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6.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7.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9.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0.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1.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2.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13.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4.xml" ContentType="application/vnd.openxmlformats-officedocument.theme+xml"/>
  <Override PartName="/ppt/slideLayouts/slideLayout531.xml" ContentType="application/vnd.openxmlformats-officedocument.presentationml.slideLayout+xml"/>
  <Override PartName="/ppt/theme/theme15.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16.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17.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18.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19.xml" ContentType="application/vnd.openxmlformats-officedocument.theme+xml"/>
  <Override PartName="/ppt/slideLayouts/slideLayout68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45" r:id="rId2"/>
    <p:sldMasterId id="2147484293" r:id="rId3"/>
    <p:sldMasterId id="2147484330" r:id="rId4"/>
    <p:sldMasterId id="2147484369" r:id="rId5"/>
    <p:sldMasterId id="2147484622" r:id="rId6"/>
    <p:sldMasterId id="2147484660" r:id="rId7"/>
    <p:sldMasterId id="2147484860" r:id="rId8"/>
    <p:sldMasterId id="2147484918" r:id="rId9"/>
    <p:sldMasterId id="2147484954" r:id="rId10"/>
    <p:sldMasterId id="2147484994" r:id="rId11"/>
    <p:sldMasterId id="2147485034" r:id="rId12"/>
    <p:sldMasterId id="2147485074" r:id="rId13"/>
    <p:sldMasterId id="2147485138" r:id="rId14"/>
    <p:sldMasterId id="2147485175" r:id="rId15"/>
    <p:sldMasterId id="2147485178" r:id="rId16"/>
    <p:sldMasterId id="2147485220" r:id="rId17"/>
    <p:sldMasterId id="2147485258" r:id="rId18"/>
    <p:sldMasterId id="2147485297" r:id="rId19"/>
    <p:sldMasterId id="2147485337" r:id="rId20"/>
  </p:sldMasterIdLst>
  <p:notesMasterIdLst>
    <p:notesMasterId r:id="rId75"/>
  </p:notesMasterIdLst>
  <p:handoutMasterIdLst>
    <p:handoutMasterId r:id="rId76"/>
  </p:handoutMasterIdLst>
  <p:sldIdLst>
    <p:sldId id="141169163" r:id="rId21"/>
    <p:sldId id="1133" r:id="rId22"/>
    <p:sldId id="1066" r:id="rId23"/>
    <p:sldId id="1214" r:id="rId24"/>
    <p:sldId id="141169126" r:id="rId25"/>
    <p:sldId id="141169158" r:id="rId26"/>
    <p:sldId id="141169066" r:id="rId27"/>
    <p:sldId id="141169091" r:id="rId28"/>
    <p:sldId id="1087" r:id="rId29"/>
    <p:sldId id="9953" r:id="rId30"/>
    <p:sldId id="141169147" r:id="rId31"/>
    <p:sldId id="1226" r:id="rId32"/>
    <p:sldId id="141169142" r:id="rId33"/>
    <p:sldId id="347" r:id="rId34"/>
    <p:sldId id="141169148" r:id="rId35"/>
    <p:sldId id="141169063" r:id="rId36"/>
    <p:sldId id="1207" r:id="rId37"/>
    <p:sldId id="141169138" r:id="rId38"/>
    <p:sldId id="141169059" r:id="rId39"/>
    <p:sldId id="9955" r:id="rId40"/>
    <p:sldId id="9952" r:id="rId41"/>
    <p:sldId id="9954" r:id="rId42"/>
    <p:sldId id="9963" r:id="rId43"/>
    <p:sldId id="1196" r:id="rId44"/>
    <p:sldId id="141169133" r:id="rId45"/>
    <p:sldId id="141169134" r:id="rId46"/>
    <p:sldId id="141169165" r:id="rId47"/>
    <p:sldId id="141169136" r:id="rId48"/>
    <p:sldId id="1798" r:id="rId49"/>
    <p:sldId id="141169068" r:id="rId50"/>
    <p:sldId id="141169031" r:id="rId51"/>
    <p:sldId id="141169040" r:id="rId52"/>
    <p:sldId id="141169173" r:id="rId53"/>
    <p:sldId id="1199" r:id="rId54"/>
    <p:sldId id="141169100" r:id="rId55"/>
    <p:sldId id="1663" r:id="rId56"/>
    <p:sldId id="141169139" r:id="rId57"/>
    <p:sldId id="9920" r:id="rId58"/>
    <p:sldId id="9919" r:id="rId59"/>
    <p:sldId id="141169071" r:id="rId60"/>
    <p:sldId id="141169174" r:id="rId61"/>
    <p:sldId id="9945" r:id="rId62"/>
    <p:sldId id="9946" r:id="rId63"/>
    <p:sldId id="9947" r:id="rId64"/>
    <p:sldId id="500" r:id="rId65"/>
    <p:sldId id="1659" r:id="rId66"/>
    <p:sldId id="1210" r:id="rId67"/>
    <p:sldId id="1201" r:id="rId68"/>
    <p:sldId id="10036" r:id="rId69"/>
    <p:sldId id="9951" r:id="rId70"/>
    <p:sldId id="141169140" r:id="rId71"/>
    <p:sldId id="1212" r:id="rId72"/>
    <p:sldId id="1218" r:id="rId73"/>
    <p:sldId id="1652" r:id="rId7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B8DB45-F5B1-DE40-837D-D1FF00F1DA04}">
          <p14:sldIdLst>
            <p14:sldId id="141169163"/>
            <p14:sldId id="1133"/>
            <p14:sldId id="1066"/>
            <p14:sldId id="1214"/>
            <p14:sldId id="141169126"/>
            <p14:sldId id="141169158"/>
            <p14:sldId id="141169066"/>
            <p14:sldId id="141169091"/>
            <p14:sldId id="1087"/>
            <p14:sldId id="9953"/>
            <p14:sldId id="141169147"/>
            <p14:sldId id="1226"/>
            <p14:sldId id="141169142"/>
            <p14:sldId id="347"/>
            <p14:sldId id="141169148"/>
            <p14:sldId id="141169063"/>
            <p14:sldId id="1207"/>
            <p14:sldId id="141169138"/>
            <p14:sldId id="141169059"/>
            <p14:sldId id="9955"/>
            <p14:sldId id="9952"/>
            <p14:sldId id="9954"/>
            <p14:sldId id="9963"/>
            <p14:sldId id="1196"/>
            <p14:sldId id="141169133"/>
            <p14:sldId id="141169134"/>
            <p14:sldId id="141169165"/>
            <p14:sldId id="141169136"/>
            <p14:sldId id="1798"/>
          </p14:sldIdLst>
        </p14:section>
        <p14:section name="Untitled Section" id="{8B6521B0-F814-444A-AB9D-28839F7808C0}">
          <p14:sldIdLst>
            <p14:sldId id="141169068"/>
            <p14:sldId id="141169031"/>
            <p14:sldId id="141169040"/>
            <p14:sldId id="141169173"/>
            <p14:sldId id="1199"/>
            <p14:sldId id="141169100"/>
            <p14:sldId id="1663"/>
            <p14:sldId id="141169139"/>
            <p14:sldId id="9920"/>
            <p14:sldId id="9919"/>
            <p14:sldId id="141169071"/>
            <p14:sldId id="141169174"/>
            <p14:sldId id="9945"/>
            <p14:sldId id="9946"/>
            <p14:sldId id="9947"/>
            <p14:sldId id="500"/>
            <p14:sldId id="1659"/>
            <p14:sldId id="1210"/>
            <p14:sldId id="1201"/>
            <p14:sldId id="10036"/>
            <p14:sldId id="9951"/>
            <p14:sldId id="141169140"/>
            <p14:sldId id="1212"/>
            <p14:sldId id="1218"/>
            <p14:sldId id="1652"/>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os="1720" userDrawn="1">
          <p15:clr>
            <a:srgbClr val="A4A3A4"/>
          </p15:clr>
        </p15:guide>
        <p15:guide id="4" orient="horz" pos="18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540404"/>
    <a:srgbClr val="640302"/>
    <a:srgbClr val="A6CBFF"/>
    <a:srgbClr val="2C3132"/>
    <a:srgbClr val="3B3B3B"/>
    <a:srgbClr val="EBEBEB"/>
    <a:srgbClr val="C00000"/>
    <a:srgbClr val="FF0000"/>
    <a:srgbClr val="8F0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6"/>
    <p:restoredTop sz="93933"/>
  </p:normalViewPr>
  <p:slideViewPr>
    <p:cSldViewPr snapToGrid="0" snapToObjects="1" showGuides="1">
      <p:cViewPr varScale="1">
        <p:scale>
          <a:sx n="92" d="100"/>
          <a:sy n="92" d="100"/>
        </p:scale>
        <p:origin x="226" y="77"/>
      </p:cViewPr>
      <p:guideLst>
        <p:guide orient="horz" pos="1620"/>
        <p:guide pos="2880"/>
        <p:guide orient="horz" pos="1720"/>
        <p:guide orient="horz" pos="1820"/>
      </p:guideLst>
    </p:cSldViewPr>
  </p:slideViewPr>
  <p:outlineViewPr>
    <p:cViewPr>
      <p:scale>
        <a:sx n="33" d="100"/>
        <a:sy n="33" d="100"/>
      </p:scale>
      <p:origin x="0" y="-43216"/>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117" d="100"/>
          <a:sy n="117" d="100"/>
        </p:scale>
        <p:origin x="2992"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1.xml"/><Relationship Id="rId2" Type="http://schemas.openxmlformats.org/officeDocument/2006/relationships/slideMaster" Target="slideMasters/slideMaster2.xml"/><Relationship Id="rId2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10/9/2020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dirty="0"/>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10/9/2020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 – David Ware</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392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A1BB1DF-E071-4F26-89D9-A24E33142AAE}" type="slidenum">
              <a:rPr lang="en-GB" smtClean="0"/>
              <a:pPr>
                <a:defRPr/>
              </a:pPr>
              <a:t>19</a:t>
            </a:fld>
            <a:endParaRPr lang="en-GB" dirty="0"/>
          </a:p>
        </p:txBody>
      </p:sp>
    </p:spTree>
    <p:extLst>
      <p:ext uri="{BB962C8B-B14F-4D97-AF65-F5344CB8AC3E}">
        <p14:creationId xmlns:p14="http://schemas.microsoft.com/office/powerpoint/2010/main" val="2282677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dirty="0"/>
          </a:p>
        </p:txBody>
      </p:sp>
    </p:spTree>
    <p:extLst>
      <p:ext uri="{BB962C8B-B14F-4D97-AF65-F5344CB8AC3E}">
        <p14:creationId xmlns:p14="http://schemas.microsoft.com/office/powerpoint/2010/main" val="2892122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A1BB1DF-E071-4F26-89D9-A24E33142AAE}" type="slidenum">
              <a:rPr lang="en-GB" smtClean="0"/>
              <a:pPr>
                <a:defRPr/>
              </a:pPr>
              <a:t>23</a:t>
            </a:fld>
            <a:endParaRPr lang="en-GB" dirty="0"/>
          </a:p>
        </p:txBody>
      </p:sp>
    </p:spTree>
    <p:extLst>
      <p:ext uri="{BB962C8B-B14F-4D97-AF65-F5344CB8AC3E}">
        <p14:creationId xmlns:p14="http://schemas.microsoft.com/office/powerpoint/2010/main" val="82400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A1BB1DF-E071-4F26-89D9-A24E33142AA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410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A1BB1DF-E071-4F26-89D9-A24E33142AA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7398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3A1BB1DF-E071-4F26-89D9-A24E33142AAE}" type="slidenum">
              <a:rPr lang="en-GB" smtClean="0"/>
              <a:pPr>
                <a:defRPr/>
              </a:pPr>
              <a:t>29</a:t>
            </a:fld>
            <a:endParaRPr lang="en-GB" dirty="0"/>
          </a:p>
        </p:txBody>
      </p:sp>
    </p:spTree>
    <p:extLst>
      <p:ext uri="{BB962C8B-B14F-4D97-AF65-F5344CB8AC3E}">
        <p14:creationId xmlns:p14="http://schemas.microsoft.com/office/powerpoint/2010/main" val="370778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A1BB1DF-E071-4F26-89D9-A24E33142AA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910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dirty="0"/>
          </a:p>
        </p:txBody>
      </p:sp>
    </p:spTree>
    <p:extLst>
      <p:ext uri="{BB962C8B-B14F-4D97-AF65-F5344CB8AC3E}">
        <p14:creationId xmlns:p14="http://schemas.microsoft.com/office/powerpoint/2010/main" val="354643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dirty="0"/>
          </a:p>
        </p:txBody>
      </p:sp>
    </p:spTree>
    <p:extLst>
      <p:ext uri="{BB962C8B-B14F-4D97-AF65-F5344CB8AC3E}">
        <p14:creationId xmlns:p14="http://schemas.microsoft.com/office/powerpoint/2010/main" val="2734498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3811827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9001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No-longer is it a case of needing to install MQ in order to be able to build a application</a:t>
            </a:r>
          </a:p>
          <a:p>
            <a:r>
              <a:rPr lang="en-US" dirty="0"/>
              <a:t>The redistributable MQ client now provides all you need</a:t>
            </a:r>
          </a:p>
          <a:p>
            <a:r>
              <a:rPr lang="en-US" dirty="0"/>
              <a:t>MQ client libraries and Jars are now available where you need them</a:t>
            </a:r>
          </a:p>
          <a:p>
            <a:pPr marL="179388"/>
            <a:r>
              <a:rPr lang="en-US" dirty="0"/>
              <a:t>Anonymous download</a:t>
            </a:r>
            <a:br>
              <a:rPr lang="en-US" dirty="0"/>
            </a:br>
            <a:r>
              <a:rPr lang="en-US" dirty="0"/>
              <a:t>Maven</a:t>
            </a:r>
            <a:br>
              <a:rPr lang="en-US" dirty="0"/>
            </a:br>
            <a:r>
              <a:rPr lang="en-US" dirty="0"/>
              <a:t>NuGet (soon!)</a:t>
            </a:r>
          </a:p>
          <a:p>
            <a:pPr marL="6350"/>
            <a:r>
              <a:rPr lang="en-US" dirty="0"/>
              <a:t>And to make it easier to write your applications, it’ll soon be easier to do so on a Mac with a developer edition client.</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51</a:t>
            </a:fld>
            <a:endParaRPr lang="en-US" dirty="0"/>
          </a:p>
        </p:txBody>
      </p:sp>
    </p:spTree>
    <p:extLst>
      <p:ext uri="{BB962C8B-B14F-4D97-AF65-F5344CB8AC3E}">
        <p14:creationId xmlns:p14="http://schemas.microsoft.com/office/powerpoint/2010/main" val="351421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environments and languages are rapidly evolving</a:t>
            </a:r>
          </a:p>
          <a:p>
            <a:r>
              <a:rPr lang="en-US" dirty="0"/>
              <a:t>MQ 9.1.1 and 9.1.2 add support for MQ with</a:t>
            </a:r>
            <a:br>
              <a:rPr lang="en-US" dirty="0"/>
            </a:br>
            <a:r>
              <a:rPr lang="en-US" dirty="0"/>
              <a:t>.NET Core</a:t>
            </a:r>
          </a:p>
          <a:p>
            <a:r>
              <a:rPr lang="en-US" dirty="0"/>
              <a:t>MQ provides open source MQI language bindings for NodeJS and Golang. With a new JMS-based API just available for Golang.</a:t>
            </a:r>
          </a:p>
          <a:p>
            <a:r>
              <a:rPr lang="en-US" dirty="0"/>
              <a:t>REST messaging is the universal backstop, to allow simple message ingress/egress over HTTP.</a:t>
            </a:r>
          </a:p>
          <a:p>
            <a:r>
              <a:rPr lang="en-US" dirty="0"/>
              <a:t>REST messaging is continuing to evolve. With better performance in 9.1.2 and greater function in the future, such as message browse.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52</a:t>
            </a:fld>
            <a:endParaRPr lang="en-US" dirty="0"/>
          </a:p>
        </p:txBody>
      </p:sp>
    </p:spTree>
    <p:extLst>
      <p:ext uri="{BB962C8B-B14F-4D97-AF65-F5344CB8AC3E}">
        <p14:creationId xmlns:p14="http://schemas.microsoft.com/office/powerpoint/2010/main" val="2190587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343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526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828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dirty="0"/>
          </a:p>
        </p:txBody>
      </p:sp>
    </p:spTree>
    <p:extLst>
      <p:ext uri="{BB962C8B-B14F-4D97-AF65-F5344CB8AC3E}">
        <p14:creationId xmlns:p14="http://schemas.microsoft.com/office/powerpoint/2010/main" val="103902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MQ 9.0.x CD content will become available with the next LTS release.</a:t>
            </a:r>
          </a:p>
          <a:p>
            <a:r>
              <a:rPr lang="en-US" dirty="0"/>
              <a:t>We don</a:t>
            </a:r>
            <a:r>
              <a:rPr lang="mr-IN" dirty="0"/>
              <a:t>’</a:t>
            </a:r>
            <a:r>
              <a:rPr lang="en-US" dirty="0"/>
              <a:t>t have time to look at all</a:t>
            </a:r>
            <a:r>
              <a:rPr lang="en-US" baseline="0" dirty="0"/>
              <a:t> these features in turn, we’ll focus on a few</a:t>
            </a:r>
            <a:r>
              <a:rPr lang="mr-IN"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9305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881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29C4E9-9815-2C4B-8773-F08204D37298}"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8767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22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t>18</a:t>
            </a:fld>
            <a:endParaRPr lang="en-US" dirty="0"/>
          </a:p>
        </p:txBody>
      </p:sp>
    </p:spTree>
    <p:extLst>
      <p:ext uri="{BB962C8B-B14F-4D97-AF65-F5344CB8AC3E}">
        <p14:creationId xmlns:p14="http://schemas.microsoft.com/office/powerpoint/2010/main" val="2372143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8.png"/></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4.xml"/><Relationship Id="rId5" Type="http://schemas.microsoft.com/office/2007/relationships/hdphoto" Target="../media/hdphoto1.wdp"/><Relationship Id="rId4" Type="http://schemas.openxmlformats.org/officeDocument/2006/relationships/image" Target="../media/image8.pn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4.xml"/><Relationship Id="rId5" Type="http://schemas.microsoft.com/office/2007/relationships/hdphoto" Target="../media/hdphoto1.wdp"/><Relationship Id="rId4" Type="http://schemas.openxmlformats.org/officeDocument/2006/relationships/image" Target="../media/image8.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7.xml"/><Relationship Id="rId4" Type="http://schemas.openxmlformats.org/officeDocument/2006/relationships/image" Target="../media/image5.emf"/></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8.xml"/><Relationship Id="rId5" Type="http://schemas.microsoft.com/office/2007/relationships/hdphoto" Target="../media/hdphoto1.wdp"/><Relationship Id="rId4" Type="http://schemas.openxmlformats.org/officeDocument/2006/relationships/image" Target="../media/image8.png"/></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8.xml"/><Relationship Id="rId5" Type="http://schemas.microsoft.com/office/2007/relationships/hdphoto" Target="../media/hdphoto1.wdp"/><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773666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9181353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6688254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70236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87342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191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860789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44042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8580604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47993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2567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5581681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9728715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5858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0510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7107505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149304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0394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866069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337251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5109109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6917979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868367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49614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71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57746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9897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8261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5085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4931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2905639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7064922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6818088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36284485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2624916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548389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8173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766240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0849040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798755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0362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6963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95441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25745693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19867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6229751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5393160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9701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9419684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3697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chemeClr val="tx1">
              <a:lumMod val="75000"/>
              <a:lumOff val="2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3993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7933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419480412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438410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6990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826203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9572902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40227776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415975844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16451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32552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06139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3270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35920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398416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4904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69394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3402302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83298702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15644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6139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95149562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7121975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39596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3276127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1825245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8487333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4715915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82249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5279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07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8403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07198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32718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4325569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6544911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6492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951484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70513887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rgbClr val="75757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8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35E85DA-BD66-4A3C-B135-E3B20EA3569C}" type="slidenum">
              <a:rPr lang="en-US"/>
              <a:pPr>
                <a:defRPr/>
              </a:pPr>
              <a:t>‹#›</a:t>
            </a:fld>
            <a:endParaRPr lang="en-US" dirty="0"/>
          </a:p>
        </p:txBody>
      </p:sp>
      <p:cxnSp>
        <p:nvCxnSpPr>
          <p:cNvPr id="4" name="Straight Connector 3"/>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78055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B1BE4A9B-526A-41D7-91A0-B4438787AB4F}" type="slidenum">
              <a:rPr lang="en-US"/>
              <a:pPr>
                <a:defRPr/>
              </a:pPr>
              <a:t>‹#›</a:t>
            </a:fld>
            <a:endParaRPr lang="en-US" dirty="0"/>
          </a:p>
        </p:txBody>
      </p:sp>
      <p:cxnSp>
        <p:nvCxnSpPr>
          <p:cNvPr id="5" name="Straight Connector 4"/>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7835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9392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 2020 IBM Corporation    </a:t>
            </a:r>
            <a:endParaRPr lang="en-US" dirty="0"/>
          </a:p>
        </p:txBody>
      </p:sp>
    </p:spTree>
    <p:extLst>
      <p:ext uri="{BB962C8B-B14F-4D97-AF65-F5344CB8AC3E}">
        <p14:creationId xmlns:p14="http://schemas.microsoft.com/office/powerpoint/2010/main" val="201668858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 2020 IBM Corporation    </a:t>
            </a:r>
            <a:endParaRPr lang="en-US" dirty="0"/>
          </a:p>
        </p:txBody>
      </p:sp>
    </p:spTree>
    <p:extLst>
      <p:ext uri="{BB962C8B-B14F-4D97-AF65-F5344CB8AC3E}">
        <p14:creationId xmlns:p14="http://schemas.microsoft.com/office/powerpoint/2010/main" val="15031217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1608011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0365238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8945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534508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4966793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6799648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51834848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4573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 2020 IBM Corporation    </a:t>
            </a:r>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694311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43978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3904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50620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48339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96478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17659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130639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64421866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988810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9425253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006680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791773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592740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735550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418347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1353871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148160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9667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052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7782584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4293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36453692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88355162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8969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81961016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5655973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 2020 IBM Corporation    </a:t>
            </a:r>
            <a:endParaRPr lang="en-US" dirty="0"/>
          </a:p>
        </p:txBody>
      </p:sp>
    </p:spTree>
    <p:extLst>
      <p:ext uri="{BB962C8B-B14F-4D97-AF65-F5344CB8AC3E}">
        <p14:creationId xmlns:p14="http://schemas.microsoft.com/office/powerpoint/2010/main" val="68867497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 2020 IBM Corporation    </a:t>
            </a:r>
            <a:endParaRPr lang="en-US" dirty="0"/>
          </a:p>
        </p:txBody>
      </p:sp>
    </p:spTree>
    <p:extLst>
      <p:ext uri="{BB962C8B-B14F-4D97-AF65-F5344CB8AC3E}">
        <p14:creationId xmlns:p14="http://schemas.microsoft.com/office/powerpoint/2010/main" val="117130639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3493645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5261256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30665855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7340257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20255548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810476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9248094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54469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070951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8651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0236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1596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6874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80379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33165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3931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10641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52184354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76299289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6338289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4745246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4427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33155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747772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4741793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34268996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52023984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05939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09205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74168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29987180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9533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149623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51209353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23579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86741822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70511389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37709134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6005646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rgbClr val="75757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tx1"/>
                </a:solidFill>
              </a:defRPr>
            </a:lvl1pPr>
          </a:lstStyle>
          <a:p>
            <a:r>
              <a:rPr lang="de-DE"/>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30262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20037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0375986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393700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Tree>
    <p:extLst>
      <p:ext uri="{BB962C8B-B14F-4D97-AF65-F5344CB8AC3E}">
        <p14:creationId xmlns:p14="http://schemas.microsoft.com/office/powerpoint/2010/main" val="56452864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2020 IBM Corporation    </a:t>
            </a:r>
            <a:endParaRPr lang="en-US" dirty="0"/>
          </a:p>
        </p:txBody>
      </p:sp>
    </p:spTree>
    <p:extLst>
      <p:ext uri="{BB962C8B-B14F-4D97-AF65-F5344CB8AC3E}">
        <p14:creationId xmlns:p14="http://schemas.microsoft.com/office/powerpoint/2010/main" val="136257647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7702318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09161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57302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2634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9995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9121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91284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365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5020666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Tree>
    <p:extLst>
      <p:ext uri="{BB962C8B-B14F-4D97-AF65-F5344CB8AC3E}">
        <p14:creationId xmlns:p14="http://schemas.microsoft.com/office/powerpoint/2010/main" val="139403882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Tree>
    <p:extLst>
      <p:ext uri="{BB962C8B-B14F-4D97-AF65-F5344CB8AC3E}">
        <p14:creationId xmlns:p14="http://schemas.microsoft.com/office/powerpoint/2010/main" val="77738927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Tree>
    <p:extLst>
      <p:ext uri="{BB962C8B-B14F-4D97-AF65-F5344CB8AC3E}">
        <p14:creationId xmlns:p14="http://schemas.microsoft.com/office/powerpoint/2010/main" val="117862280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6180555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876130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4549008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134784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2020 IBM Corporation    </a:t>
            </a:r>
            <a:endParaRPr lang="en-US" dirty="0"/>
          </a:p>
        </p:txBody>
      </p:sp>
    </p:spTree>
    <p:extLst>
      <p:ext uri="{BB962C8B-B14F-4D97-AF65-F5344CB8AC3E}">
        <p14:creationId xmlns:p14="http://schemas.microsoft.com/office/powerpoint/2010/main" val="112003224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2020 IBM Corporation    </a:t>
            </a:r>
            <a:endParaRPr lang="en-US" dirty="0"/>
          </a:p>
        </p:txBody>
      </p:sp>
    </p:spTree>
    <p:extLst>
      <p:ext uri="{BB962C8B-B14F-4D97-AF65-F5344CB8AC3E}">
        <p14:creationId xmlns:p14="http://schemas.microsoft.com/office/powerpoint/2010/main" val="2455562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74246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6224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896087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27268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10469807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993351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27834011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Tree>
    <p:extLst>
      <p:ext uri="{BB962C8B-B14F-4D97-AF65-F5344CB8AC3E}">
        <p14:creationId xmlns:p14="http://schemas.microsoft.com/office/powerpoint/2010/main" val="220100640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31308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18892796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4837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Slide Number Placeholder 4"/>
          <p:cNvSpPr>
            <a:spLocks noGrp="1"/>
          </p:cNvSpPr>
          <p:nvPr>
            <p:ph type="sldNum" sz="quarter" idx="4"/>
          </p:nvPr>
        </p:nvSpPr>
        <p:spPr>
          <a:xfrm>
            <a:off x="6936420" y="4869657"/>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B5C4AE-4FDA-944E-BCBD-6AE57F2EB0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72020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74330" y="53645"/>
            <a:ext cx="1599820" cy="505235"/>
          </a:xfrm>
          <a:prstGeom prst="rect">
            <a:avLst/>
          </a:prstGeom>
        </p:spPr>
      </p:pic>
    </p:spTree>
    <p:extLst>
      <p:ext uri="{BB962C8B-B14F-4D97-AF65-F5344CB8AC3E}">
        <p14:creationId xmlns:p14="http://schemas.microsoft.com/office/powerpoint/2010/main" val="268221689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1" name="Footer Placeholder 1"/>
          <p:cNvSpPr>
            <a:spLocks noGrp="1"/>
          </p:cNvSpPr>
          <p:nvPr>
            <p:ph type="ftr" sz="quarter" idx="3"/>
          </p:nvPr>
        </p:nvSpPr>
        <p:spPr>
          <a:xfrm>
            <a:off x="160522" y="4873752"/>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4917812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12"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3" name="Footer Placeholder 1"/>
          <p:cNvSpPr>
            <a:spLocks noGrp="1"/>
          </p:cNvSpPr>
          <p:nvPr>
            <p:ph type="ftr" sz="quarter" idx="3"/>
          </p:nvPr>
        </p:nvSpPr>
        <p:spPr>
          <a:xfrm>
            <a:off x="128717" y="489506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422462551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a:t>
            </a:r>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2" name="Footer Placeholder 1"/>
          <p:cNvSpPr>
            <a:spLocks noGrp="1"/>
          </p:cNvSpPr>
          <p:nvPr>
            <p:ph type="ftr" sz="quarter" idx="3"/>
          </p:nvPr>
        </p:nvSpPr>
        <p:spPr>
          <a:xfrm>
            <a:off x="228600" y="4866641"/>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35693838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a:t>
            </a:r>
          </a:p>
        </p:txBody>
      </p:sp>
      <p:sp>
        <p:nvSpPr>
          <p:cNvPr id="12"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267248446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0" name="Footer Placeholder 1"/>
          <p:cNvSpPr>
            <a:spLocks noGrp="1"/>
          </p:cNvSpPr>
          <p:nvPr>
            <p:ph type="ftr" sz="quarter" idx="3"/>
          </p:nvPr>
        </p:nvSpPr>
        <p:spPr>
          <a:xfrm>
            <a:off x="172917" y="4878324"/>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83629714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42539234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179488618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394562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2134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100831917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3" name="Footer Placeholder 1"/>
          <p:cNvSpPr>
            <a:spLocks noGrp="1"/>
          </p:cNvSpPr>
          <p:nvPr>
            <p:ph type="ftr" sz="quarter" idx="3"/>
          </p:nvPr>
        </p:nvSpPr>
        <p:spPr>
          <a:xfrm>
            <a:off x="1329364" y="4828032"/>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207322133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8"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185160860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5"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6"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45260156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5"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6"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35237341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5"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6"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346708258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357603278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421987339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410888917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31992592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13505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8"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348417801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5"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6"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7"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134431519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228600"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91032051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54603249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1"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2"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74450167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6"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244767978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98854620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59416854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2"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3"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253080095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2847229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4"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5"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30165986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
        <p:nvSpPr>
          <p:cNvPr id="12"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3"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4"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4089432798"/>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187599461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29699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dirty="0">
                <a:solidFill>
                  <a:schemeClr val="bg2"/>
                </a:solidFill>
              </a:rPr>
              <a:t>     </a:t>
            </a:r>
            <a:endParaRPr lang="en-US" sz="1000" dirty="0">
              <a:solidFill>
                <a:schemeClr val="bg2"/>
              </a:solidFill>
            </a:endParaRPr>
          </a:p>
        </p:txBody>
      </p:sp>
    </p:spTree>
    <p:extLst>
      <p:ext uri="{BB962C8B-B14F-4D97-AF65-F5344CB8AC3E}">
        <p14:creationId xmlns:p14="http://schemas.microsoft.com/office/powerpoint/2010/main" val="421555514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17850599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02517" y="904954"/>
            <a:ext cx="3770266" cy="3186743"/>
          </a:xfrm>
        </p:spPr>
        <p:txBody>
          <a:bodyPr>
            <a:noAutofit/>
          </a:bodyPr>
          <a:lstStyle>
            <a:lvl1pPr marL="0" indent="0" fontAlgn="t">
              <a:lnSpc>
                <a:spcPts val="2025"/>
              </a:lnSpc>
              <a:spcBef>
                <a:spcPts val="0"/>
              </a:spcBef>
              <a:spcAft>
                <a:spcPts val="900"/>
              </a:spcAft>
              <a:buFontTx/>
              <a:buNone/>
              <a:defRPr sz="1875"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3" name="Picture Placeholder 2"/>
          <p:cNvSpPr>
            <a:spLocks noGrp="1"/>
          </p:cNvSpPr>
          <p:nvPr>
            <p:ph type="pic" sz="quarter" idx="13" hasCustomPrompt="1"/>
          </p:nvPr>
        </p:nvSpPr>
        <p:spPr>
          <a:xfrm>
            <a:off x="5139368" y="298034"/>
            <a:ext cx="3424869" cy="2041755"/>
          </a:xfrm>
          <a:solidFill>
            <a:srgbClr val="F1EDED"/>
          </a:solidFill>
        </p:spPr>
        <p:txBody>
          <a:bodyPr anchor="ctr">
            <a:normAutofit/>
          </a:bodyPr>
          <a:lstStyle>
            <a:lvl1pPr marL="0" indent="0" algn="ctr">
              <a:buNone/>
              <a:defRPr sz="1500">
                <a:solidFill>
                  <a:srgbClr val="A6A6A6"/>
                </a:solidFill>
              </a:defRPr>
            </a:lvl1pPr>
          </a:lstStyle>
          <a:p>
            <a:r>
              <a:rPr lang="en-US" dirty="0"/>
              <a:t>Your image goes here</a:t>
            </a:r>
          </a:p>
        </p:txBody>
      </p:sp>
      <p:sp>
        <p:nvSpPr>
          <p:cNvPr id="12" name="Picture Placeholder 2"/>
          <p:cNvSpPr>
            <a:spLocks noGrp="1"/>
          </p:cNvSpPr>
          <p:nvPr>
            <p:ph type="pic" sz="quarter" idx="14" hasCustomPrompt="1"/>
          </p:nvPr>
        </p:nvSpPr>
        <p:spPr>
          <a:xfrm>
            <a:off x="5139368" y="2811992"/>
            <a:ext cx="3424869" cy="2041755"/>
          </a:xfrm>
          <a:solidFill>
            <a:srgbClr val="F1EDED"/>
          </a:solidFill>
        </p:spPr>
        <p:txBody>
          <a:bodyPr anchor="ctr">
            <a:normAutofit/>
          </a:bodyPr>
          <a:lstStyle>
            <a:lvl1pPr marL="0" indent="0" algn="ctr">
              <a:buNone/>
              <a:defRPr sz="1500">
                <a:solidFill>
                  <a:srgbClr val="A6A6A6"/>
                </a:solidFill>
              </a:defRPr>
            </a:lvl1pPr>
          </a:lstStyle>
          <a:p>
            <a:r>
              <a:rPr lang="en-US" dirty="0"/>
              <a:t>Your image goes here</a:t>
            </a:r>
          </a:p>
        </p:txBody>
      </p:sp>
      <p:sp>
        <p:nvSpPr>
          <p:cNvPr id="10" name="Text Placeholder 15"/>
          <p:cNvSpPr>
            <a:spLocks noGrp="1"/>
          </p:cNvSpPr>
          <p:nvPr>
            <p:ph type="body" sz="quarter" idx="11" hasCustomPrompt="1"/>
          </p:nvPr>
        </p:nvSpPr>
        <p:spPr>
          <a:xfrm>
            <a:off x="202517" y="290926"/>
            <a:ext cx="3770265" cy="390917"/>
          </a:xfrm>
        </p:spPr>
        <p:txBody>
          <a:bodyPr>
            <a:noAutofit/>
          </a:bodyPr>
          <a:lstStyle>
            <a:lvl1pPr marL="0" indent="0" fontAlgn="t">
              <a:buFontTx/>
              <a:buNone/>
              <a:defRPr sz="225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255759430"/>
      </p:ext>
    </p:extLst>
  </p:cSld>
  <p:clrMapOvr>
    <a:masterClrMapping/>
  </p:clrMapOvr>
  <p:hf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7758319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7494256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1856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661826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24160334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57296441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154045047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9965808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90575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53516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65912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60866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612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60849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05178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4834178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22378450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7944813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11728" y="217314"/>
            <a:ext cx="4114800" cy="381000"/>
          </a:xfrm>
        </p:spPr>
        <p:txBody>
          <a:bodyPr anchor="ct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10871339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06862520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909911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403833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574576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a:solidFill>
                  <a:schemeClr val="accent3">
                    <a:lumMod val="50000"/>
                  </a:schemeClr>
                </a:solidFill>
              </a:defRPr>
            </a:lvl1pPr>
            <a:lvl2pPr>
              <a:defRPr sz="1650">
                <a:solidFill>
                  <a:schemeClr val="accent3">
                    <a:lumMod val="50000"/>
                  </a:schemeClr>
                </a:solidFill>
              </a:defRPr>
            </a:lvl2pPr>
            <a:lvl3pPr>
              <a:defRPr sz="1500">
                <a:solidFill>
                  <a:schemeClr val="accent3">
                    <a:lumMod val="50000"/>
                  </a:schemeClr>
                </a:solidFill>
              </a:defRPr>
            </a:lvl3pPr>
            <a:lvl4pPr>
              <a:defRPr sz="1350">
                <a:solidFill>
                  <a:schemeClr val="accent3">
                    <a:lumMod val="50000"/>
                  </a:schemeClr>
                </a:solidFill>
              </a:defRPr>
            </a:lvl4pPr>
            <a:lvl5pPr>
              <a:defRPr sz="135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8596358" y="4791076"/>
            <a:ext cx="400050" cy="274638"/>
          </a:xfrm>
          <a:prstGeom prst="rect">
            <a:avLst/>
          </a:prstGeom>
        </p:spPr>
        <p:txBody>
          <a:bodyPr/>
          <a:lstStyle>
            <a:lvl1pPr>
              <a:defRPr/>
            </a:lvl1pPr>
          </a:lstStyle>
          <a:p>
            <a:pPr>
              <a:defRPr/>
            </a:pPr>
            <a:fld id="{232B60A5-827D-4C7C-B167-FE1352CAB133}" type="slidenum">
              <a:rPr lang="en-US"/>
              <a:pPr>
                <a:defRPr/>
              </a:pPr>
              <a:t>‹#›</a:t>
            </a:fld>
            <a:endParaRPr lang="en-US" dirty="0"/>
          </a:p>
        </p:txBody>
      </p:sp>
    </p:spTree>
    <p:extLst>
      <p:ext uri="{BB962C8B-B14F-4D97-AF65-F5344CB8AC3E}">
        <p14:creationId xmlns:p14="http://schemas.microsoft.com/office/powerpoint/2010/main" val="180535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91698312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70428696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8641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953074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6943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17785481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303711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409480439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83086927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144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6724" y="-22240"/>
            <a:ext cx="4572000" cy="5209403"/>
          </a:xfrm>
          <a:prstGeom prst="rect">
            <a:avLst/>
          </a:prstGeom>
          <a:solidFill>
            <a:schemeClr val="tx1">
              <a:lumMod val="75000"/>
              <a:lumOff val="2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3" name="Footer Placeholder 2"/>
          <p:cNvSpPr>
            <a:spLocks noGrp="1"/>
          </p:cNvSpPr>
          <p:nvPr>
            <p:ph type="ftr" sz="quarter" idx="10"/>
          </p:nvPr>
        </p:nvSpPr>
        <p:spPr>
          <a:xfrm>
            <a:off x="485775" y="4967624"/>
            <a:ext cx="3993356" cy="144051"/>
          </a:xfrm>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Slide Number Placeholder 3"/>
          <p:cNvSpPr>
            <a:spLocks noGrp="1"/>
          </p:cNvSpPr>
          <p:nvPr>
            <p:ph type="sldNum" sz="quarter" idx="11"/>
          </p:nvPr>
        </p:nvSpPr>
        <p:spPr>
          <a:xfrm>
            <a:off x="228600" y="4960733"/>
            <a:ext cx="143933" cy="144052"/>
          </a:xfrm>
        </p:spPr>
        <p:txBody>
          <a:bodyPr/>
          <a:lstStyle>
            <a:lvl1pPr>
              <a:defRPr>
                <a:solidFill>
                  <a:schemeClr val="bg2"/>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7" name="Title 1"/>
          <p:cNvSpPr>
            <a:spLocks noGrp="1"/>
          </p:cNvSpPr>
          <p:nvPr>
            <p:ph type="title"/>
          </p:nvPr>
        </p:nvSpPr>
        <p:spPr>
          <a:xfrm>
            <a:off x="228600" y="201168"/>
            <a:ext cx="4114800" cy="291201"/>
          </a:xfrm>
        </p:spPr>
        <p:txBody>
          <a:bodyPr/>
          <a:lstStyle>
            <a:lvl1pPr>
              <a:defRPr sz="1800">
                <a:solidFill>
                  <a:schemeClr val="bg2"/>
                </a:solidFill>
              </a:defRPr>
            </a:lvl1pPr>
          </a:lstStyle>
          <a:p>
            <a:r>
              <a:rPr lang="en-US" dirty="0"/>
              <a:t>Click to edit Master title style</a:t>
            </a:r>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solidFill>
                  <a:schemeClr val="bg2"/>
                </a:solidFill>
              </a:defRPr>
            </a:lvl1pPr>
            <a:lvl2pPr marL="173038" indent="-173038">
              <a:spcBef>
                <a:spcPts val="0"/>
              </a:spcBef>
              <a:tabLst/>
              <a:defRPr sz="1600">
                <a:solidFill>
                  <a:schemeClr val="bg2"/>
                </a:solidFill>
              </a:defRPr>
            </a:lvl2pPr>
            <a:lvl3pPr>
              <a:spcBef>
                <a:spcPts val="0"/>
              </a:spcBef>
              <a:defRPr sz="1600">
                <a:solidFill>
                  <a:schemeClr val="bg2"/>
                </a:solidFill>
              </a:defRPr>
            </a:lvl3pPr>
            <a:lvl4pPr>
              <a:spcBef>
                <a:spcPts val="0"/>
              </a:spcBef>
              <a:defRPr sz="1600">
                <a:solidFill>
                  <a:schemeClr val="bg2"/>
                </a:solidFill>
              </a:defRPr>
            </a:lvl4pPr>
            <a:lvl5pPr>
              <a:spcBef>
                <a:spcPts val="0"/>
              </a:spcBef>
              <a:defRPr sz="1600">
                <a:solidFill>
                  <a:schemeClr val="bg2"/>
                </a:solidFill>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54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0712673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75955472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chemeClr val="tx2">
              <a:lumMod val="2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1234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35E85DA-BD66-4A3C-B135-E3B20EA3569C}" type="slidenum">
              <a:rPr lang="en-US"/>
              <a:pPr>
                <a:defRPr/>
              </a:pPr>
              <a:t>‹#›</a:t>
            </a:fld>
            <a:endParaRPr lang="en-US" dirty="0"/>
          </a:p>
        </p:txBody>
      </p:sp>
      <p:cxnSp>
        <p:nvCxnSpPr>
          <p:cNvPr id="4" name="Straight Connector 3"/>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31472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B1BE4A9B-526A-41D7-91A0-B4438787AB4F}" type="slidenum">
              <a:rPr lang="en-US"/>
              <a:pPr>
                <a:defRPr/>
              </a:pPr>
              <a:t>‹#›</a:t>
            </a:fld>
            <a:endParaRPr lang="en-US" dirty="0"/>
          </a:p>
        </p:txBody>
      </p:sp>
      <p:cxnSp>
        <p:nvCxnSpPr>
          <p:cNvPr id="5" name="Straight Connector 4"/>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20062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7404" y="1301886"/>
            <a:ext cx="4183039"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29150" y="1301886"/>
            <a:ext cx="4203510"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7"/>
          <p:cNvSpPr>
            <a:spLocks noGrp="1"/>
          </p:cNvSpPr>
          <p:nvPr>
            <p:ph type="title"/>
          </p:nvPr>
        </p:nvSpPr>
        <p:spPr/>
        <p:txBody>
          <a:bodyPr/>
          <a:lstStyle/>
          <a:p>
            <a:r>
              <a:rPr lang="en-US"/>
              <a:t>Click to edit Master title style</a:t>
            </a:r>
            <a:endParaRPr lang="en-GB"/>
          </a:p>
        </p:txBody>
      </p:sp>
      <p:sp>
        <p:nvSpPr>
          <p:cNvPr id="9" name="Slide Number Placeholder 8"/>
          <p:cNvSpPr>
            <a:spLocks noGrp="1"/>
          </p:cNvSpPr>
          <p:nvPr>
            <p:ph type="sldNum" sz="quarter" idx="10"/>
          </p:nvPr>
        </p:nvSpPr>
        <p:spPr/>
        <p:txBody>
          <a:bodyPr/>
          <a:lstStyle/>
          <a:p>
            <a:fld id="{762A62E3-1D6C-4564-AD4F-F1B14AC41945}" type="slidenum">
              <a:rPr lang="en-GB" smtClean="0"/>
              <a:pPr/>
              <a:t>‹#›</a:t>
            </a:fld>
            <a:endParaRPr lang="en-GB" dirty="0"/>
          </a:p>
        </p:txBody>
      </p:sp>
      <p:cxnSp>
        <p:nvCxnSpPr>
          <p:cNvPr id="10" name="Straight Connector 9"/>
          <p:cNvCxnSpPr/>
          <p:nvPr userDrawn="1"/>
        </p:nvCxnSpPr>
        <p:spPr>
          <a:xfrm>
            <a:off x="242901" y="200025"/>
            <a:ext cx="5319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943600" y="4876800"/>
            <a:ext cx="28670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49554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0961542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3534760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63628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41935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310125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43624944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86764807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56962496"/>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64219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63467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989691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37477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0651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3139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49314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35844728"/>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36486915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2041587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11728" y="217314"/>
            <a:ext cx="4114800" cy="381000"/>
          </a:xfrm>
        </p:spPr>
        <p:txBody>
          <a:bodyPr anchor="ct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48263142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7372828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163738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92668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2097899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15837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5930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6" name="Rectangle 5"/>
          <p:cNvSpPr/>
          <p:nvPr userDrawn="1"/>
        </p:nvSpPr>
        <p:spPr>
          <a:xfrm>
            <a:off x="-6724" y="-22240"/>
            <a:ext cx="4572000" cy="5209403"/>
          </a:xfrm>
          <a:prstGeom prst="rect">
            <a:avLst/>
          </a:prstGeom>
          <a:solidFill>
            <a:schemeClr val="tx1">
              <a:lumMod val="75000"/>
              <a:lumOff val="2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a:xfrm>
            <a:off x="485775" y="4967624"/>
            <a:ext cx="3993356" cy="144051"/>
          </a:xfrm>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a:xfrm>
            <a:off x="228600" y="4960733"/>
            <a:ext cx="143933" cy="144052"/>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solidFill>
                  <a:schemeClr val="bg2"/>
                </a:solidFill>
              </a:defRPr>
            </a:lvl1pPr>
          </a:lstStyle>
          <a:p>
            <a:r>
              <a:rPr lang="en-US" dirty="0"/>
              <a:t>Click to edit Master title style</a:t>
            </a:r>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solidFill>
                  <a:schemeClr val="bg2"/>
                </a:solidFill>
              </a:defRPr>
            </a:lvl1pPr>
            <a:lvl2pPr marL="173038" indent="-173038">
              <a:spcBef>
                <a:spcPts val="0"/>
              </a:spcBef>
              <a:tabLst/>
              <a:defRPr sz="1600">
                <a:solidFill>
                  <a:schemeClr val="bg2"/>
                </a:solidFill>
              </a:defRPr>
            </a:lvl2pPr>
            <a:lvl3pPr>
              <a:spcBef>
                <a:spcPts val="0"/>
              </a:spcBef>
              <a:defRPr sz="1600">
                <a:solidFill>
                  <a:schemeClr val="bg2"/>
                </a:solidFill>
              </a:defRPr>
            </a:lvl3pPr>
            <a:lvl4pPr>
              <a:spcBef>
                <a:spcPts val="0"/>
              </a:spcBef>
              <a:defRPr sz="1600">
                <a:solidFill>
                  <a:schemeClr val="bg2"/>
                </a:solidFill>
              </a:defRPr>
            </a:lvl4pPr>
            <a:lvl5pPr>
              <a:spcBef>
                <a:spcPts val="0"/>
              </a:spcBef>
              <a:defRPr sz="1600">
                <a:solidFill>
                  <a:schemeClr val="bg2"/>
                </a:solidFill>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47840772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012154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04727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80507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62147660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28363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13148560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40021933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24448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240170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6" name="Rectangle 5"/>
          <p:cNvSpPr/>
          <p:nvPr userDrawn="1"/>
        </p:nvSpPr>
        <p:spPr>
          <a:xfrm>
            <a:off x="-6724" y="-22240"/>
            <a:ext cx="4572000" cy="5209403"/>
          </a:xfrm>
          <a:prstGeom prst="rect">
            <a:avLst/>
          </a:prstGeom>
          <a:solidFill>
            <a:srgbClr val="54040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a:xfrm>
            <a:off x="485775" y="4967624"/>
            <a:ext cx="3993356" cy="144051"/>
          </a:xfrm>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a:xfrm>
            <a:off x="228600" y="4960733"/>
            <a:ext cx="143933" cy="144052"/>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solidFill>
                  <a:schemeClr val="bg2"/>
                </a:solidFill>
              </a:defRPr>
            </a:lvl1pPr>
          </a:lstStyle>
          <a:p>
            <a:r>
              <a:rPr lang="en-US" dirty="0"/>
              <a:t>Click to edit Master title style</a:t>
            </a:r>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solidFill>
                  <a:schemeClr val="bg2"/>
                </a:solidFill>
              </a:defRPr>
            </a:lvl1pPr>
            <a:lvl2pPr marL="173038" indent="-173038">
              <a:spcBef>
                <a:spcPts val="0"/>
              </a:spcBef>
              <a:tabLst/>
              <a:defRPr sz="1600">
                <a:solidFill>
                  <a:schemeClr val="bg2"/>
                </a:solidFill>
              </a:defRPr>
            </a:lvl2pPr>
            <a:lvl3pPr>
              <a:spcBef>
                <a:spcPts val="0"/>
              </a:spcBef>
              <a:defRPr sz="1600">
                <a:solidFill>
                  <a:schemeClr val="bg2"/>
                </a:solidFill>
              </a:defRPr>
            </a:lvl3pPr>
            <a:lvl4pPr>
              <a:spcBef>
                <a:spcPts val="0"/>
              </a:spcBef>
              <a:defRPr sz="1600">
                <a:solidFill>
                  <a:schemeClr val="bg2"/>
                </a:solidFill>
              </a:defRPr>
            </a:lvl4pPr>
            <a:lvl5pPr>
              <a:spcBef>
                <a:spcPts val="0"/>
              </a:spcBef>
              <a:defRPr sz="1600">
                <a:solidFill>
                  <a:schemeClr val="bg2"/>
                </a:solidFill>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1E899AE0-B726-2A45-9EE1-767578596BB6}"/>
              </a:ext>
            </a:extLst>
          </p:cNvPr>
          <p:cNvSpPr txBox="1"/>
          <p:nvPr userDrawn="1"/>
        </p:nvSpPr>
        <p:spPr>
          <a:xfrm>
            <a:off x="8318133" y="8214"/>
            <a:ext cx="825867" cy="338554"/>
          </a:xfrm>
          <a:prstGeom prst="rect">
            <a:avLst/>
          </a:prstGeom>
          <a:noFill/>
        </p:spPr>
        <p:txBody>
          <a:bodyPr wrap="none" rtlCol="0">
            <a:spAutoFit/>
          </a:bodyPr>
          <a:lstStyle/>
          <a:p>
            <a:r>
              <a:rPr lang="en-US" sz="1600" b="1" dirty="0">
                <a:solidFill>
                  <a:srgbClr val="540404"/>
                </a:solidFill>
              </a:rPr>
              <a:t>Future</a:t>
            </a:r>
          </a:p>
        </p:txBody>
      </p:sp>
    </p:spTree>
    <p:extLst>
      <p:ext uri="{BB962C8B-B14F-4D97-AF65-F5344CB8AC3E}">
        <p14:creationId xmlns:p14="http://schemas.microsoft.com/office/powerpoint/2010/main" val="193893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63966260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rgbClr val="75757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384589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35E85DA-BD66-4A3C-B135-E3B20EA3569C}" type="slidenum">
              <a:rPr lang="en-US"/>
              <a:pPr>
                <a:defRPr/>
              </a:pPr>
              <a:t>‹#›</a:t>
            </a:fld>
            <a:endParaRPr lang="en-US" dirty="0"/>
          </a:p>
        </p:txBody>
      </p:sp>
      <p:cxnSp>
        <p:nvCxnSpPr>
          <p:cNvPr id="4" name="Straight Connector 3"/>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25891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B1BE4A9B-526A-41D7-91A0-B4438787AB4F}" type="slidenum">
              <a:rPr lang="en-US"/>
              <a:pPr>
                <a:defRPr/>
              </a:pPr>
              <a:t>‹#›</a:t>
            </a:fld>
            <a:endParaRPr lang="en-US" dirty="0"/>
          </a:p>
        </p:txBody>
      </p:sp>
      <p:cxnSp>
        <p:nvCxnSpPr>
          <p:cNvPr id="5" name="Straight Connector 4"/>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856244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7404" y="1301886"/>
            <a:ext cx="4183039"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29150" y="1301886"/>
            <a:ext cx="4203510"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7"/>
          <p:cNvSpPr>
            <a:spLocks noGrp="1"/>
          </p:cNvSpPr>
          <p:nvPr>
            <p:ph type="title"/>
          </p:nvPr>
        </p:nvSpPr>
        <p:spPr/>
        <p:txBody>
          <a:bodyPr/>
          <a:lstStyle/>
          <a:p>
            <a:r>
              <a:rPr lang="en-US"/>
              <a:t>Click to edit Master title style</a:t>
            </a:r>
            <a:endParaRPr lang="en-GB"/>
          </a:p>
        </p:txBody>
      </p:sp>
      <p:sp>
        <p:nvSpPr>
          <p:cNvPr id="9" name="Slide Number Placeholder 8"/>
          <p:cNvSpPr>
            <a:spLocks noGrp="1"/>
          </p:cNvSpPr>
          <p:nvPr>
            <p:ph type="sldNum" sz="quarter" idx="10"/>
          </p:nvPr>
        </p:nvSpPr>
        <p:spPr/>
        <p:txBody>
          <a:bodyPr/>
          <a:lstStyle/>
          <a:p>
            <a:fld id="{762A62E3-1D6C-4564-AD4F-F1B14AC41945}" type="slidenum">
              <a:rPr lang="en-GB" smtClean="0"/>
              <a:pPr/>
              <a:t>‹#›</a:t>
            </a:fld>
            <a:endParaRPr lang="en-GB" dirty="0"/>
          </a:p>
        </p:txBody>
      </p:sp>
      <p:cxnSp>
        <p:nvCxnSpPr>
          <p:cNvPr id="10" name="Straight Connector 9"/>
          <p:cNvCxnSpPr/>
          <p:nvPr userDrawn="1"/>
        </p:nvCxnSpPr>
        <p:spPr>
          <a:xfrm>
            <a:off x="242901" y="200025"/>
            <a:ext cx="5319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943600" y="4876800"/>
            <a:ext cx="28670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97717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3094522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14997028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690206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0211889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881064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208574" y="4963640"/>
            <a:ext cx="2057400" cy="137160"/>
          </a:xfrm>
        </p:spPr>
        <p:txBody>
          <a:bodyPr/>
          <a:lstStyle>
            <a:lvl1pPr algn="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8316318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1456324405"/>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5091371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370396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7306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49579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25395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5795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73944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4257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0151411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91267841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61951137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11728" y="217314"/>
            <a:ext cx="4114800" cy="381000"/>
          </a:xfrm>
        </p:spPr>
        <p:txBody>
          <a:bodyPr anchor="ct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82721933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463285410"/>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848979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2001614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59634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8325387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413184806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138046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494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44742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814872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46165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48014999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84377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29408982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167766398"/>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7322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30866426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31581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9126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rgbClr val="75757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38009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35E85DA-BD66-4A3C-B135-E3B20EA3569C}" type="slidenum">
              <a:rPr lang="en-US"/>
              <a:pPr>
                <a:defRPr/>
              </a:pPr>
              <a:t>‹#›</a:t>
            </a:fld>
            <a:endParaRPr lang="en-US" dirty="0"/>
          </a:p>
        </p:txBody>
      </p:sp>
      <p:cxnSp>
        <p:nvCxnSpPr>
          <p:cNvPr id="4" name="Straight Connector 3"/>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232613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B1BE4A9B-526A-41D7-91A0-B4438787AB4F}" type="slidenum">
              <a:rPr lang="en-US"/>
              <a:pPr>
                <a:defRPr/>
              </a:pPr>
              <a:t>‹#›</a:t>
            </a:fld>
            <a:endParaRPr lang="en-US" dirty="0"/>
          </a:p>
        </p:txBody>
      </p:sp>
      <p:cxnSp>
        <p:nvCxnSpPr>
          <p:cNvPr id="5" name="Straight Connector 4"/>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918747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7404" y="1301886"/>
            <a:ext cx="4183039"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29150" y="1301886"/>
            <a:ext cx="4203510"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7"/>
          <p:cNvSpPr>
            <a:spLocks noGrp="1"/>
          </p:cNvSpPr>
          <p:nvPr>
            <p:ph type="title"/>
          </p:nvPr>
        </p:nvSpPr>
        <p:spPr/>
        <p:txBody>
          <a:bodyPr/>
          <a:lstStyle/>
          <a:p>
            <a:r>
              <a:rPr lang="en-US"/>
              <a:t>Click to edit Master title style</a:t>
            </a:r>
            <a:endParaRPr lang="en-GB"/>
          </a:p>
        </p:txBody>
      </p:sp>
      <p:sp>
        <p:nvSpPr>
          <p:cNvPr id="9" name="Slide Number Placeholder 8"/>
          <p:cNvSpPr>
            <a:spLocks noGrp="1"/>
          </p:cNvSpPr>
          <p:nvPr>
            <p:ph type="sldNum" sz="quarter" idx="10"/>
          </p:nvPr>
        </p:nvSpPr>
        <p:spPr/>
        <p:txBody>
          <a:bodyPr/>
          <a:lstStyle/>
          <a:p>
            <a:fld id="{762A62E3-1D6C-4564-AD4F-F1B14AC41945}" type="slidenum">
              <a:rPr lang="en-GB" smtClean="0"/>
              <a:pPr/>
              <a:t>‹#›</a:t>
            </a:fld>
            <a:endParaRPr lang="en-GB" dirty="0"/>
          </a:p>
        </p:txBody>
      </p:sp>
      <p:cxnSp>
        <p:nvCxnSpPr>
          <p:cNvPr id="10" name="Straight Connector 9"/>
          <p:cNvCxnSpPr/>
          <p:nvPr userDrawn="1"/>
        </p:nvCxnSpPr>
        <p:spPr>
          <a:xfrm>
            <a:off x="242901" y="200025"/>
            <a:ext cx="5319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943600" y="4876800"/>
            <a:ext cx="28670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07350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 2020 IBM Corporation    </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44443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695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6" name="Rectangle 5"/>
          <p:cNvSpPr/>
          <p:nvPr userDrawn="1"/>
        </p:nvSpPr>
        <p:spPr>
          <a:xfrm>
            <a:off x="-6724" y="-22239"/>
            <a:ext cx="4572000" cy="5209403"/>
          </a:xfrm>
          <a:prstGeom prst="rect">
            <a:avLst/>
          </a:prstGeom>
          <a:solidFill>
            <a:schemeClr val="tx1">
              <a:lumMod val="75000"/>
              <a:lumOff val="2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a:xfrm>
            <a:off x="485776" y="4967624"/>
            <a:ext cx="3993356" cy="144051"/>
          </a:xfrm>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a:xfrm>
            <a:off x="228601" y="4960734"/>
            <a:ext cx="143933" cy="144052"/>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9"/>
            <a:ext cx="4114800" cy="291201"/>
          </a:xfrm>
        </p:spPr>
        <p:txBody>
          <a:bodyPr/>
          <a:lstStyle>
            <a:lvl1pPr>
              <a:defRPr sz="1800">
                <a:solidFill>
                  <a:schemeClr val="bg2"/>
                </a:solidFill>
              </a:defRPr>
            </a:lvl1pPr>
          </a:lstStyle>
          <a:p>
            <a:r>
              <a:rPr lang="en-US" dirty="0"/>
              <a:t>Click to edit Master title style</a:t>
            </a:r>
          </a:p>
        </p:txBody>
      </p:sp>
      <p:sp>
        <p:nvSpPr>
          <p:cNvPr id="8" name="Text Placeholder 5"/>
          <p:cNvSpPr>
            <a:spLocks noGrp="1"/>
          </p:cNvSpPr>
          <p:nvPr>
            <p:ph type="body" sz="quarter" idx="12"/>
          </p:nvPr>
        </p:nvSpPr>
        <p:spPr>
          <a:xfrm>
            <a:off x="228600" y="589086"/>
            <a:ext cx="4114800" cy="4119313"/>
          </a:xfrm>
        </p:spPr>
        <p:txBody>
          <a:bodyPr/>
          <a:lstStyle>
            <a:lvl1pPr marL="0" indent="0">
              <a:spcBef>
                <a:spcPts val="0"/>
              </a:spcBef>
              <a:tabLst>
                <a:tab pos="3940076" algn="dec"/>
              </a:tabLst>
              <a:defRPr sz="1600">
                <a:solidFill>
                  <a:schemeClr val="bg2"/>
                </a:solidFill>
              </a:defRPr>
            </a:lvl1pPr>
            <a:lvl2pPr marL="173034" indent="-173034">
              <a:spcBef>
                <a:spcPts val="0"/>
              </a:spcBef>
              <a:tabLst/>
              <a:defRPr sz="1600">
                <a:solidFill>
                  <a:schemeClr val="bg2"/>
                </a:solidFill>
              </a:defRPr>
            </a:lvl2pPr>
            <a:lvl3pPr>
              <a:spcBef>
                <a:spcPts val="0"/>
              </a:spcBef>
              <a:defRPr sz="1600">
                <a:solidFill>
                  <a:schemeClr val="bg2"/>
                </a:solidFill>
              </a:defRPr>
            </a:lvl3pPr>
            <a:lvl4pPr>
              <a:spcBef>
                <a:spcPts val="0"/>
              </a:spcBef>
              <a:defRPr sz="1600">
                <a:solidFill>
                  <a:schemeClr val="bg2"/>
                </a:solidFill>
              </a:defRPr>
            </a:lvl4pPr>
            <a:lvl5pPr>
              <a:spcBef>
                <a:spcPts val="0"/>
              </a:spcBef>
              <a:defRPr sz="1600">
                <a:solidFill>
                  <a:schemeClr val="bg2"/>
                </a:solidFill>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5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208574" y="4963640"/>
            <a:ext cx="2057400" cy="137160"/>
          </a:xfrm>
        </p:spPr>
        <p:txBody>
          <a:bodyPr/>
          <a:lstStyle>
            <a:lvl1pPr algn="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492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8368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50231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24376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22467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 2020 IBM Corporation    </a:t>
            </a:r>
            <a:endParaRPr lang="en-US" dirty="0"/>
          </a:p>
        </p:txBody>
      </p:sp>
    </p:spTree>
    <p:extLst>
      <p:ext uri="{BB962C8B-B14F-4D97-AF65-F5344CB8AC3E}">
        <p14:creationId xmlns:p14="http://schemas.microsoft.com/office/powerpoint/2010/main" val="264912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8233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09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55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372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615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637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21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7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6896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8751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69010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9933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4273D-7004-9247-8FA8-DA1BF63AE337}"/>
              </a:ext>
            </a:extLst>
          </p:cNvPr>
          <p:cNvSpPr/>
          <p:nvPr userDrawn="1"/>
        </p:nvSpPr>
        <p:spPr>
          <a:xfrm>
            <a:off x="4572000" y="2571750"/>
            <a:ext cx="4572000" cy="2571750"/>
          </a:xfrm>
          <a:prstGeom prst="rect">
            <a:avLst/>
          </a:prstGeom>
          <a:solidFill>
            <a:srgbClr val="3787D5"/>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rgbClr val="1E447C"/>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rgbClr val="2C69A9"/>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4" name="Slide Number Placeholder 2">
            <a:extLst>
              <a:ext uri="{FF2B5EF4-FFF2-40B4-BE49-F238E27FC236}">
                <a16:creationId xmlns:a16="http://schemas.microsoft.com/office/drawing/2014/main" id="{3ED39FD2-A6DE-EE45-B211-81C097153957}"/>
              </a:ext>
            </a:extLst>
          </p:cNvPr>
          <p:cNvSpPr>
            <a:spLocks noGrp="1"/>
          </p:cNvSpPr>
          <p:nvPr>
            <p:ph type="sldNum" sz="quarter" idx="10"/>
          </p:nvPr>
        </p:nvSpPr>
        <p:spPr>
          <a:xfrm>
            <a:off x="228600" y="4984990"/>
            <a:ext cx="2057400" cy="137160"/>
          </a:xfrm>
        </p:spPr>
        <p:txBody>
          <a:bodyPr/>
          <a:lstStyle>
            <a:lvl1pPr algn="l">
              <a:defRPr>
                <a:solidFill>
                  <a:schemeClr val="tx1"/>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91088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6678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rgbClr val="3787D5"/>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rgbClr val="2C69A9"/>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rgbClr val="347BC0"/>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rgbClr val="1E447C"/>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228600" y="4984990"/>
            <a:ext cx="2057400" cy="137160"/>
          </a:xfrm>
        </p:spPr>
        <p:txBody>
          <a:bodyPr/>
          <a:lstStyle>
            <a:lvl1pPr algn="l">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92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0220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82081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rgbClr val="347BC0"/>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rgbClr val="1E447C"/>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rgbClr val="2C69A9"/>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36184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767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1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5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695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648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59138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26787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7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40444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91058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Slide Number Placeholder 4"/>
          <p:cNvSpPr>
            <a:spLocks noGrp="1"/>
          </p:cNvSpPr>
          <p:nvPr>
            <p:ph type="sldNum" sz="quarter" idx="4"/>
          </p:nvPr>
        </p:nvSpPr>
        <p:spPr>
          <a:xfrm>
            <a:off x="6936420" y="4869657"/>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B5C4AE-4FDA-944E-BCBD-6AE57F2EB0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7906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74090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5BF703B-0284-5545-BB50-77741FB257A6}"/>
              </a:ext>
            </a:extLst>
          </p:cNvPr>
          <p:cNvSpPr>
            <a:spLocks noGrp="1"/>
          </p:cNvSpPr>
          <p:nvPr>
            <p:ph type="title"/>
          </p:nvPr>
        </p:nvSpPr>
        <p:spPr>
          <a:xfrm>
            <a:off x="2" y="1"/>
            <a:ext cx="9143999" cy="300083"/>
          </a:xfrm>
          <a:solidFill>
            <a:schemeClr val="tx1"/>
          </a:solidFill>
        </p:spPr>
        <p:txBody>
          <a:bodyPr lIns="108000" tIns="72000" rIns="108000"/>
          <a:lstStyle>
            <a:lvl1pPr algn="ctr">
              <a:defRPr sz="2000">
                <a:solidFill>
                  <a:schemeClr val="bg2">
                    <a:lumMod val="95000"/>
                  </a:schemeClr>
                </a:solidFill>
              </a:defRPr>
            </a:lvl1pPr>
          </a:lstStyle>
          <a:p>
            <a:endParaRPr lang="en-US" dirty="0"/>
          </a:p>
        </p:txBody>
      </p:sp>
      <p:sp>
        <p:nvSpPr>
          <p:cNvPr id="8" name="Slide Number Placeholder 6"/>
          <p:cNvSpPr>
            <a:spLocks noGrp="1"/>
          </p:cNvSpPr>
          <p:nvPr>
            <p:ph type="sldNum" sz="quarter" idx="4"/>
          </p:nvPr>
        </p:nvSpPr>
        <p:spPr>
          <a:xfrm>
            <a:off x="7657012" y="4939938"/>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1"/>
          <p:cNvSpPr>
            <a:spLocks noGrp="1"/>
          </p:cNvSpPr>
          <p:nvPr>
            <p:ph type="ftr" sz="quarter" idx="3"/>
          </p:nvPr>
        </p:nvSpPr>
        <p:spPr>
          <a:xfrm>
            <a:off x="1329364" y="4946612"/>
            <a:ext cx="6400800" cy="137160"/>
          </a:xfrm>
          <a:prstGeom prst="rect">
            <a:avLst/>
          </a:prstGeom>
        </p:spPr>
        <p:txBody>
          <a:bodyPr lIns="0" tIns="0" rIns="0" bIns="0" anchor="ctr" anchorCtr="0"/>
          <a:lstStyle>
            <a:lvl1pPr>
              <a:defRPr sz="600">
                <a:solidFill>
                  <a:schemeClr val="tx1"/>
                </a:solidFill>
              </a:defRPr>
            </a:lvl1pPr>
          </a:lstStyle>
          <a:p>
            <a:r>
              <a:rPr lang="en-GB"/>
              <a:t>© 2020 IBM Corporation    </a:t>
            </a:r>
            <a:endParaRPr lang="en-US" dirty="0"/>
          </a:p>
        </p:txBody>
      </p:sp>
      <p:grpSp>
        <p:nvGrpSpPr>
          <p:cNvPr id="3" name="Group 2">
            <a:extLst>
              <a:ext uri="{FF2B5EF4-FFF2-40B4-BE49-F238E27FC236}">
                <a16:creationId xmlns:a16="http://schemas.microsoft.com/office/drawing/2014/main" id="{50C42637-506D-5D47-BEBE-AAC7E9D7D1B3}"/>
              </a:ext>
            </a:extLst>
          </p:cNvPr>
          <p:cNvGrpSpPr/>
          <p:nvPr userDrawn="1"/>
        </p:nvGrpSpPr>
        <p:grpSpPr>
          <a:xfrm>
            <a:off x="0" y="300392"/>
            <a:ext cx="9144000" cy="1388245"/>
            <a:chOff x="0" y="300391"/>
            <a:chExt cx="9144000" cy="1388245"/>
          </a:xfrm>
        </p:grpSpPr>
        <p:sp>
          <p:nvSpPr>
            <p:cNvPr id="2" name="Rectangle 1">
              <a:extLst>
                <a:ext uri="{FF2B5EF4-FFF2-40B4-BE49-F238E27FC236}">
                  <a16:creationId xmlns:a16="http://schemas.microsoft.com/office/drawing/2014/main" id="{BD6386EE-FEFF-984C-91A4-62E94BDBDFC3}"/>
                </a:ext>
              </a:extLst>
            </p:cNvPr>
            <p:cNvSpPr/>
            <p:nvPr userDrawn="1"/>
          </p:nvSpPr>
          <p:spPr>
            <a:xfrm>
              <a:off x="0" y="300391"/>
              <a:ext cx="9144000" cy="1388245"/>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11" name="Group 10">
              <a:extLst>
                <a:ext uri="{FF2B5EF4-FFF2-40B4-BE49-F238E27FC236}">
                  <a16:creationId xmlns:a16="http://schemas.microsoft.com/office/drawing/2014/main" id="{106511EA-A7A4-C94A-B502-DEB39E049115}"/>
                </a:ext>
              </a:extLst>
            </p:cNvPr>
            <p:cNvGrpSpPr/>
            <p:nvPr userDrawn="1"/>
          </p:nvGrpSpPr>
          <p:grpSpPr>
            <a:xfrm>
              <a:off x="333684" y="300391"/>
              <a:ext cx="8782713" cy="575733"/>
              <a:chOff x="338667" y="860213"/>
              <a:chExt cx="8782713" cy="575733"/>
            </a:xfrm>
          </p:grpSpPr>
          <p:sp>
            <p:nvSpPr>
              <p:cNvPr id="12" name="Left-Right Arrow 11">
                <a:extLst>
                  <a:ext uri="{FF2B5EF4-FFF2-40B4-BE49-F238E27FC236}">
                    <a16:creationId xmlns:a16="http://schemas.microsoft.com/office/drawing/2014/main" id="{196EFD38-BC79-E449-9F1F-0FF18FDB9FA7}"/>
                  </a:ext>
                </a:extLst>
              </p:cNvPr>
              <p:cNvSpPr/>
              <p:nvPr/>
            </p:nvSpPr>
            <p:spPr>
              <a:xfrm>
                <a:off x="338667" y="860213"/>
                <a:ext cx="8392159" cy="575733"/>
              </a:xfrm>
              <a:prstGeom prst="leftRightArrow">
                <a:avLst/>
              </a:prstGeom>
              <a:gradFill flip="none" rotWithShape="1">
                <a:gsLst>
                  <a:gs pos="100000">
                    <a:schemeClr val="tx1">
                      <a:lumMod val="65000"/>
                      <a:lumOff val="35000"/>
                    </a:schemeClr>
                  </a:gs>
                  <a:gs pos="49000">
                    <a:schemeClr val="bg2"/>
                  </a:gs>
                  <a:gs pos="0">
                    <a:schemeClr val="bg1">
                      <a:lumMod val="75000"/>
                      <a:lumOff val="25000"/>
                    </a:schemeClr>
                  </a:gs>
                </a:gsLst>
                <a:lin ang="10800000" scaled="1"/>
                <a:tileRect/>
              </a:gradFill>
              <a:ln>
                <a:noFill/>
              </a:ln>
              <a:scene3d>
                <a:camera prst="orthographicFront"/>
                <a:lightRig rig="threePt" dir="t"/>
              </a:scene3d>
              <a:sp3d>
                <a:bevelT w="25400" h="19050" prst="angle"/>
              </a:sp3d>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TextBox 12">
                <a:extLst>
                  <a:ext uri="{FF2B5EF4-FFF2-40B4-BE49-F238E27FC236}">
                    <a16:creationId xmlns:a16="http://schemas.microsoft.com/office/drawing/2014/main" id="{EC23D4BC-7755-EC46-B1B2-7CF8D80A7C60}"/>
                  </a:ext>
                </a:extLst>
              </p:cNvPr>
              <p:cNvSpPr txBox="1"/>
              <p:nvPr/>
            </p:nvSpPr>
            <p:spPr>
              <a:xfrm>
                <a:off x="460587" y="998038"/>
                <a:ext cx="1132041" cy="369332"/>
              </a:xfrm>
              <a:prstGeom prst="rect">
                <a:avLst/>
              </a:prstGeom>
              <a:noFill/>
              <a:scene3d>
                <a:camera prst="orthographicFront"/>
                <a:lightRig rig="threePt" dir="t"/>
              </a:scene3d>
              <a:sp3d>
                <a:bevelT w="50800" h="12700"/>
              </a:sp3d>
            </p:spPr>
            <p:txBody>
              <a:bodyPr wrap="none" rtlCol="0">
                <a:spAutoFit/>
              </a:bodyPr>
              <a:lstStyle/>
              <a:p>
                <a:r>
                  <a:rPr lang="en-US" sz="1800" b="1" dirty="0">
                    <a:latin typeface="IBM Plex Sans Condensed" panose="020B0506050203000203" pitchFamily="34" charset="77"/>
                  </a:rPr>
                  <a:t>Delivered</a:t>
                </a:r>
              </a:p>
            </p:txBody>
          </p:sp>
          <p:sp>
            <p:nvSpPr>
              <p:cNvPr id="14" name="TextBox 13">
                <a:extLst>
                  <a:ext uri="{FF2B5EF4-FFF2-40B4-BE49-F238E27FC236}">
                    <a16:creationId xmlns:a16="http://schemas.microsoft.com/office/drawing/2014/main" id="{25E92E7F-C151-9A4C-84CF-7953BDD2B509}"/>
                  </a:ext>
                </a:extLst>
              </p:cNvPr>
              <p:cNvSpPr txBox="1"/>
              <p:nvPr/>
            </p:nvSpPr>
            <p:spPr>
              <a:xfrm>
                <a:off x="4195935" y="998038"/>
                <a:ext cx="942887" cy="369332"/>
              </a:xfrm>
              <a:prstGeom prst="rect">
                <a:avLst/>
              </a:prstGeom>
              <a:noFill/>
              <a:scene3d>
                <a:camera prst="orthographicFront"/>
                <a:lightRig rig="threePt" dir="t"/>
              </a:scene3d>
              <a:sp3d>
                <a:bevelT w="50800" h="12700"/>
              </a:sp3d>
            </p:spPr>
            <p:txBody>
              <a:bodyPr wrap="none" rtlCol="0">
                <a:spAutoFit/>
              </a:bodyPr>
              <a:lstStyle/>
              <a:p>
                <a:r>
                  <a:rPr lang="en-US" sz="1800" b="1" dirty="0">
                    <a:latin typeface="IBM Plex Sans Condensed" panose="020B0506050203000203" pitchFamily="34" charset="77"/>
                  </a:rPr>
                  <a:t>Up next</a:t>
                </a:r>
              </a:p>
            </p:txBody>
          </p:sp>
          <p:sp>
            <p:nvSpPr>
              <p:cNvPr id="15" name="TextBox 14">
                <a:extLst>
                  <a:ext uri="{FF2B5EF4-FFF2-40B4-BE49-F238E27FC236}">
                    <a16:creationId xmlns:a16="http://schemas.microsoft.com/office/drawing/2014/main" id="{56FBD960-41A7-3E4A-B437-1DA6D0ACF8CC}"/>
                  </a:ext>
                </a:extLst>
              </p:cNvPr>
              <p:cNvSpPr txBox="1"/>
              <p:nvPr/>
            </p:nvSpPr>
            <p:spPr>
              <a:xfrm>
                <a:off x="7234325" y="998038"/>
                <a:ext cx="1887055" cy="369332"/>
              </a:xfrm>
              <a:prstGeom prst="rect">
                <a:avLst/>
              </a:prstGeom>
              <a:noFill/>
              <a:scene3d>
                <a:camera prst="orthographicFront"/>
                <a:lightRig rig="threePt" dir="t"/>
              </a:scene3d>
              <a:sp3d>
                <a:bevelT w="50800" h="12700"/>
              </a:sp3d>
            </p:spPr>
            <p:txBody>
              <a:bodyPr wrap="none" rtlCol="0">
                <a:spAutoFit/>
              </a:bodyPr>
              <a:lstStyle/>
              <a:p>
                <a:r>
                  <a:rPr lang="en-US" sz="1800" b="1" dirty="0">
                    <a:latin typeface="IBM Plex Sans Condensed" panose="020B0506050203000203" pitchFamily="34" charset="77"/>
                  </a:rPr>
                  <a:t>In the idea phase</a:t>
                </a:r>
              </a:p>
            </p:txBody>
          </p:sp>
        </p:grpSp>
      </p:grpSp>
      <p:sp>
        <p:nvSpPr>
          <p:cNvPr id="17" name="Picture Placeholder 7">
            <a:extLst>
              <a:ext uri="{FF2B5EF4-FFF2-40B4-BE49-F238E27FC236}">
                <a16:creationId xmlns:a16="http://schemas.microsoft.com/office/drawing/2014/main" id="{C5504CC7-30ED-B940-BF85-5D421B4C0AAE}"/>
              </a:ext>
            </a:extLst>
          </p:cNvPr>
          <p:cNvSpPr>
            <a:spLocks noGrp="1"/>
          </p:cNvSpPr>
          <p:nvPr>
            <p:ph type="pic" sz="quarter" idx="15"/>
          </p:nvPr>
        </p:nvSpPr>
        <p:spPr>
          <a:xfrm>
            <a:off x="4445185" y="1826462"/>
            <a:ext cx="4572000" cy="3016648"/>
          </a:xfrm>
        </p:spPr>
        <p:txBody>
          <a:bodyPr/>
          <a:lstStyle/>
          <a:p>
            <a:r>
              <a:rPr lang="en-US" dirty="0"/>
              <a:t>Drag picture to placeholder or click icon to add</a:t>
            </a:r>
          </a:p>
        </p:txBody>
      </p:sp>
      <p:sp>
        <p:nvSpPr>
          <p:cNvPr id="18" name="Text Placeholder 6">
            <a:extLst>
              <a:ext uri="{FF2B5EF4-FFF2-40B4-BE49-F238E27FC236}">
                <a16:creationId xmlns:a16="http://schemas.microsoft.com/office/drawing/2014/main" id="{55CDA10D-5794-6D4B-81B6-9A42C748A252}"/>
              </a:ext>
            </a:extLst>
          </p:cNvPr>
          <p:cNvSpPr>
            <a:spLocks noGrp="1"/>
          </p:cNvSpPr>
          <p:nvPr>
            <p:ph type="body" sz="quarter" idx="14" hasCustomPrompt="1"/>
          </p:nvPr>
        </p:nvSpPr>
        <p:spPr>
          <a:xfrm>
            <a:off x="455605" y="2149170"/>
            <a:ext cx="3504087" cy="2409479"/>
          </a:xfrm>
        </p:spPr>
        <p:txBody>
          <a:bodyPr/>
          <a:lstStyle>
            <a:lvl1pPr>
              <a:defRPr sz="1200"/>
            </a:lvl1pPr>
            <a:lvl2pPr marL="173034" indent="-173034">
              <a:buFont typeface="Arial" panose="020B0604020202020204" pitchFamily="34" charset="0"/>
              <a:buChar char="•"/>
              <a:defRPr sz="1200"/>
            </a:lvl2pPr>
            <a:lvl3pPr marL="311142" indent="-173034">
              <a:buFont typeface="Arial" panose="020B0604020202020204" pitchFamily="34" charset="0"/>
              <a:buChar char="•"/>
              <a:tabLst/>
              <a:defRPr sz="1100"/>
            </a:lvl3pPr>
            <a:lvl4pPr marL="444489" indent="-173034">
              <a:buFont typeface="Arial" panose="020B0604020202020204" pitchFamily="34" charset="0"/>
              <a:buChar char="•"/>
              <a:tabLst/>
              <a:defRPr sz="1050"/>
            </a:lvl4pPr>
            <a:lvl5pPr marL="577835" indent="-173034">
              <a:buFont typeface="Arial" panose="020B0604020202020204" pitchFamily="34" charset="0"/>
              <a:buChar char="•"/>
              <a:tabLst/>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236945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cSld name="1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2127449410"/>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 2020 IBM Corporation    </a:t>
            </a:r>
            <a:endParaRPr lang="en-US" dirty="0"/>
          </a:p>
        </p:txBody>
      </p:sp>
    </p:spTree>
    <p:extLst>
      <p:ext uri="{BB962C8B-B14F-4D97-AF65-F5344CB8AC3E}">
        <p14:creationId xmlns:p14="http://schemas.microsoft.com/office/powerpoint/2010/main" val="2975688034"/>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 2020 IBM Corporation    </a:t>
            </a:r>
            <a:endParaRPr lang="en-US" dirty="0"/>
          </a:p>
        </p:txBody>
      </p:sp>
    </p:spTree>
    <p:extLst>
      <p:ext uri="{BB962C8B-B14F-4D97-AF65-F5344CB8AC3E}">
        <p14:creationId xmlns:p14="http://schemas.microsoft.com/office/powerpoint/2010/main" val="104289277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566524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6986455"/>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23186058"/>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571736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7525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28598824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418264556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1478080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34130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40181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083068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43040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114511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487625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287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9351735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340196221"/>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33843432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19057059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78976230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05213340"/>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062393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598234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84834699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9509695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545351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37785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621516"/>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3105461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444129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4010443912"/>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755570626"/>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7930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177583051"/>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1071680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017250"/>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isclaimer ">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542032" y="1177863"/>
            <a:ext cx="8041364" cy="1482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nchor="ctr">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 </a:t>
            </a:r>
          </a:p>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
        <p:nvSpPr>
          <p:cNvPr id="4" name="Rectangle 6"/>
          <p:cNvSpPr>
            <a:spLocks noChangeArrowheads="1"/>
          </p:cNvSpPr>
          <p:nvPr userDrawn="1"/>
        </p:nvSpPr>
        <p:spPr bwMode="auto">
          <a:xfrm>
            <a:off x="457245" y="1082422"/>
            <a:ext cx="8210937" cy="167318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5" name="Text Box 9"/>
          <p:cNvSpPr txBox="1">
            <a:spLocks noChangeArrowheads="1"/>
          </p:cNvSpPr>
          <p:nvPr userDrawn="1"/>
        </p:nvSpPr>
        <p:spPr bwMode="auto">
          <a:xfrm>
            <a:off x="495921" y="2912178"/>
            <a:ext cx="8032591" cy="1031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10" tIns="46710" rIns="89910" bIns="46710"/>
          <a:lstStyle>
            <a:lvl1pPr>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defRPr>
            </a:lvl1pPr>
            <a:lvl2pPr marL="742950" indent="-28575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3pPr>
            <a:lvl4pPr marL="16002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4pPr>
            <a:lvl5pPr marL="20574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9pPr>
          </a:lstStyle>
          <a:p>
            <a:pPr eaLnBrk="1" hangingPunct="1">
              <a:lnSpc>
                <a:spcPct val="90000"/>
              </a:lnSpc>
              <a:spcBef>
                <a:spcPts val="750"/>
              </a:spcBef>
              <a:buClrTx/>
              <a:buFontTx/>
              <a:buNone/>
              <a:defRPr/>
            </a:pPr>
            <a:r>
              <a:rPr lang="en-US" altLang="en-US" sz="1350" dirty="0">
                <a:latin typeface="Calibri" panose="020F0502020204030204" pitchFamily="34" charset="0"/>
                <a:ea typeface="MS PGothic" panose="020B0600070205080204" pitchFamily="34" charset="-128"/>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Rectangle 7"/>
          <p:cNvSpPr>
            <a:spLocks noChangeArrowheads="1"/>
          </p:cNvSpPr>
          <p:nvPr userDrawn="1"/>
        </p:nvSpPr>
        <p:spPr bwMode="auto">
          <a:xfrm>
            <a:off x="457245" y="2912178"/>
            <a:ext cx="8210937" cy="118787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8" name="Rectangle 6"/>
          <p:cNvSpPr>
            <a:spLocks noChangeArrowheads="1"/>
          </p:cNvSpPr>
          <p:nvPr userDrawn="1"/>
        </p:nvSpPr>
        <p:spPr bwMode="black">
          <a:xfrm>
            <a:off x="372458" y="562646"/>
            <a:ext cx="8210937"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l" eaLnBrk="1" hangingPunct="1">
              <a:lnSpc>
                <a:spcPct val="100000"/>
              </a:lnSpc>
              <a:defRPr/>
            </a:pPr>
            <a:r>
              <a:rPr lang="en-GB" sz="2100" dirty="0">
                <a:solidFill>
                  <a:schemeClr val="tx1"/>
                </a:solidFill>
                <a:latin typeface="+mn-lt"/>
              </a:rPr>
              <a:t>Please</a:t>
            </a:r>
            <a:r>
              <a:rPr lang="en-GB" sz="2100" baseline="0" dirty="0">
                <a:solidFill>
                  <a:schemeClr val="tx1"/>
                </a:solidFill>
                <a:latin typeface="+mn-lt"/>
              </a:rPr>
              <a:t> Note</a:t>
            </a:r>
            <a:endParaRPr lang="en-US" altLang="en-US" sz="21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809323792"/>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7280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dirty="0"/>
              <a:t>©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7516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6" name="Rectangle 5"/>
          <p:cNvSpPr/>
          <p:nvPr userDrawn="1"/>
        </p:nvSpPr>
        <p:spPr>
          <a:xfrm>
            <a:off x="-6724" y="-22240"/>
            <a:ext cx="4572000" cy="5209403"/>
          </a:xfrm>
          <a:prstGeom prst="rect">
            <a:avLst/>
          </a:prstGeom>
          <a:solidFill>
            <a:schemeClr val="tx1">
              <a:lumMod val="75000"/>
              <a:lumOff val="2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a:xfrm>
            <a:off x="485775" y="4967624"/>
            <a:ext cx="3993356" cy="144051"/>
          </a:xfrm>
        </p:spPr>
        <p:txBody>
          <a:bodyPr/>
          <a:lstStyle>
            <a:lvl1pPr>
              <a:defRPr>
                <a:solidFill>
                  <a:schemeClr val="bg2"/>
                </a:solidFill>
              </a:defRPr>
            </a:lvl1pPr>
          </a:lstStyle>
          <a:p>
            <a:r>
              <a:rPr lang="en-GB" dirty="0"/>
              <a:t>© 2020 IBM Corporation</a:t>
            </a:r>
            <a:endParaRPr lang="en-US" dirty="0"/>
          </a:p>
        </p:txBody>
      </p:sp>
      <p:sp>
        <p:nvSpPr>
          <p:cNvPr id="4" name="Slide Number Placeholder 3"/>
          <p:cNvSpPr>
            <a:spLocks noGrp="1"/>
          </p:cNvSpPr>
          <p:nvPr>
            <p:ph type="sldNum" sz="quarter" idx="11"/>
          </p:nvPr>
        </p:nvSpPr>
        <p:spPr>
          <a:xfrm>
            <a:off x="228600" y="4960733"/>
            <a:ext cx="143933" cy="144052"/>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solidFill>
                  <a:schemeClr val="bg2"/>
                </a:solidFill>
              </a:defRPr>
            </a:lvl1pPr>
          </a:lstStyle>
          <a:p>
            <a:r>
              <a:rPr lang="en-US" dirty="0"/>
              <a:t>Click to edit Master title style</a:t>
            </a:r>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solidFill>
                  <a:schemeClr val="bg2"/>
                </a:solidFill>
              </a:defRPr>
            </a:lvl1pPr>
            <a:lvl2pPr marL="173038" indent="-173038">
              <a:spcBef>
                <a:spcPts val="0"/>
              </a:spcBef>
              <a:tabLst/>
              <a:defRPr sz="1600">
                <a:solidFill>
                  <a:schemeClr val="bg2"/>
                </a:solidFill>
              </a:defRPr>
            </a:lvl2pPr>
            <a:lvl3pPr>
              <a:spcBef>
                <a:spcPts val="0"/>
              </a:spcBef>
              <a:defRPr sz="1600">
                <a:solidFill>
                  <a:schemeClr val="bg2"/>
                </a:solidFill>
              </a:defRPr>
            </a:lvl3pPr>
            <a:lvl4pPr>
              <a:spcBef>
                <a:spcPts val="0"/>
              </a:spcBef>
              <a:defRPr sz="1600">
                <a:solidFill>
                  <a:schemeClr val="bg2"/>
                </a:solidFill>
              </a:defRPr>
            </a:lvl4pPr>
            <a:lvl5pPr>
              <a:spcBef>
                <a:spcPts val="0"/>
              </a:spcBef>
              <a:defRPr sz="1600">
                <a:solidFill>
                  <a:schemeClr val="bg2"/>
                </a:solidFill>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339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208574" y="4963640"/>
            <a:ext cx="2057400" cy="137160"/>
          </a:xfrm>
        </p:spPr>
        <p:txBody>
          <a:bodyPr/>
          <a:lstStyle>
            <a:lvl1pPr algn="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853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796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45480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73920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 2020 IBM Corporation</a:t>
            </a:r>
            <a:endParaRPr lang="en-US" dirty="0"/>
          </a:p>
        </p:txBody>
      </p:sp>
    </p:spTree>
    <p:extLst>
      <p:ext uri="{BB962C8B-B14F-4D97-AF65-F5344CB8AC3E}">
        <p14:creationId xmlns:p14="http://schemas.microsoft.com/office/powerpoint/2010/main" val="390214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2008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567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164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686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3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96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110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7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15064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15028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79659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610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4273D-7004-9247-8FA8-DA1BF63AE337}"/>
              </a:ext>
            </a:extLst>
          </p:cNvPr>
          <p:cNvSpPr/>
          <p:nvPr userDrawn="1"/>
        </p:nvSpPr>
        <p:spPr>
          <a:xfrm>
            <a:off x="4572000" y="2571750"/>
            <a:ext cx="4572000" cy="2571750"/>
          </a:xfrm>
          <a:prstGeom prst="rect">
            <a:avLst/>
          </a:prstGeom>
          <a:solidFill>
            <a:srgbClr val="3787D5"/>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rgbClr val="1E447C"/>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rgbClr val="2C69A9"/>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4" name="Slide Number Placeholder 2">
            <a:extLst>
              <a:ext uri="{FF2B5EF4-FFF2-40B4-BE49-F238E27FC236}">
                <a16:creationId xmlns:a16="http://schemas.microsoft.com/office/drawing/2014/main" id="{3ED39FD2-A6DE-EE45-B211-81C097153957}"/>
              </a:ext>
            </a:extLst>
          </p:cNvPr>
          <p:cNvSpPr>
            <a:spLocks noGrp="1"/>
          </p:cNvSpPr>
          <p:nvPr>
            <p:ph type="sldNum" sz="quarter" idx="10"/>
          </p:nvPr>
        </p:nvSpPr>
        <p:spPr>
          <a:xfrm>
            <a:off x="228600" y="4984990"/>
            <a:ext cx="2057400" cy="137160"/>
          </a:xfrm>
        </p:spPr>
        <p:txBody>
          <a:bodyPr/>
          <a:lstStyle>
            <a:lvl1pPr algn="l">
              <a:defRPr>
                <a:solidFill>
                  <a:schemeClr val="tx1"/>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95823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435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rgbClr val="3787D5"/>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rgbClr val="2C69A9"/>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rgbClr val="347BC0"/>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rgbClr val="1E447C"/>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228600" y="4984990"/>
            <a:ext cx="2057400" cy="137160"/>
          </a:xfrm>
        </p:spPr>
        <p:txBody>
          <a:bodyPr/>
          <a:lstStyle>
            <a:lvl1pPr algn="l">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342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46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Tree>
    <p:extLst>
      <p:ext uri="{BB962C8B-B14F-4D97-AF65-F5344CB8AC3E}">
        <p14:creationId xmlns:p14="http://schemas.microsoft.com/office/powerpoint/2010/main" val="209121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rgbClr val="347BC0"/>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rgbClr val="1E447C"/>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rgbClr val="2C69A9"/>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Tree>
    <p:extLst>
      <p:ext uri="{BB962C8B-B14F-4D97-AF65-F5344CB8AC3E}">
        <p14:creationId xmlns:p14="http://schemas.microsoft.com/office/powerpoint/2010/main" val="393717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880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49253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4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49716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55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32638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83712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98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4854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70591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Slide Number Placeholder 4"/>
          <p:cNvSpPr>
            <a:spLocks noGrp="1"/>
          </p:cNvSpPr>
          <p:nvPr>
            <p:ph type="sldNum" sz="quarter" idx="4"/>
          </p:nvPr>
        </p:nvSpPr>
        <p:spPr>
          <a:xfrm>
            <a:off x="6936420" y="4869657"/>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B5C4AE-4FDA-944E-BCBD-6AE57F2EB0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2343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2642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65128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5BF703B-0284-5545-BB50-77741FB257A6}"/>
              </a:ext>
            </a:extLst>
          </p:cNvPr>
          <p:cNvSpPr>
            <a:spLocks noGrp="1"/>
          </p:cNvSpPr>
          <p:nvPr>
            <p:ph type="title"/>
          </p:nvPr>
        </p:nvSpPr>
        <p:spPr>
          <a:xfrm>
            <a:off x="1" y="0"/>
            <a:ext cx="9143999" cy="300083"/>
          </a:xfrm>
          <a:solidFill>
            <a:schemeClr val="tx1"/>
          </a:solidFill>
        </p:spPr>
        <p:txBody>
          <a:bodyPr lIns="108000" tIns="72000" rIns="108000"/>
          <a:lstStyle>
            <a:lvl1pPr algn="ctr">
              <a:defRPr sz="2000">
                <a:solidFill>
                  <a:schemeClr val="bg2">
                    <a:lumMod val="95000"/>
                  </a:schemeClr>
                </a:solidFill>
              </a:defRPr>
            </a:lvl1pPr>
          </a:lstStyle>
          <a:p>
            <a:endParaRPr lang="en-US" dirty="0"/>
          </a:p>
        </p:txBody>
      </p:sp>
      <p:sp>
        <p:nvSpPr>
          <p:cNvPr id="8" name="Slide Number Placeholder 6"/>
          <p:cNvSpPr>
            <a:spLocks noGrp="1"/>
          </p:cNvSpPr>
          <p:nvPr>
            <p:ph type="sldNum" sz="quarter" idx="4"/>
          </p:nvPr>
        </p:nvSpPr>
        <p:spPr>
          <a:xfrm>
            <a:off x="7657012" y="4939938"/>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1"/>
          <p:cNvSpPr>
            <a:spLocks noGrp="1"/>
          </p:cNvSpPr>
          <p:nvPr>
            <p:ph type="ftr" sz="quarter" idx="3"/>
          </p:nvPr>
        </p:nvSpPr>
        <p:spPr>
          <a:xfrm>
            <a:off x="1329364" y="4946612"/>
            <a:ext cx="6400800" cy="137160"/>
          </a:xfrm>
          <a:prstGeom prst="rect">
            <a:avLst/>
          </a:prstGeom>
        </p:spPr>
        <p:txBody>
          <a:bodyPr lIns="0" tIns="0" rIns="0" bIns="0" anchor="ctr" anchorCtr="0"/>
          <a:lstStyle>
            <a:lvl1pPr>
              <a:defRPr sz="600">
                <a:solidFill>
                  <a:schemeClr val="tx1"/>
                </a:solidFill>
              </a:defRPr>
            </a:lvl1pPr>
          </a:lstStyle>
          <a:p>
            <a:r>
              <a:rPr lang="en-GB" dirty="0"/>
              <a:t>© 2020 IBM Corporation</a:t>
            </a:r>
            <a:endParaRPr lang="en-US" dirty="0"/>
          </a:p>
        </p:txBody>
      </p:sp>
      <p:grpSp>
        <p:nvGrpSpPr>
          <p:cNvPr id="3" name="Group 2">
            <a:extLst>
              <a:ext uri="{FF2B5EF4-FFF2-40B4-BE49-F238E27FC236}">
                <a16:creationId xmlns:a16="http://schemas.microsoft.com/office/drawing/2014/main" id="{50C42637-506D-5D47-BEBE-AAC7E9D7D1B3}"/>
              </a:ext>
            </a:extLst>
          </p:cNvPr>
          <p:cNvGrpSpPr/>
          <p:nvPr userDrawn="1"/>
        </p:nvGrpSpPr>
        <p:grpSpPr>
          <a:xfrm>
            <a:off x="0" y="300391"/>
            <a:ext cx="9144000" cy="1388245"/>
            <a:chOff x="0" y="300391"/>
            <a:chExt cx="9144000" cy="1388245"/>
          </a:xfrm>
        </p:grpSpPr>
        <p:sp>
          <p:nvSpPr>
            <p:cNvPr id="2" name="Rectangle 1">
              <a:extLst>
                <a:ext uri="{FF2B5EF4-FFF2-40B4-BE49-F238E27FC236}">
                  <a16:creationId xmlns:a16="http://schemas.microsoft.com/office/drawing/2014/main" id="{BD6386EE-FEFF-984C-91A4-62E94BDBDFC3}"/>
                </a:ext>
              </a:extLst>
            </p:cNvPr>
            <p:cNvSpPr/>
            <p:nvPr userDrawn="1"/>
          </p:nvSpPr>
          <p:spPr>
            <a:xfrm>
              <a:off x="0" y="300391"/>
              <a:ext cx="9144000" cy="1388245"/>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11" name="Group 10">
              <a:extLst>
                <a:ext uri="{FF2B5EF4-FFF2-40B4-BE49-F238E27FC236}">
                  <a16:creationId xmlns:a16="http://schemas.microsoft.com/office/drawing/2014/main" id="{106511EA-A7A4-C94A-B502-DEB39E049115}"/>
                </a:ext>
              </a:extLst>
            </p:cNvPr>
            <p:cNvGrpSpPr/>
            <p:nvPr userDrawn="1"/>
          </p:nvGrpSpPr>
          <p:grpSpPr>
            <a:xfrm>
              <a:off x="333684" y="300391"/>
              <a:ext cx="8392159" cy="575733"/>
              <a:chOff x="338667" y="860213"/>
              <a:chExt cx="8392159" cy="575733"/>
            </a:xfrm>
          </p:grpSpPr>
          <p:sp>
            <p:nvSpPr>
              <p:cNvPr id="12" name="Left-Right Arrow 11">
                <a:extLst>
                  <a:ext uri="{FF2B5EF4-FFF2-40B4-BE49-F238E27FC236}">
                    <a16:creationId xmlns:a16="http://schemas.microsoft.com/office/drawing/2014/main" id="{196EFD38-BC79-E449-9F1F-0FF18FDB9FA7}"/>
                  </a:ext>
                </a:extLst>
              </p:cNvPr>
              <p:cNvSpPr/>
              <p:nvPr/>
            </p:nvSpPr>
            <p:spPr>
              <a:xfrm>
                <a:off x="338667" y="860213"/>
                <a:ext cx="8392159" cy="575733"/>
              </a:xfrm>
              <a:prstGeom prst="leftRightArrow">
                <a:avLst/>
              </a:prstGeom>
              <a:gradFill flip="none" rotWithShape="1">
                <a:gsLst>
                  <a:gs pos="100000">
                    <a:schemeClr val="tx1">
                      <a:lumMod val="65000"/>
                      <a:lumOff val="35000"/>
                    </a:schemeClr>
                  </a:gs>
                  <a:gs pos="49000">
                    <a:schemeClr val="bg2"/>
                  </a:gs>
                  <a:gs pos="0">
                    <a:schemeClr val="bg1">
                      <a:lumMod val="75000"/>
                      <a:lumOff val="25000"/>
                    </a:schemeClr>
                  </a:gs>
                </a:gsLst>
                <a:lin ang="10800000" scaled="1"/>
                <a:tileRect/>
              </a:gradFill>
              <a:ln>
                <a:noFill/>
              </a:ln>
              <a:scene3d>
                <a:camera prst="orthographicFront"/>
                <a:lightRig rig="threePt" dir="t"/>
              </a:scene3d>
              <a:sp3d>
                <a:bevelT w="25400" h="19050" prst="angle"/>
              </a:sp3d>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TextBox 12">
                <a:extLst>
                  <a:ext uri="{FF2B5EF4-FFF2-40B4-BE49-F238E27FC236}">
                    <a16:creationId xmlns:a16="http://schemas.microsoft.com/office/drawing/2014/main" id="{EC23D4BC-7755-EC46-B1B2-7CF8D80A7C60}"/>
                  </a:ext>
                </a:extLst>
              </p:cNvPr>
              <p:cNvSpPr txBox="1"/>
              <p:nvPr/>
            </p:nvSpPr>
            <p:spPr>
              <a:xfrm>
                <a:off x="460587" y="998038"/>
                <a:ext cx="923651" cy="300082"/>
              </a:xfrm>
              <a:prstGeom prst="rect">
                <a:avLst/>
              </a:prstGeom>
              <a:noFill/>
              <a:scene3d>
                <a:camera prst="orthographicFront"/>
                <a:lightRig rig="threePt" dir="t"/>
              </a:scene3d>
              <a:sp3d>
                <a:bevelT w="50800" h="12700"/>
              </a:sp3d>
            </p:spPr>
            <p:txBody>
              <a:bodyPr wrap="none" rtlCol="0">
                <a:spAutoFit/>
              </a:bodyPr>
              <a:lstStyle/>
              <a:p>
                <a:r>
                  <a:rPr lang="en-US" b="1" dirty="0">
                    <a:latin typeface="IBM Plex Sans Condensed" panose="020B0506050203000203" pitchFamily="34" charset="77"/>
                  </a:rPr>
                  <a:t>Delivered</a:t>
                </a:r>
              </a:p>
            </p:txBody>
          </p:sp>
          <p:sp>
            <p:nvSpPr>
              <p:cNvPr id="14" name="TextBox 13">
                <a:extLst>
                  <a:ext uri="{FF2B5EF4-FFF2-40B4-BE49-F238E27FC236}">
                    <a16:creationId xmlns:a16="http://schemas.microsoft.com/office/drawing/2014/main" id="{25E92E7F-C151-9A4C-84CF-7953BDD2B509}"/>
                  </a:ext>
                </a:extLst>
              </p:cNvPr>
              <p:cNvSpPr txBox="1"/>
              <p:nvPr/>
            </p:nvSpPr>
            <p:spPr>
              <a:xfrm>
                <a:off x="4195935" y="998038"/>
                <a:ext cx="752129" cy="300082"/>
              </a:xfrm>
              <a:prstGeom prst="rect">
                <a:avLst/>
              </a:prstGeom>
              <a:noFill/>
              <a:scene3d>
                <a:camera prst="orthographicFront"/>
                <a:lightRig rig="threePt" dir="t"/>
              </a:scene3d>
              <a:sp3d>
                <a:bevelT w="50800" h="12700"/>
              </a:sp3d>
            </p:spPr>
            <p:txBody>
              <a:bodyPr wrap="none" rtlCol="0">
                <a:spAutoFit/>
              </a:bodyPr>
              <a:lstStyle/>
              <a:p>
                <a:r>
                  <a:rPr lang="en-US" b="1" dirty="0">
                    <a:latin typeface="IBM Plex Sans Condensed" panose="020B0506050203000203" pitchFamily="34" charset="77"/>
                  </a:rPr>
                  <a:t>Up next</a:t>
                </a:r>
              </a:p>
            </p:txBody>
          </p:sp>
          <p:sp>
            <p:nvSpPr>
              <p:cNvPr id="15" name="TextBox 14">
                <a:extLst>
                  <a:ext uri="{FF2B5EF4-FFF2-40B4-BE49-F238E27FC236}">
                    <a16:creationId xmlns:a16="http://schemas.microsoft.com/office/drawing/2014/main" id="{56FBD960-41A7-3E4A-B437-1DA6D0ACF8CC}"/>
                  </a:ext>
                </a:extLst>
              </p:cNvPr>
              <p:cNvSpPr txBox="1"/>
              <p:nvPr/>
            </p:nvSpPr>
            <p:spPr>
              <a:xfrm>
                <a:off x="7234325" y="998038"/>
                <a:ext cx="1459054" cy="300082"/>
              </a:xfrm>
              <a:prstGeom prst="rect">
                <a:avLst/>
              </a:prstGeom>
              <a:noFill/>
              <a:scene3d>
                <a:camera prst="orthographicFront"/>
                <a:lightRig rig="threePt" dir="t"/>
              </a:scene3d>
              <a:sp3d>
                <a:bevelT w="50800" h="12700"/>
              </a:sp3d>
            </p:spPr>
            <p:txBody>
              <a:bodyPr wrap="none" rtlCol="0">
                <a:spAutoFit/>
              </a:bodyPr>
              <a:lstStyle/>
              <a:p>
                <a:r>
                  <a:rPr lang="en-US" b="1" dirty="0">
                    <a:latin typeface="IBM Plex Sans Condensed" panose="020B0506050203000203" pitchFamily="34" charset="77"/>
                  </a:rPr>
                  <a:t>In the idea phase</a:t>
                </a:r>
              </a:p>
            </p:txBody>
          </p:sp>
        </p:grpSp>
      </p:grpSp>
      <p:sp>
        <p:nvSpPr>
          <p:cNvPr id="17" name="Picture Placeholder 7">
            <a:extLst>
              <a:ext uri="{FF2B5EF4-FFF2-40B4-BE49-F238E27FC236}">
                <a16:creationId xmlns:a16="http://schemas.microsoft.com/office/drawing/2014/main" id="{C5504CC7-30ED-B940-BF85-5D421B4C0AAE}"/>
              </a:ext>
            </a:extLst>
          </p:cNvPr>
          <p:cNvSpPr>
            <a:spLocks noGrp="1"/>
          </p:cNvSpPr>
          <p:nvPr>
            <p:ph type="pic" sz="quarter" idx="15"/>
          </p:nvPr>
        </p:nvSpPr>
        <p:spPr>
          <a:xfrm>
            <a:off x="4445185" y="1826461"/>
            <a:ext cx="4572000" cy="3016648"/>
          </a:xfrm>
        </p:spPr>
        <p:txBody>
          <a:bodyPr/>
          <a:lstStyle/>
          <a:p>
            <a:r>
              <a:rPr lang="en-US" dirty="0"/>
              <a:t>Drag picture to placeholder or click icon to add</a:t>
            </a:r>
          </a:p>
        </p:txBody>
      </p:sp>
      <p:sp>
        <p:nvSpPr>
          <p:cNvPr id="18" name="Text Placeholder 6">
            <a:extLst>
              <a:ext uri="{FF2B5EF4-FFF2-40B4-BE49-F238E27FC236}">
                <a16:creationId xmlns:a16="http://schemas.microsoft.com/office/drawing/2014/main" id="{55CDA10D-5794-6D4B-81B6-9A42C748A252}"/>
              </a:ext>
            </a:extLst>
          </p:cNvPr>
          <p:cNvSpPr>
            <a:spLocks noGrp="1"/>
          </p:cNvSpPr>
          <p:nvPr>
            <p:ph type="body" sz="quarter" idx="14" hasCustomPrompt="1"/>
          </p:nvPr>
        </p:nvSpPr>
        <p:spPr>
          <a:xfrm>
            <a:off x="455604" y="2149169"/>
            <a:ext cx="3504087" cy="2409479"/>
          </a:xfrm>
        </p:spPr>
        <p:txBody>
          <a:bodyPr/>
          <a:lstStyle>
            <a:lvl1pPr>
              <a:defRPr sz="1200"/>
            </a:lvl1pPr>
            <a:lvl2pPr marL="173038" indent="-173038">
              <a:buFont typeface="Arial" panose="020B0604020202020204" pitchFamily="34" charset="0"/>
              <a:buChar char="•"/>
              <a:defRPr sz="1200"/>
            </a:lvl2pPr>
            <a:lvl3pPr marL="311150" indent="-173038">
              <a:buFont typeface="Arial" panose="020B0604020202020204" pitchFamily="34" charset="0"/>
              <a:buChar char="•"/>
              <a:tabLst/>
              <a:defRPr sz="1100"/>
            </a:lvl3pPr>
            <a:lvl4pPr marL="444500" indent="-173038">
              <a:buFont typeface="Arial" panose="020B0604020202020204" pitchFamily="34" charset="0"/>
              <a:buChar char="•"/>
              <a:tabLst/>
              <a:defRPr sz="1050"/>
            </a:lvl4pPr>
            <a:lvl5pPr marL="577850" indent="-173038">
              <a:buFont typeface="Arial" panose="020B0604020202020204" pitchFamily="34" charset="0"/>
              <a:buChar char="•"/>
              <a:tabLst/>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6207540"/>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cSld name="1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dirty="0"/>
              <a:t>© 2020 IBM Corporation</a:t>
            </a:r>
            <a:endParaRPr lang="en-US" dirty="0"/>
          </a:p>
        </p:txBody>
      </p:sp>
    </p:spTree>
    <p:extLst>
      <p:ext uri="{BB962C8B-B14F-4D97-AF65-F5344CB8AC3E}">
        <p14:creationId xmlns:p14="http://schemas.microsoft.com/office/powerpoint/2010/main" val="1499647791"/>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 t="7915" r="69" b="7726"/>
          <a:stretch/>
        </p:blipFill>
        <p:spPr>
          <a:xfrm>
            <a:off x="4536" y="-1"/>
            <a:ext cx="9139464" cy="5143501"/>
          </a:xfrm>
          <a:prstGeom prst="rect">
            <a:avLst/>
          </a:prstGeom>
        </p:spPr>
      </p:pic>
      <p:sp>
        <p:nvSpPr>
          <p:cNvPr id="2" name="Footer Placeholder 1"/>
          <p:cNvSpPr>
            <a:spLocks noGrp="1"/>
          </p:cNvSpPr>
          <p:nvPr>
            <p:ph type="ftr" sz="quarter" idx="10"/>
          </p:nvPr>
        </p:nvSpPr>
        <p:spPr>
          <a:xfrm>
            <a:off x="228599" y="4828032"/>
            <a:ext cx="4114800" cy="135608"/>
          </a:xfrm>
        </p:spPr>
        <p:txBody>
          <a:bodyPr/>
          <a:lstStyle>
            <a:lvl1pPr>
              <a:defRPr>
                <a:solidFill>
                  <a:schemeClr val="bg2"/>
                </a:solidFill>
              </a:defRPr>
            </a:lvl1pPr>
          </a:lstStyle>
          <a:p>
            <a:r>
              <a:rPr lang="en-GB" dirty="0"/>
              <a:t>©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2931" y="216481"/>
            <a:ext cx="1297868" cy="179016"/>
          </a:xfrm>
          <a:prstGeom prst="rect">
            <a:avLst/>
          </a:prstGeom>
        </p:spPr>
      </p:pic>
    </p:spTree>
    <p:extLst>
      <p:ext uri="{BB962C8B-B14F-4D97-AF65-F5344CB8AC3E}">
        <p14:creationId xmlns:p14="http://schemas.microsoft.com/office/powerpoint/2010/main" val="3971671950"/>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dirty="0"/>
              <a:t>©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56822850"/>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7777714"/>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4281509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395174176"/>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769416154"/>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Tree>
    <p:extLst>
      <p:ext uri="{BB962C8B-B14F-4D97-AF65-F5344CB8AC3E}">
        <p14:creationId xmlns:p14="http://schemas.microsoft.com/office/powerpoint/2010/main" val="263081951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58574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1713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75913"/>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57929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3861492"/>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54505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525427"/>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74178"/>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023174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7812836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838136052"/>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82642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14273D-7004-9247-8FA8-DA1BF63AE337}"/>
              </a:ext>
            </a:extLst>
          </p:cNvPr>
          <p:cNvSpPr/>
          <p:nvPr userDrawn="1"/>
        </p:nvSpPr>
        <p:spPr>
          <a:xfrm>
            <a:off x="4572000" y="2571750"/>
            <a:ext cx="4572000" cy="2571750"/>
          </a:xfrm>
          <a:prstGeom prst="rect">
            <a:avLst/>
          </a:prstGeom>
          <a:solidFill>
            <a:srgbClr val="3787D5"/>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rgbClr val="1E447C"/>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rgbClr val="2C69A9"/>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4" name="Slide Number Placeholder 2">
            <a:extLst>
              <a:ext uri="{FF2B5EF4-FFF2-40B4-BE49-F238E27FC236}">
                <a16:creationId xmlns:a16="http://schemas.microsoft.com/office/drawing/2014/main" id="{3ED39FD2-A6DE-EE45-B211-81C097153957}"/>
              </a:ext>
            </a:extLst>
          </p:cNvPr>
          <p:cNvSpPr>
            <a:spLocks noGrp="1"/>
          </p:cNvSpPr>
          <p:nvPr>
            <p:ph type="sldNum" sz="quarter" idx="10"/>
          </p:nvPr>
        </p:nvSpPr>
        <p:spPr>
          <a:xfrm>
            <a:off x="228600" y="4984990"/>
            <a:ext cx="2057400" cy="137160"/>
          </a:xfrm>
        </p:spPr>
        <p:txBody>
          <a:bodyPr/>
          <a:lstStyle>
            <a:lvl1pPr algn="l">
              <a:defRPr>
                <a:solidFill>
                  <a:schemeClr val="tx1"/>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52058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938563113"/>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2789628"/>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5770461"/>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59914888"/>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62980296"/>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150295003"/>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417149496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58864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2690102"/>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27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3660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69383819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277881"/>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899053958"/>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81008594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94055"/>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243319087"/>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203583279"/>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54739"/>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dirty="0"/>
              <a:t>© 2020 IBM Corporation</a:t>
            </a:r>
            <a:endParaRPr lang="en-US" dirty="0"/>
          </a:p>
        </p:txBody>
      </p:sp>
    </p:spTree>
    <p:extLst>
      <p:ext uri="{BB962C8B-B14F-4D97-AF65-F5344CB8AC3E}">
        <p14:creationId xmlns:p14="http://schemas.microsoft.com/office/powerpoint/2010/main" val="567574899"/>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dirty="0"/>
              <a:t>© 2020 IBM Corporation</a:t>
            </a:r>
            <a:endParaRPr lang="en-US" dirty="0"/>
          </a:p>
        </p:txBody>
      </p:sp>
    </p:spTree>
    <p:extLst>
      <p:ext uri="{BB962C8B-B14F-4D97-AF65-F5344CB8AC3E}">
        <p14:creationId xmlns:p14="http://schemas.microsoft.com/office/powerpoint/2010/main" val="33863847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rgbClr val="3787D5"/>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rgbClr val="2C69A9"/>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rgbClr val="347BC0"/>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rgbClr val="1E447C"/>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228600" y="4984990"/>
            <a:ext cx="2057400" cy="137160"/>
          </a:xfrm>
        </p:spPr>
        <p:txBody>
          <a:bodyPr/>
          <a:lstStyle>
            <a:lvl1pPr algn="l">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GB" dirty="0"/>
              <a:t>©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3188264213"/>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dirty="0"/>
              <a:t>©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29087964"/>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927761363"/>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04771257"/>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36484516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583583925"/>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2020 IBM Corporation</a:t>
            </a:r>
            <a:endParaRPr lang="en-US" dirty="0"/>
          </a:p>
        </p:txBody>
      </p:sp>
    </p:spTree>
    <p:extLst>
      <p:ext uri="{BB962C8B-B14F-4D97-AF65-F5344CB8AC3E}">
        <p14:creationId xmlns:p14="http://schemas.microsoft.com/office/powerpoint/2010/main" val="1629655574"/>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7085782"/>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584467"/>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720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GB" dirty="0"/>
              <a:t>©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5235893"/>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496712"/>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062372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182334"/>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927477"/>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98814554"/>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2419994289"/>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824678081"/>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88896889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116798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453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0117755"/>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36789840"/>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555806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192092532"/>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161122883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6013605"/>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239785"/>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090050"/>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193092953"/>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371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rgbClr val="347BC0"/>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rgbClr val="1E447C"/>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rgbClr val="2C69A9"/>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50274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968559313"/>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88462836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187507"/>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017123383"/>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870352134"/>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15891286"/>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dirty="0"/>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9387667"/>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5804986"/>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0867655"/>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70321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Tree>
    <p:extLst>
      <p:ext uri="{BB962C8B-B14F-4D97-AF65-F5344CB8AC3E}">
        <p14:creationId xmlns:p14="http://schemas.microsoft.com/office/powerpoint/2010/main" val="1989510278"/>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 2019 IBM Corporation</a:t>
            </a:r>
            <a:endParaRPr lang="en-US" dirty="0"/>
          </a:p>
        </p:txBody>
      </p:sp>
    </p:spTree>
    <p:extLst>
      <p:ext uri="{BB962C8B-B14F-4D97-AF65-F5344CB8AC3E}">
        <p14:creationId xmlns:p14="http://schemas.microsoft.com/office/powerpoint/2010/main" val="386734837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58223908"/>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4205235"/>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56734"/>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017653"/>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747134"/>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803259"/>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385166"/>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5341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40695106"/>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Tree>
    <p:extLst>
      <p:ext uri="{BB962C8B-B14F-4D97-AF65-F5344CB8AC3E}">
        <p14:creationId xmlns:p14="http://schemas.microsoft.com/office/powerpoint/2010/main" val="1928014975"/>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Tree>
    <p:extLst>
      <p:ext uri="{BB962C8B-B14F-4D97-AF65-F5344CB8AC3E}">
        <p14:creationId xmlns:p14="http://schemas.microsoft.com/office/powerpoint/2010/main" val="2012604826"/>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11728" y="217314"/>
            <a:ext cx="4114800" cy="381000"/>
          </a:xfrm>
        </p:spPr>
        <p:txBody>
          <a:bodyPr anchor="ct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2020 IBM Corporation</a:t>
            </a:r>
            <a:endParaRPr lang="en-US" dirty="0"/>
          </a:p>
        </p:txBody>
      </p:sp>
    </p:spTree>
    <p:extLst>
      <p:ext uri="{BB962C8B-B14F-4D97-AF65-F5344CB8AC3E}">
        <p14:creationId xmlns:p14="http://schemas.microsoft.com/office/powerpoint/2010/main" val="3175011649"/>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91847954"/>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53645448"/>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9136925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itle 5"/>
          <p:cNvSpPr>
            <a:spLocks noGrp="1"/>
          </p:cNvSpPr>
          <p:nvPr>
            <p:ph type="title"/>
          </p:nvPr>
        </p:nvSpPr>
        <p:spPr>
          <a:xfrm>
            <a:off x="-1" y="-1"/>
            <a:ext cx="9143999" cy="59634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89796558"/>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2019 IBM Corporation</a:t>
            </a:r>
            <a:endParaRPr lang="en-US" dirty="0"/>
          </a:p>
        </p:txBody>
      </p:sp>
    </p:spTree>
    <p:extLst>
      <p:ext uri="{BB962C8B-B14F-4D97-AF65-F5344CB8AC3E}">
        <p14:creationId xmlns:p14="http://schemas.microsoft.com/office/powerpoint/2010/main" val="4192856959"/>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 2019 IBM Corporation</a:t>
            </a:r>
            <a:endParaRPr lang="en-US" dirty="0"/>
          </a:p>
        </p:txBody>
      </p:sp>
    </p:spTree>
    <p:extLst>
      <p:ext uri="{BB962C8B-B14F-4D97-AF65-F5344CB8AC3E}">
        <p14:creationId xmlns:p14="http://schemas.microsoft.com/office/powerpoint/2010/main" val="312241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2394890"/>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2288986"/>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94337"/>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6927434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746896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952411799"/>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Tree>
    <p:extLst>
      <p:ext uri="{BB962C8B-B14F-4D97-AF65-F5344CB8AC3E}">
        <p14:creationId xmlns:p14="http://schemas.microsoft.com/office/powerpoint/2010/main" val="271927140"/>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033121"/>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815031659"/>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dirty="0"/>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469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383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6" name="Rectangle 5"/>
          <p:cNvSpPr/>
          <p:nvPr userDrawn="1"/>
        </p:nvSpPr>
        <p:spPr>
          <a:xfrm>
            <a:off x="0" y="-8792"/>
            <a:ext cx="4572000" cy="5209403"/>
          </a:xfrm>
          <a:prstGeom prst="rect">
            <a:avLst/>
          </a:prstGeom>
          <a:solidFill>
            <a:srgbClr val="75757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GB" dirty="0"/>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7" name="Title 1"/>
          <p:cNvSpPr>
            <a:spLocks noGrp="1"/>
          </p:cNvSpPr>
          <p:nvPr>
            <p:ph type="title"/>
          </p:nvPr>
        </p:nvSpPr>
        <p:spPr>
          <a:xfrm>
            <a:off x="228600" y="201168"/>
            <a:ext cx="4114800" cy="291201"/>
          </a:xfrm>
        </p:spPr>
        <p:txBody>
          <a:bodyPr/>
          <a:lstStyle>
            <a:lvl1pPr>
              <a:defRPr sz="1800"/>
            </a:lvl1pPr>
          </a:lstStyle>
          <a:p>
            <a:r>
              <a:rPr lang="en-US"/>
              <a:t>Click to edit Master title style</a:t>
            </a:r>
            <a:endParaRPr lang="en-US" dirty="0"/>
          </a:p>
        </p:txBody>
      </p:sp>
      <p:sp>
        <p:nvSpPr>
          <p:cNvPr id="8" name="Text Placeholder 5"/>
          <p:cNvSpPr>
            <a:spLocks noGrp="1"/>
          </p:cNvSpPr>
          <p:nvPr>
            <p:ph type="body" sz="quarter" idx="12"/>
          </p:nvPr>
        </p:nvSpPr>
        <p:spPr>
          <a:xfrm>
            <a:off x="228600" y="589085"/>
            <a:ext cx="4114800" cy="4119313"/>
          </a:xfrm>
        </p:spPr>
        <p:txBody>
          <a:bodyPr/>
          <a:lstStyle>
            <a:lvl1pPr marL="0" indent="0">
              <a:spcBef>
                <a:spcPts val="0"/>
              </a:spcBef>
              <a:tabLst>
                <a:tab pos="3940175" algn="dec"/>
              </a:tabLst>
              <a:defRPr sz="1600"/>
            </a:lvl1pPr>
            <a:lvl2pPr marL="173038" indent="-173038">
              <a:spcBef>
                <a:spcPts val="0"/>
              </a:spcBef>
              <a:tabLst/>
              <a:defRPr sz="1600"/>
            </a:lvl2pPr>
            <a:lvl3pPr>
              <a:spcBef>
                <a:spcPts val="0"/>
              </a:spcBef>
              <a:defRPr sz="1600"/>
            </a:lvl3pPr>
            <a:lvl4pPr>
              <a:spcBef>
                <a:spcPts val="0"/>
              </a:spcBef>
              <a:defRPr sz="1600"/>
            </a:lvl4pPr>
            <a:lvl5pPr>
              <a:spcBef>
                <a:spcPts val="0"/>
              </a:spcBef>
              <a:defRPr sz="160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6890260"/>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35E85DA-BD66-4A3C-B135-E3B20EA3569C}" type="slidenum">
              <a:rPr lang="en-US"/>
              <a:pPr>
                <a:defRPr/>
              </a:pPr>
              <a:t>‹#›</a:t>
            </a:fld>
            <a:endParaRPr lang="en-US" dirty="0"/>
          </a:p>
        </p:txBody>
      </p:sp>
      <p:cxnSp>
        <p:nvCxnSpPr>
          <p:cNvPr id="4" name="Straight Connector 3"/>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8860299"/>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B1BE4A9B-526A-41D7-91A0-B4438787AB4F}" type="slidenum">
              <a:rPr lang="en-US"/>
              <a:pPr>
                <a:defRPr/>
              </a:pPr>
              <a:t>‹#›</a:t>
            </a:fld>
            <a:endParaRPr lang="en-US" dirty="0"/>
          </a:p>
        </p:txBody>
      </p:sp>
      <p:cxnSp>
        <p:nvCxnSpPr>
          <p:cNvPr id="5" name="Straight Connector 4"/>
          <p:cNvCxnSpPr/>
          <p:nvPr userDrawn="1"/>
        </p:nvCxnSpPr>
        <p:spPr>
          <a:xfrm>
            <a:off x="0" y="706584"/>
            <a:ext cx="9144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113044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7404" y="1301886"/>
            <a:ext cx="4183039"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29150" y="1301886"/>
            <a:ext cx="4203510" cy="32243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7"/>
          <p:cNvSpPr>
            <a:spLocks noGrp="1"/>
          </p:cNvSpPr>
          <p:nvPr>
            <p:ph type="title"/>
          </p:nvPr>
        </p:nvSpPr>
        <p:spPr/>
        <p:txBody>
          <a:bodyPr/>
          <a:lstStyle/>
          <a:p>
            <a:r>
              <a:rPr lang="en-US"/>
              <a:t>Click to edit Master title style</a:t>
            </a:r>
            <a:endParaRPr lang="en-GB"/>
          </a:p>
        </p:txBody>
      </p:sp>
      <p:sp>
        <p:nvSpPr>
          <p:cNvPr id="9" name="Slide Number Placeholder 8"/>
          <p:cNvSpPr>
            <a:spLocks noGrp="1"/>
          </p:cNvSpPr>
          <p:nvPr>
            <p:ph type="sldNum" sz="quarter" idx="10"/>
          </p:nvPr>
        </p:nvSpPr>
        <p:spPr/>
        <p:txBody>
          <a:bodyPr/>
          <a:lstStyle/>
          <a:p>
            <a:fld id="{762A62E3-1D6C-4564-AD4F-F1B14AC41945}" type="slidenum">
              <a:rPr lang="en-GB" smtClean="0"/>
              <a:pPr/>
              <a:t>‹#›</a:t>
            </a:fld>
            <a:endParaRPr lang="en-GB" dirty="0"/>
          </a:p>
        </p:txBody>
      </p:sp>
      <p:cxnSp>
        <p:nvCxnSpPr>
          <p:cNvPr id="10" name="Straight Connector 9"/>
          <p:cNvCxnSpPr/>
          <p:nvPr userDrawn="1"/>
        </p:nvCxnSpPr>
        <p:spPr>
          <a:xfrm>
            <a:off x="242901" y="200025"/>
            <a:ext cx="5319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943600" y="4876800"/>
            <a:ext cx="28670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380982"/>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9295" y="926893"/>
            <a:ext cx="8714245" cy="1851923"/>
          </a:xfrm>
          <a:prstGeom prst="rect">
            <a:avLst/>
          </a:prstGeom>
        </p:spPr>
        <p:txBody>
          <a:bodyPr>
            <a:noAutofit/>
          </a:bodyPr>
          <a:lstStyle>
            <a:lvl1pPr>
              <a:defRPr sz="2400" b="1" i="0" baseline="0">
                <a:solidFill>
                  <a:srgbClr val="E1691B"/>
                </a:solidFill>
              </a:defRPr>
            </a:lvl1pPr>
          </a:lstStyle>
          <a:p>
            <a:r>
              <a:rPr lang="en-US" dirty="0"/>
              <a:t>Title 32 – Arial Bold (Orange #e97e23)</a:t>
            </a:r>
          </a:p>
        </p:txBody>
      </p:sp>
      <p:sp>
        <p:nvSpPr>
          <p:cNvPr id="3" name="Subtitle 2"/>
          <p:cNvSpPr>
            <a:spLocks noGrp="1"/>
          </p:cNvSpPr>
          <p:nvPr>
            <p:ph type="subTitle" idx="1" hasCustomPrompt="1"/>
          </p:nvPr>
        </p:nvSpPr>
        <p:spPr>
          <a:xfrm>
            <a:off x="179296" y="2874895"/>
            <a:ext cx="8722341" cy="1876401"/>
          </a:xfrm>
          <a:prstGeom prst="rect">
            <a:avLst/>
          </a:prstGeom>
        </p:spPr>
        <p:txBody>
          <a:bodyPr>
            <a:normAutofit/>
          </a:bodyPr>
          <a:lstStyle>
            <a:lvl1pPr marL="0" indent="0" algn="ctr">
              <a:buNone/>
              <a:defRPr sz="1650">
                <a:solidFill>
                  <a:schemeClr val="tx1"/>
                </a:solidFill>
              </a:defRPr>
            </a:lvl1pPr>
            <a:lvl2pPr marL="342863" indent="0" algn="ctr">
              <a:buNone/>
              <a:defRPr>
                <a:solidFill>
                  <a:schemeClr val="tx1">
                    <a:tint val="75000"/>
                  </a:schemeClr>
                </a:solidFill>
              </a:defRPr>
            </a:lvl2pPr>
            <a:lvl3pPr marL="685726" indent="0" algn="ctr">
              <a:buNone/>
              <a:defRPr>
                <a:solidFill>
                  <a:schemeClr val="tx1">
                    <a:tint val="75000"/>
                  </a:schemeClr>
                </a:solidFill>
              </a:defRPr>
            </a:lvl3pPr>
            <a:lvl4pPr marL="1028588" indent="0" algn="ctr">
              <a:buNone/>
              <a:defRPr>
                <a:solidFill>
                  <a:schemeClr val="tx1">
                    <a:tint val="75000"/>
                  </a:schemeClr>
                </a:solidFill>
              </a:defRPr>
            </a:lvl4pPr>
            <a:lvl5pPr marL="1371452" indent="0" algn="ctr">
              <a:buNone/>
              <a:defRPr>
                <a:solidFill>
                  <a:schemeClr val="tx1">
                    <a:tint val="75000"/>
                  </a:schemeClr>
                </a:solidFill>
              </a:defRPr>
            </a:lvl5pPr>
            <a:lvl6pPr marL="1714314" indent="0" algn="ctr">
              <a:buNone/>
              <a:defRPr>
                <a:solidFill>
                  <a:schemeClr val="tx1">
                    <a:tint val="75000"/>
                  </a:schemeClr>
                </a:solidFill>
              </a:defRPr>
            </a:lvl6pPr>
            <a:lvl7pPr marL="2057177" indent="0" algn="ctr">
              <a:buNone/>
              <a:defRPr>
                <a:solidFill>
                  <a:schemeClr val="tx1">
                    <a:tint val="75000"/>
                  </a:schemeClr>
                </a:solidFill>
              </a:defRPr>
            </a:lvl7pPr>
            <a:lvl8pPr marL="2400041" indent="0" algn="ctr">
              <a:buNone/>
              <a:defRPr>
                <a:solidFill>
                  <a:schemeClr val="tx1">
                    <a:tint val="75000"/>
                  </a:schemeClr>
                </a:solidFill>
              </a:defRPr>
            </a:lvl8pPr>
            <a:lvl9pPr marL="2742902" indent="0" algn="ctr">
              <a:buNone/>
              <a:defRPr>
                <a:solidFill>
                  <a:schemeClr val="tx1">
                    <a:tint val="75000"/>
                  </a:schemeClr>
                </a:solidFill>
              </a:defRPr>
            </a:lvl9pPr>
          </a:lstStyle>
          <a:p>
            <a:r>
              <a:rPr lang="en-US" dirty="0"/>
              <a:t>Copy 22 – Arial (Black #000000)</a:t>
            </a:r>
          </a:p>
        </p:txBody>
      </p:sp>
      <p:sp>
        <p:nvSpPr>
          <p:cNvPr id="6" name="Slide Number Placeholder 5"/>
          <p:cNvSpPr>
            <a:spLocks noGrp="1"/>
          </p:cNvSpPr>
          <p:nvPr>
            <p:ph type="sldNum" sz="quarter" idx="12"/>
          </p:nvPr>
        </p:nvSpPr>
        <p:spPr>
          <a:xfrm>
            <a:off x="6954240" y="4882191"/>
            <a:ext cx="2133600" cy="273844"/>
          </a:xfrm>
          <a:prstGeom prst="rect">
            <a:avLst/>
          </a:prstGeom>
        </p:spPr>
        <p:txBody>
          <a:bodyPr/>
          <a:lstStyle>
            <a:lvl1pPr algn="r">
              <a:defRPr sz="600" b="1">
                <a:solidFill>
                  <a:schemeClr val="tx1"/>
                </a:solidFill>
              </a:defRPr>
            </a:lvl1pPr>
          </a:lstStyle>
          <a:p>
            <a:fld id="{FCB66DF4-E379-7C4A-B261-863FA350AB8C}" type="slidenum">
              <a:rPr lang="en-US" smtClean="0"/>
              <a:pPr/>
              <a:t>‹#›</a:t>
            </a:fld>
            <a:endParaRPr lang="en-US" dirty="0"/>
          </a:p>
        </p:txBody>
      </p:sp>
    </p:spTree>
    <p:extLst>
      <p:ext uri="{BB962C8B-B14F-4D97-AF65-F5344CB8AC3E}">
        <p14:creationId xmlns:p14="http://schemas.microsoft.com/office/powerpoint/2010/main" val="26039442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25680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0367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6559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Slide Number Placeholder 4"/>
          <p:cNvSpPr>
            <a:spLocks noGrp="1"/>
          </p:cNvSpPr>
          <p:nvPr>
            <p:ph type="sldNum" sz="quarter" idx="4"/>
          </p:nvPr>
        </p:nvSpPr>
        <p:spPr>
          <a:xfrm>
            <a:off x="6936420" y="4869657"/>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B5C4AE-4FDA-944E-BCBD-6AE57F2EB0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571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04627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5BF703B-0284-5545-BB50-77741FB257A6}"/>
              </a:ext>
            </a:extLst>
          </p:cNvPr>
          <p:cNvSpPr>
            <a:spLocks noGrp="1"/>
          </p:cNvSpPr>
          <p:nvPr>
            <p:ph type="title"/>
          </p:nvPr>
        </p:nvSpPr>
        <p:spPr>
          <a:xfrm>
            <a:off x="1" y="0"/>
            <a:ext cx="9143999" cy="300083"/>
          </a:xfrm>
          <a:solidFill>
            <a:schemeClr val="tx1"/>
          </a:solidFill>
        </p:spPr>
        <p:txBody>
          <a:bodyPr lIns="108000" tIns="72000" rIns="108000"/>
          <a:lstStyle>
            <a:lvl1pPr algn="ctr">
              <a:defRPr sz="2000">
                <a:solidFill>
                  <a:schemeClr val="bg2">
                    <a:lumMod val="95000"/>
                  </a:schemeClr>
                </a:solidFill>
              </a:defRPr>
            </a:lvl1pPr>
          </a:lstStyle>
          <a:p>
            <a:endParaRPr lang="en-US" dirty="0"/>
          </a:p>
        </p:txBody>
      </p:sp>
      <p:sp>
        <p:nvSpPr>
          <p:cNvPr id="8" name="Slide Number Placeholder 6"/>
          <p:cNvSpPr>
            <a:spLocks noGrp="1"/>
          </p:cNvSpPr>
          <p:nvPr>
            <p:ph type="sldNum" sz="quarter" idx="4"/>
          </p:nvPr>
        </p:nvSpPr>
        <p:spPr>
          <a:xfrm>
            <a:off x="7657012" y="4939938"/>
            <a:ext cx="1258388" cy="137160"/>
          </a:xfrm>
          <a:prstGeom prst="rect">
            <a:avLst/>
          </a:prstGeom>
        </p:spPr>
        <p:txBody>
          <a:bodyPr vert="horz" lIns="0" tIns="0" rIns="0" bIns="0" rtlCol="0" anchor="ctr" anchorCtr="0"/>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1"/>
          <p:cNvSpPr>
            <a:spLocks noGrp="1"/>
          </p:cNvSpPr>
          <p:nvPr>
            <p:ph type="ftr" sz="quarter" idx="3"/>
          </p:nvPr>
        </p:nvSpPr>
        <p:spPr>
          <a:xfrm>
            <a:off x="1329364" y="4946612"/>
            <a:ext cx="6400800" cy="137160"/>
          </a:xfrm>
          <a:prstGeom prst="rect">
            <a:avLst/>
          </a:prstGeom>
        </p:spPr>
        <p:txBody>
          <a:bodyPr lIns="0" tIns="0" rIns="0" bIns="0" anchor="ctr" anchorCtr="0"/>
          <a:lstStyle>
            <a:lvl1pPr>
              <a:defRPr sz="600">
                <a:solidFill>
                  <a:schemeClr val="tx1"/>
                </a:solidFill>
              </a:defRPr>
            </a:lvl1pPr>
          </a:lstStyle>
          <a:p>
            <a:r>
              <a:rPr lang="en-GB"/>
              <a:t>© 2020 IBM Corporation    </a:t>
            </a:r>
            <a:endParaRPr lang="en-US" dirty="0"/>
          </a:p>
        </p:txBody>
      </p:sp>
      <p:grpSp>
        <p:nvGrpSpPr>
          <p:cNvPr id="3" name="Group 2">
            <a:extLst>
              <a:ext uri="{FF2B5EF4-FFF2-40B4-BE49-F238E27FC236}">
                <a16:creationId xmlns:a16="http://schemas.microsoft.com/office/drawing/2014/main" id="{50C42637-506D-5D47-BEBE-AAC7E9D7D1B3}"/>
              </a:ext>
            </a:extLst>
          </p:cNvPr>
          <p:cNvGrpSpPr/>
          <p:nvPr userDrawn="1"/>
        </p:nvGrpSpPr>
        <p:grpSpPr>
          <a:xfrm>
            <a:off x="0" y="300391"/>
            <a:ext cx="9144000" cy="1388245"/>
            <a:chOff x="0" y="300391"/>
            <a:chExt cx="9144000" cy="1388245"/>
          </a:xfrm>
        </p:grpSpPr>
        <p:sp>
          <p:nvSpPr>
            <p:cNvPr id="2" name="Rectangle 1">
              <a:extLst>
                <a:ext uri="{FF2B5EF4-FFF2-40B4-BE49-F238E27FC236}">
                  <a16:creationId xmlns:a16="http://schemas.microsoft.com/office/drawing/2014/main" id="{BD6386EE-FEFF-984C-91A4-62E94BDBDFC3}"/>
                </a:ext>
              </a:extLst>
            </p:cNvPr>
            <p:cNvSpPr/>
            <p:nvPr userDrawn="1"/>
          </p:nvSpPr>
          <p:spPr>
            <a:xfrm>
              <a:off x="0" y="300391"/>
              <a:ext cx="9144000" cy="1388245"/>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11" name="Group 10">
              <a:extLst>
                <a:ext uri="{FF2B5EF4-FFF2-40B4-BE49-F238E27FC236}">
                  <a16:creationId xmlns:a16="http://schemas.microsoft.com/office/drawing/2014/main" id="{106511EA-A7A4-C94A-B502-DEB39E049115}"/>
                </a:ext>
              </a:extLst>
            </p:cNvPr>
            <p:cNvGrpSpPr/>
            <p:nvPr userDrawn="1"/>
          </p:nvGrpSpPr>
          <p:grpSpPr>
            <a:xfrm>
              <a:off x="333684" y="300391"/>
              <a:ext cx="8392159" cy="575733"/>
              <a:chOff x="338667" y="860213"/>
              <a:chExt cx="8392159" cy="575733"/>
            </a:xfrm>
          </p:grpSpPr>
          <p:sp>
            <p:nvSpPr>
              <p:cNvPr id="12" name="Left-Right Arrow 11">
                <a:extLst>
                  <a:ext uri="{FF2B5EF4-FFF2-40B4-BE49-F238E27FC236}">
                    <a16:creationId xmlns:a16="http://schemas.microsoft.com/office/drawing/2014/main" id="{196EFD38-BC79-E449-9F1F-0FF18FDB9FA7}"/>
                  </a:ext>
                </a:extLst>
              </p:cNvPr>
              <p:cNvSpPr/>
              <p:nvPr/>
            </p:nvSpPr>
            <p:spPr>
              <a:xfrm>
                <a:off x="338667" y="860213"/>
                <a:ext cx="8392159" cy="575733"/>
              </a:xfrm>
              <a:prstGeom prst="leftRightArrow">
                <a:avLst/>
              </a:prstGeom>
              <a:gradFill flip="none" rotWithShape="1">
                <a:gsLst>
                  <a:gs pos="100000">
                    <a:schemeClr val="tx1">
                      <a:lumMod val="65000"/>
                      <a:lumOff val="35000"/>
                    </a:schemeClr>
                  </a:gs>
                  <a:gs pos="49000">
                    <a:schemeClr val="bg2"/>
                  </a:gs>
                  <a:gs pos="0">
                    <a:schemeClr val="bg1">
                      <a:lumMod val="75000"/>
                      <a:lumOff val="25000"/>
                    </a:schemeClr>
                  </a:gs>
                </a:gsLst>
                <a:lin ang="10800000" scaled="1"/>
                <a:tileRect/>
              </a:gradFill>
              <a:ln>
                <a:noFill/>
              </a:ln>
              <a:scene3d>
                <a:camera prst="orthographicFront"/>
                <a:lightRig rig="threePt" dir="t"/>
              </a:scene3d>
              <a:sp3d>
                <a:bevelT w="25400" h="19050" prst="angle"/>
              </a:sp3d>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TextBox 12">
                <a:extLst>
                  <a:ext uri="{FF2B5EF4-FFF2-40B4-BE49-F238E27FC236}">
                    <a16:creationId xmlns:a16="http://schemas.microsoft.com/office/drawing/2014/main" id="{EC23D4BC-7755-EC46-B1B2-7CF8D80A7C60}"/>
                  </a:ext>
                </a:extLst>
              </p:cNvPr>
              <p:cNvSpPr txBox="1"/>
              <p:nvPr/>
            </p:nvSpPr>
            <p:spPr>
              <a:xfrm>
                <a:off x="460587" y="998038"/>
                <a:ext cx="923651" cy="300082"/>
              </a:xfrm>
              <a:prstGeom prst="rect">
                <a:avLst/>
              </a:prstGeom>
              <a:noFill/>
              <a:scene3d>
                <a:camera prst="orthographicFront"/>
                <a:lightRig rig="threePt" dir="t"/>
              </a:scene3d>
              <a:sp3d>
                <a:bevelT w="50800" h="12700"/>
              </a:sp3d>
            </p:spPr>
            <p:txBody>
              <a:bodyPr wrap="none" rtlCol="0">
                <a:spAutoFit/>
              </a:bodyPr>
              <a:lstStyle/>
              <a:p>
                <a:r>
                  <a:rPr lang="en-US" b="1" dirty="0">
                    <a:latin typeface="IBM Plex Sans Condensed" panose="020B0506050203000203" pitchFamily="34" charset="77"/>
                  </a:rPr>
                  <a:t>Delivered</a:t>
                </a:r>
              </a:p>
            </p:txBody>
          </p:sp>
          <p:sp>
            <p:nvSpPr>
              <p:cNvPr id="14" name="TextBox 13">
                <a:extLst>
                  <a:ext uri="{FF2B5EF4-FFF2-40B4-BE49-F238E27FC236}">
                    <a16:creationId xmlns:a16="http://schemas.microsoft.com/office/drawing/2014/main" id="{25E92E7F-C151-9A4C-84CF-7953BDD2B509}"/>
                  </a:ext>
                </a:extLst>
              </p:cNvPr>
              <p:cNvSpPr txBox="1"/>
              <p:nvPr/>
            </p:nvSpPr>
            <p:spPr>
              <a:xfrm>
                <a:off x="4195935" y="998038"/>
                <a:ext cx="752129" cy="300082"/>
              </a:xfrm>
              <a:prstGeom prst="rect">
                <a:avLst/>
              </a:prstGeom>
              <a:noFill/>
              <a:scene3d>
                <a:camera prst="orthographicFront"/>
                <a:lightRig rig="threePt" dir="t"/>
              </a:scene3d>
              <a:sp3d>
                <a:bevelT w="50800" h="12700"/>
              </a:sp3d>
            </p:spPr>
            <p:txBody>
              <a:bodyPr wrap="none" rtlCol="0">
                <a:spAutoFit/>
              </a:bodyPr>
              <a:lstStyle/>
              <a:p>
                <a:r>
                  <a:rPr lang="en-US" b="1" dirty="0">
                    <a:latin typeface="IBM Plex Sans Condensed" panose="020B0506050203000203" pitchFamily="34" charset="77"/>
                  </a:rPr>
                  <a:t>Up next</a:t>
                </a:r>
              </a:p>
            </p:txBody>
          </p:sp>
          <p:sp>
            <p:nvSpPr>
              <p:cNvPr id="15" name="TextBox 14">
                <a:extLst>
                  <a:ext uri="{FF2B5EF4-FFF2-40B4-BE49-F238E27FC236}">
                    <a16:creationId xmlns:a16="http://schemas.microsoft.com/office/drawing/2014/main" id="{56FBD960-41A7-3E4A-B437-1DA6D0ACF8CC}"/>
                  </a:ext>
                </a:extLst>
              </p:cNvPr>
              <p:cNvSpPr txBox="1"/>
              <p:nvPr/>
            </p:nvSpPr>
            <p:spPr>
              <a:xfrm>
                <a:off x="7234325" y="998038"/>
                <a:ext cx="1459054" cy="300082"/>
              </a:xfrm>
              <a:prstGeom prst="rect">
                <a:avLst/>
              </a:prstGeom>
              <a:noFill/>
              <a:scene3d>
                <a:camera prst="orthographicFront"/>
                <a:lightRig rig="threePt" dir="t"/>
              </a:scene3d>
              <a:sp3d>
                <a:bevelT w="50800" h="12700"/>
              </a:sp3d>
            </p:spPr>
            <p:txBody>
              <a:bodyPr wrap="none" rtlCol="0">
                <a:spAutoFit/>
              </a:bodyPr>
              <a:lstStyle/>
              <a:p>
                <a:r>
                  <a:rPr lang="en-US" b="1" dirty="0">
                    <a:latin typeface="IBM Plex Sans Condensed" panose="020B0506050203000203" pitchFamily="34" charset="77"/>
                  </a:rPr>
                  <a:t>In the idea phase</a:t>
                </a:r>
              </a:p>
            </p:txBody>
          </p:sp>
        </p:grpSp>
      </p:grpSp>
      <p:sp>
        <p:nvSpPr>
          <p:cNvPr id="17" name="Picture Placeholder 7">
            <a:extLst>
              <a:ext uri="{FF2B5EF4-FFF2-40B4-BE49-F238E27FC236}">
                <a16:creationId xmlns:a16="http://schemas.microsoft.com/office/drawing/2014/main" id="{C5504CC7-30ED-B940-BF85-5D421B4C0AAE}"/>
              </a:ext>
            </a:extLst>
          </p:cNvPr>
          <p:cNvSpPr>
            <a:spLocks noGrp="1"/>
          </p:cNvSpPr>
          <p:nvPr>
            <p:ph type="pic" sz="quarter" idx="15"/>
          </p:nvPr>
        </p:nvSpPr>
        <p:spPr>
          <a:xfrm>
            <a:off x="4445185" y="1826461"/>
            <a:ext cx="4572000" cy="3016648"/>
          </a:xfrm>
        </p:spPr>
        <p:txBody>
          <a:bodyPr/>
          <a:lstStyle/>
          <a:p>
            <a:r>
              <a:rPr lang="en-US" dirty="0"/>
              <a:t>Drag picture to placeholder or click icon to add</a:t>
            </a:r>
          </a:p>
        </p:txBody>
      </p:sp>
      <p:sp>
        <p:nvSpPr>
          <p:cNvPr id="18" name="Text Placeholder 6">
            <a:extLst>
              <a:ext uri="{FF2B5EF4-FFF2-40B4-BE49-F238E27FC236}">
                <a16:creationId xmlns:a16="http://schemas.microsoft.com/office/drawing/2014/main" id="{55CDA10D-5794-6D4B-81B6-9A42C748A252}"/>
              </a:ext>
            </a:extLst>
          </p:cNvPr>
          <p:cNvSpPr>
            <a:spLocks noGrp="1"/>
          </p:cNvSpPr>
          <p:nvPr>
            <p:ph type="body" sz="quarter" idx="14" hasCustomPrompt="1"/>
          </p:nvPr>
        </p:nvSpPr>
        <p:spPr>
          <a:xfrm>
            <a:off x="455604" y="2149169"/>
            <a:ext cx="3504087" cy="2409479"/>
          </a:xfrm>
        </p:spPr>
        <p:txBody>
          <a:bodyPr/>
          <a:lstStyle>
            <a:lvl1pPr>
              <a:defRPr sz="1200"/>
            </a:lvl1pPr>
            <a:lvl2pPr marL="173038" indent="-173038">
              <a:buFont typeface="Arial" panose="020B0604020202020204" pitchFamily="34" charset="0"/>
              <a:buChar char="•"/>
              <a:defRPr sz="1200"/>
            </a:lvl2pPr>
            <a:lvl3pPr marL="311150" indent="-173038">
              <a:buFont typeface="Arial" panose="020B0604020202020204" pitchFamily="34" charset="0"/>
              <a:buChar char="•"/>
              <a:tabLst/>
              <a:defRPr sz="1100"/>
            </a:lvl3pPr>
            <a:lvl4pPr marL="444500" indent="-173038">
              <a:buFont typeface="Arial" panose="020B0604020202020204" pitchFamily="34" charset="0"/>
              <a:buChar char="•"/>
              <a:tabLst/>
              <a:defRPr sz="1050"/>
            </a:lvl4pPr>
            <a:lvl5pPr marL="577850" indent="-173038">
              <a:buFont typeface="Arial" panose="020B0604020202020204" pitchFamily="34" charset="0"/>
              <a:buChar char="•"/>
              <a:tabLst/>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17146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 t="7915" r="69" b="7726"/>
          <a:stretch/>
        </p:blipFill>
        <p:spPr>
          <a:xfrm>
            <a:off x="4536" y="-1"/>
            <a:ext cx="9139464" cy="5143501"/>
          </a:xfrm>
          <a:prstGeom prst="rect">
            <a:avLst/>
          </a:prstGeom>
        </p:spPr>
      </p:pic>
      <p:sp>
        <p:nvSpPr>
          <p:cNvPr id="2" name="Footer Placeholder 1"/>
          <p:cNvSpPr>
            <a:spLocks noGrp="1"/>
          </p:cNvSpPr>
          <p:nvPr>
            <p:ph type="ftr" sz="quarter" idx="10"/>
          </p:nvPr>
        </p:nvSpPr>
        <p:spPr>
          <a:xfrm>
            <a:off x="228599" y="4828032"/>
            <a:ext cx="4114800" cy="135608"/>
          </a:xfrm>
        </p:spPr>
        <p:txBody>
          <a:bodyPr/>
          <a:lstStyle>
            <a:lvl1pPr>
              <a:defRPr>
                <a:solidFill>
                  <a:schemeClr val="bg2"/>
                </a:solidFill>
              </a:defRPr>
            </a:lvl1pPr>
          </a:lstStyle>
          <a:p>
            <a:r>
              <a:rPr lang="en-GB"/>
              <a:t>© 2020 IBM Corporation    </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2931" y="216481"/>
            <a:ext cx="1297868" cy="179016"/>
          </a:xfrm>
          <a:prstGeom prst="rect">
            <a:avLst/>
          </a:prstGeom>
        </p:spPr>
      </p:pic>
    </p:spTree>
    <p:extLst>
      <p:ext uri="{BB962C8B-B14F-4D97-AF65-F5344CB8AC3E}">
        <p14:creationId xmlns:p14="http://schemas.microsoft.com/office/powerpoint/2010/main" val="39967837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 2020 IBM Corporation    </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6951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96411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1579357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191730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530992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10111302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433131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2236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5245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2177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53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25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5943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430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920906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3707145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1068747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13715639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171046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488159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GB"/>
              <a:t>© 2020 IBM Corporation    </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20206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9" Type="http://schemas.openxmlformats.org/officeDocument/2006/relationships/slideLayout" Target="../slideLayouts/slideLayout375.xml"/><Relationship Id="rId21" Type="http://schemas.openxmlformats.org/officeDocument/2006/relationships/slideLayout" Target="../slideLayouts/slideLayout357.xml"/><Relationship Id="rId34" Type="http://schemas.openxmlformats.org/officeDocument/2006/relationships/slideLayout" Target="../slideLayouts/slideLayout370.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slideLayout" Target="../slideLayouts/slideLayout369.xml"/><Relationship Id="rId38" Type="http://schemas.openxmlformats.org/officeDocument/2006/relationships/slideLayout" Target="../slideLayouts/slideLayout374.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slideLayout" Target="../slideLayouts/slideLayout368.xml"/><Relationship Id="rId37" Type="http://schemas.openxmlformats.org/officeDocument/2006/relationships/slideLayout" Target="../slideLayouts/slideLayout373.xml"/><Relationship Id="rId40" Type="http://schemas.openxmlformats.org/officeDocument/2006/relationships/theme" Target="../theme/theme1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36" Type="http://schemas.openxmlformats.org/officeDocument/2006/relationships/slideLayout" Target="../slideLayouts/slideLayout372.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8" Type="http://schemas.openxmlformats.org/officeDocument/2006/relationships/slideLayout" Target="../slideLayouts/slideLayout344.xml"/><Relationship Id="rId3" Type="http://schemas.openxmlformats.org/officeDocument/2006/relationships/slideLayout" Target="../slideLayouts/slideLayout33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theme" Target="../theme/theme11.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8" Type="http://schemas.openxmlformats.org/officeDocument/2006/relationships/slideLayout" Target="../slideLayouts/slideLayout383.xml"/><Relationship Id="rId3" Type="http://schemas.openxmlformats.org/officeDocument/2006/relationships/slideLayout" Target="../slideLayouts/slideLayout37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9" Type="http://schemas.openxmlformats.org/officeDocument/2006/relationships/slideLayout" Target="../slideLayouts/slideLayout453.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theme" Target="../theme/theme12.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8" Type="http://schemas.openxmlformats.org/officeDocument/2006/relationships/slideLayout" Target="../slideLayouts/slideLayout422.xml"/><Relationship Id="rId3" Type="http://schemas.openxmlformats.org/officeDocument/2006/relationships/slideLayout" Target="../slideLayouts/slideLayout41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9" Type="http://schemas.openxmlformats.org/officeDocument/2006/relationships/slideLayout" Target="../slideLayouts/slideLayout492.xml"/><Relationship Id="rId21" Type="http://schemas.openxmlformats.org/officeDocument/2006/relationships/slideLayout" Target="../slideLayouts/slideLayout474.xml"/><Relationship Id="rId34" Type="http://schemas.openxmlformats.org/officeDocument/2006/relationships/slideLayout" Target="../slideLayouts/slideLayout487.xml"/><Relationship Id="rId7" Type="http://schemas.openxmlformats.org/officeDocument/2006/relationships/slideLayout" Target="../slideLayouts/slideLayout460.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29" Type="http://schemas.openxmlformats.org/officeDocument/2006/relationships/slideLayout" Target="../slideLayouts/slideLayout482.xml"/><Relationship Id="rId41" Type="http://schemas.openxmlformats.org/officeDocument/2006/relationships/theme" Target="../theme/theme1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32" Type="http://schemas.openxmlformats.org/officeDocument/2006/relationships/slideLayout" Target="../slideLayouts/slideLayout485.xml"/><Relationship Id="rId37" Type="http://schemas.openxmlformats.org/officeDocument/2006/relationships/slideLayout" Target="../slideLayouts/slideLayout490.xml"/><Relationship Id="rId40" Type="http://schemas.openxmlformats.org/officeDocument/2006/relationships/slideLayout" Target="../slideLayouts/slideLayout493.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slideLayout" Target="../slideLayouts/slideLayout481.xml"/><Relationship Id="rId36" Type="http://schemas.openxmlformats.org/officeDocument/2006/relationships/slideLayout" Target="../slideLayouts/slideLayout489.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31" Type="http://schemas.openxmlformats.org/officeDocument/2006/relationships/slideLayout" Target="../slideLayouts/slideLayout484.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 Id="rId30" Type="http://schemas.openxmlformats.org/officeDocument/2006/relationships/slideLayout" Target="../slideLayouts/slideLayout483.xml"/><Relationship Id="rId35" Type="http://schemas.openxmlformats.org/officeDocument/2006/relationships/slideLayout" Target="../slideLayouts/slideLayout488.xml"/><Relationship Id="rId8" Type="http://schemas.openxmlformats.org/officeDocument/2006/relationships/slideLayout" Target="../slideLayouts/slideLayout461.xml"/><Relationship Id="rId3" Type="http://schemas.openxmlformats.org/officeDocument/2006/relationships/slideLayout" Target="../slideLayouts/slideLayout456.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33" Type="http://schemas.openxmlformats.org/officeDocument/2006/relationships/slideLayout" Target="../slideLayouts/slideLayout486.xml"/><Relationship Id="rId38" Type="http://schemas.openxmlformats.org/officeDocument/2006/relationships/slideLayout" Target="../slideLayouts/slideLayout491.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06.xml"/><Relationship Id="rId18" Type="http://schemas.openxmlformats.org/officeDocument/2006/relationships/slideLayout" Target="../slideLayouts/slideLayout511.xml"/><Relationship Id="rId26" Type="http://schemas.openxmlformats.org/officeDocument/2006/relationships/slideLayout" Target="../slideLayouts/slideLayout519.xml"/><Relationship Id="rId21" Type="http://schemas.openxmlformats.org/officeDocument/2006/relationships/slideLayout" Target="../slideLayouts/slideLayout514.xml"/><Relationship Id="rId34" Type="http://schemas.openxmlformats.org/officeDocument/2006/relationships/slideLayout" Target="../slideLayouts/slideLayout527.xml"/><Relationship Id="rId7" Type="http://schemas.openxmlformats.org/officeDocument/2006/relationships/slideLayout" Target="../slideLayouts/slideLayout500.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5" Type="http://schemas.openxmlformats.org/officeDocument/2006/relationships/slideLayout" Target="../slideLayouts/slideLayout518.xml"/><Relationship Id="rId33" Type="http://schemas.openxmlformats.org/officeDocument/2006/relationships/slideLayout" Target="../slideLayouts/slideLayout526.xml"/><Relationship Id="rId38" Type="http://schemas.openxmlformats.org/officeDocument/2006/relationships/theme" Target="../theme/theme14.xml"/><Relationship Id="rId2" Type="http://schemas.openxmlformats.org/officeDocument/2006/relationships/slideLayout" Target="../slideLayouts/slideLayout495.xml"/><Relationship Id="rId16" Type="http://schemas.openxmlformats.org/officeDocument/2006/relationships/slideLayout" Target="../slideLayouts/slideLayout509.xml"/><Relationship Id="rId20" Type="http://schemas.openxmlformats.org/officeDocument/2006/relationships/slideLayout" Target="../slideLayouts/slideLayout513.xml"/><Relationship Id="rId29" Type="http://schemas.openxmlformats.org/officeDocument/2006/relationships/slideLayout" Target="../slideLayouts/slideLayout522.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24" Type="http://schemas.openxmlformats.org/officeDocument/2006/relationships/slideLayout" Target="../slideLayouts/slideLayout517.xml"/><Relationship Id="rId32" Type="http://schemas.openxmlformats.org/officeDocument/2006/relationships/slideLayout" Target="../slideLayouts/slideLayout525.xml"/><Relationship Id="rId37" Type="http://schemas.openxmlformats.org/officeDocument/2006/relationships/slideLayout" Target="../slideLayouts/slideLayout530.xml"/><Relationship Id="rId5" Type="http://schemas.openxmlformats.org/officeDocument/2006/relationships/slideLayout" Target="../slideLayouts/slideLayout498.xml"/><Relationship Id="rId15" Type="http://schemas.openxmlformats.org/officeDocument/2006/relationships/slideLayout" Target="../slideLayouts/slideLayout508.xml"/><Relationship Id="rId23" Type="http://schemas.openxmlformats.org/officeDocument/2006/relationships/slideLayout" Target="../slideLayouts/slideLayout516.xml"/><Relationship Id="rId28" Type="http://schemas.openxmlformats.org/officeDocument/2006/relationships/slideLayout" Target="../slideLayouts/slideLayout521.xml"/><Relationship Id="rId36" Type="http://schemas.openxmlformats.org/officeDocument/2006/relationships/slideLayout" Target="../slideLayouts/slideLayout529.xml"/><Relationship Id="rId10" Type="http://schemas.openxmlformats.org/officeDocument/2006/relationships/slideLayout" Target="../slideLayouts/slideLayout503.xml"/><Relationship Id="rId19" Type="http://schemas.openxmlformats.org/officeDocument/2006/relationships/slideLayout" Target="../slideLayouts/slideLayout512.xml"/><Relationship Id="rId31" Type="http://schemas.openxmlformats.org/officeDocument/2006/relationships/slideLayout" Target="../slideLayouts/slideLayout524.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slideLayout" Target="../slideLayouts/slideLayout507.xml"/><Relationship Id="rId22" Type="http://schemas.openxmlformats.org/officeDocument/2006/relationships/slideLayout" Target="../slideLayouts/slideLayout515.xml"/><Relationship Id="rId27" Type="http://schemas.openxmlformats.org/officeDocument/2006/relationships/slideLayout" Target="../slideLayouts/slideLayout520.xml"/><Relationship Id="rId30" Type="http://schemas.openxmlformats.org/officeDocument/2006/relationships/slideLayout" Target="../slideLayouts/slideLayout523.xml"/><Relationship Id="rId35" Type="http://schemas.openxmlformats.org/officeDocument/2006/relationships/slideLayout" Target="../slideLayouts/slideLayout528.xml"/><Relationship Id="rId8" Type="http://schemas.openxmlformats.org/officeDocument/2006/relationships/slideLayout" Target="../slideLayouts/slideLayout501.xml"/><Relationship Id="rId3" Type="http://schemas.openxmlformats.org/officeDocument/2006/relationships/slideLayout" Target="../slideLayouts/slideLayout496.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5.xml"/><Relationship Id="rId1" Type="http://schemas.openxmlformats.org/officeDocument/2006/relationships/slideLayout" Target="../slideLayouts/slideLayout531.xml"/><Relationship Id="rId4" Type="http://schemas.openxmlformats.org/officeDocument/2006/relationships/image" Target="../media/image13.png"/></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9" Type="http://schemas.openxmlformats.org/officeDocument/2006/relationships/slideLayout" Target="../slideLayouts/slideLayout570.xml"/><Relationship Id="rId21" Type="http://schemas.openxmlformats.org/officeDocument/2006/relationships/slideLayout" Target="../slideLayouts/slideLayout552.xml"/><Relationship Id="rId34" Type="http://schemas.openxmlformats.org/officeDocument/2006/relationships/slideLayout" Target="../slideLayouts/slideLayout565.xml"/><Relationship Id="rId7" Type="http://schemas.openxmlformats.org/officeDocument/2006/relationships/slideLayout" Target="../slideLayouts/slideLayout538.xml"/><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29" Type="http://schemas.openxmlformats.org/officeDocument/2006/relationships/slideLayout" Target="../slideLayouts/slideLayout560.xml"/><Relationship Id="rId41" Type="http://schemas.openxmlformats.org/officeDocument/2006/relationships/theme" Target="../theme/theme16.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slideLayout" Target="../slideLayouts/slideLayout563.xml"/><Relationship Id="rId37" Type="http://schemas.openxmlformats.org/officeDocument/2006/relationships/slideLayout" Target="../slideLayouts/slideLayout568.xml"/><Relationship Id="rId40" Type="http://schemas.openxmlformats.org/officeDocument/2006/relationships/slideLayout" Target="../slideLayouts/slideLayout571.xml"/><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slideLayout" Target="../slideLayouts/slideLayout559.xml"/><Relationship Id="rId36" Type="http://schemas.openxmlformats.org/officeDocument/2006/relationships/slideLayout" Target="../slideLayouts/slideLayout567.xml"/><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slideLayout" Target="../slideLayouts/slideLayout562.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slideLayout" Target="../slideLayouts/slideLayout558.xml"/><Relationship Id="rId30" Type="http://schemas.openxmlformats.org/officeDocument/2006/relationships/slideLayout" Target="../slideLayouts/slideLayout561.xml"/><Relationship Id="rId35" Type="http://schemas.openxmlformats.org/officeDocument/2006/relationships/slideLayout" Target="../slideLayouts/slideLayout566.xml"/><Relationship Id="rId8" Type="http://schemas.openxmlformats.org/officeDocument/2006/relationships/slideLayout" Target="../slideLayouts/slideLayout539.xml"/><Relationship Id="rId3" Type="http://schemas.openxmlformats.org/officeDocument/2006/relationships/slideLayout" Target="../slideLayouts/slideLayout534.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slideLayout" Target="../slideLayouts/slideLayout564.xml"/><Relationship Id="rId38" Type="http://schemas.openxmlformats.org/officeDocument/2006/relationships/slideLayout" Target="../slideLayouts/slideLayout569.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84.xml"/><Relationship Id="rId18" Type="http://schemas.openxmlformats.org/officeDocument/2006/relationships/slideLayout" Target="../slideLayouts/slideLayout589.xml"/><Relationship Id="rId26" Type="http://schemas.openxmlformats.org/officeDocument/2006/relationships/slideLayout" Target="../slideLayouts/slideLayout597.xml"/><Relationship Id="rId21" Type="http://schemas.openxmlformats.org/officeDocument/2006/relationships/slideLayout" Target="../slideLayouts/slideLayout592.xml"/><Relationship Id="rId34" Type="http://schemas.openxmlformats.org/officeDocument/2006/relationships/slideLayout" Target="../slideLayouts/slideLayout605.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17" Type="http://schemas.openxmlformats.org/officeDocument/2006/relationships/slideLayout" Target="../slideLayouts/slideLayout588.xml"/><Relationship Id="rId25" Type="http://schemas.openxmlformats.org/officeDocument/2006/relationships/slideLayout" Target="../slideLayouts/slideLayout596.xml"/><Relationship Id="rId33" Type="http://schemas.openxmlformats.org/officeDocument/2006/relationships/slideLayout" Target="../slideLayouts/slideLayout604.xml"/><Relationship Id="rId2" Type="http://schemas.openxmlformats.org/officeDocument/2006/relationships/slideLayout" Target="../slideLayouts/slideLayout573.xml"/><Relationship Id="rId16" Type="http://schemas.openxmlformats.org/officeDocument/2006/relationships/slideLayout" Target="../slideLayouts/slideLayout587.xml"/><Relationship Id="rId20" Type="http://schemas.openxmlformats.org/officeDocument/2006/relationships/slideLayout" Target="../slideLayouts/slideLayout591.xml"/><Relationship Id="rId29" Type="http://schemas.openxmlformats.org/officeDocument/2006/relationships/slideLayout" Target="../slideLayouts/slideLayout600.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24" Type="http://schemas.openxmlformats.org/officeDocument/2006/relationships/slideLayout" Target="../slideLayouts/slideLayout595.xml"/><Relationship Id="rId32" Type="http://schemas.openxmlformats.org/officeDocument/2006/relationships/slideLayout" Target="../slideLayouts/slideLayout603.xml"/><Relationship Id="rId37" Type="http://schemas.openxmlformats.org/officeDocument/2006/relationships/theme" Target="../theme/theme17.xml"/><Relationship Id="rId5" Type="http://schemas.openxmlformats.org/officeDocument/2006/relationships/slideLayout" Target="../slideLayouts/slideLayout576.xml"/><Relationship Id="rId15" Type="http://schemas.openxmlformats.org/officeDocument/2006/relationships/slideLayout" Target="../slideLayouts/slideLayout586.xml"/><Relationship Id="rId23" Type="http://schemas.openxmlformats.org/officeDocument/2006/relationships/slideLayout" Target="../slideLayouts/slideLayout594.xml"/><Relationship Id="rId28" Type="http://schemas.openxmlformats.org/officeDocument/2006/relationships/slideLayout" Target="../slideLayouts/slideLayout599.xml"/><Relationship Id="rId36" Type="http://schemas.openxmlformats.org/officeDocument/2006/relationships/slideLayout" Target="../slideLayouts/slideLayout607.xml"/><Relationship Id="rId10" Type="http://schemas.openxmlformats.org/officeDocument/2006/relationships/slideLayout" Target="../slideLayouts/slideLayout581.xml"/><Relationship Id="rId19" Type="http://schemas.openxmlformats.org/officeDocument/2006/relationships/slideLayout" Target="../slideLayouts/slideLayout590.xml"/><Relationship Id="rId31" Type="http://schemas.openxmlformats.org/officeDocument/2006/relationships/slideLayout" Target="../slideLayouts/slideLayout602.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slideLayout" Target="../slideLayouts/slideLayout585.xml"/><Relationship Id="rId22" Type="http://schemas.openxmlformats.org/officeDocument/2006/relationships/slideLayout" Target="../slideLayouts/slideLayout593.xml"/><Relationship Id="rId27" Type="http://schemas.openxmlformats.org/officeDocument/2006/relationships/slideLayout" Target="../slideLayouts/slideLayout598.xml"/><Relationship Id="rId30" Type="http://schemas.openxmlformats.org/officeDocument/2006/relationships/slideLayout" Target="../slideLayouts/slideLayout601.xml"/><Relationship Id="rId35" Type="http://schemas.openxmlformats.org/officeDocument/2006/relationships/slideLayout" Target="../slideLayouts/slideLayout606.xml"/><Relationship Id="rId8" Type="http://schemas.openxmlformats.org/officeDocument/2006/relationships/slideLayout" Target="../slideLayouts/slideLayout579.xml"/><Relationship Id="rId3" Type="http://schemas.openxmlformats.org/officeDocument/2006/relationships/slideLayout" Target="../slideLayouts/slideLayout574.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26" Type="http://schemas.openxmlformats.org/officeDocument/2006/relationships/slideLayout" Target="../slideLayouts/slideLayout633.xml"/><Relationship Id="rId21" Type="http://schemas.openxmlformats.org/officeDocument/2006/relationships/slideLayout" Target="../slideLayouts/slideLayout628.xml"/><Relationship Id="rId34" Type="http://schemas.openxmlformats.org/officeDocument/2006/relationships/slideLayout" Target="../slideLayouts/slideLayout641.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5" Type="http://schemas.openxmlformats.org/officeDocument/2006/relationships/slideLayout" Target="../slideLayouts/slideLayout632.xml"/><Relationship Id="rId33" Type="http://schemas.openxmlformats.org/officeDocument/2006/relationships/slideLayout" Target="../slideLayouts/slideLayout640.xml"/><Relationship Id="rId38" Type="http://schemas.openxmlformats.org/officeDocument/2006/relationships/theme" Target="../theme/theme18.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slideLayout" Target="../slideLayouts/slideLayout627.xml"/><Relationship Id="rId29" Type="http://schemas.openxmlformats.org/officeDocument/2006/relationships/slideLayout" Target="../slideLayouts/slideLayout636.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24" Type="http://schemas.openxmlformats.org/officeDocument/2006/relationships/slideLayout" Target="../slideLayouts/slideLayout631.xml"/><Relationship Id="rId32" Type="http://schemas.openxmlformats.org/officeDocument/2006/relationships/slideLayout" Target="../slideLayouts/slideLayout639.xml"/><Relationship Id="rId37" Type="http://schemas.openxmlformats.org/officeDocument/2006/relationships/slideLayout" Target="../slideLayouts/slideLayout644.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23" Type="http://schemas.openxmlformats.org/officeDocument/2006/relationships/slideLayout" Target="../slideLayouts/slideLayout630.xml"/><Relationship Id="rId28" Type="http://schemas.openxmlformats.org/officeDocument/2006/relationships/slideLayout" Target="../slideLayouts/slideLayout635.xml"/><Relationship Id="rId36" Type="http://schemas.openxmlformats.org/officeDocument/2006/relationships/slideLayout" Target="../slideLayouts/slideLayout643.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31" Type="http://schemas.openxmlformats.org/officeDocument/2006/relationships/slideLayout" Target="../slideLayouts/slideLayout638.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 Id="rId22" Type="http://schemas.openxmlformats.org/officeDocument/2006/relationships/slideLayout" Target="../slideLayouts/slideLayout629.xml"/><Relationship Id="rId27" Type="http://schemas.openxmlformats.org/officeDocument/2006/relationships/slideLayout" Target="../slideLayouts/slideLayout634.xml"/><Relationship Id="rId30" Type="http://schemas.openxmlformats.org/officeDocument/2006/relationships/slideLayout" Target="../slideLayouts/slideLayout637.xml"/><Relationship Id="rId35" Type="http://schemas.openxmlformats.org/officeDocument/2006/relationships/slideLayout" Target="../slideLayouts/slideLayout642.xml"/><Relationship Id="rId8" Type="http://schemas.openxmlformats.org/officeDocument/2006/relationships/slideLayout" Target="../slideLayouts/slideLayout615.xml"/><Relationship Id="rId3" Type="http://schemas.openxmlformats.org/officeDocument/2006/relationships/slideLayout" Target="../slideLayouts/slideLayout610.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26" Type="http://schemas.openxmlformats.org/officeDocument/2006/relationships/slideLayout" Target="../slideLayouts/slideLayout670.xml"/><Relationship Id="rId39" Type="http://schemas.openxmlformats.org/officeDocument/2006/relationships/slideLayout" Target="../slideLayouts/slideLayout683.xml"/><Relationship Id="rId21" Type="http://schemas.openxmlformats.org/officeDocument/2006/relationships/slideLayout" Target="../slideLayouts/slideLayout665.xml"/><Relationship Id="rId34" Type="http://schemas.openxmlformats.org/officeDocument/2006/relationships/slideLayout" Target="../slideLayouts/slideLayout678.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5" Type="http://schemas.openxmlformats.org/officeDocument/2006/relationships/slideLayout" Target="../slideLayouts/slideLayout669.xml"/><Relationship Id="rId33" Type="http://schemas.openxmlformats.org/officeDocument/2006/relationships/slideLayout" Target="../slideLayouts/slideLayout677.xml"/><Relationship Id="rId38" Type="http://schemas.openxmlformats.org/officeDocument/2006/relationships/slideLayout" Target="../slideLayouts/slideLayout682.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slideLayout" Target="../slideLayouts/slideLayout664.xml"/><Relationship Id="rId29" Type="http://schemas.openxmlformats.org/officeDocument/2006/relationships/slideLayout" Target="../slideLayouts/slideLayout67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24" Type="http://schemas.openxmlformats.org/officeDocument/2006/relationships/slideLayout" Target="../slideLayouts/slideLayout668.xml"/><Relationship Id="rId32" Type="http://schemas.openxmlformats.org/officeDocument/2006/relationships/slideLayout" Target="../slideLayouts/slideLayout676.xml"/><Relationship Id="rId37" Type="http://schemas.openxmlformats.org/officeDocument/2006/relationships/slideLayout" Target="../slideLayouts/slideLayout681.xml"/><Relationship Id="rId40" Type="http://schemas.openxmlformats.org/officeDocument/2006/relationships/theme" Target="../theme/theme19.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23" Type="http://schemas.openxmlformats.org/officeDocument/2006/relationships/slideLayout" Target="../slideLayouts/slideLayout667.xml"/><Relationship Id="rId28" Type="http://schemas.openxmlformats.org/officeDocument/2006/relationships/slideLayout" Target="../slideLayouts/slideLayout672.xml"/><Relationship Id="rId36" Type="http://schemas.openxmlformats.org/officeDocument/2006/relationships/slideLayout" Target="../slideLayouts/slideLayout680.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31" Type="http://schemas.openxmlformats.org/officeDocument/2006/relationships/slideLayout" Target="../slideLayouts/slideLayout675.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 Id="rId22" Type="http://schemas.openxmlformats.org/officeDocument/2006/relationships/slideLayout" Target="../slideLayouts/slideLayout666.xml"/><Relationship Id="rId27" Type="http://schemas.openxmlformats.org/officeDocument/2006/relationships/slideLayout" Target="../slideLayouts/slideLayout671.xml"/><Relationship Id="rId30" Type="http://schemas.openxmlformats.org/officeDocument/2006/relationships/slideLayout" Target="../slideLayouts/slideLayout674.xml"/><Relationship Id="rId35" Type="http://schemas.openxmlformats.org/officeDocument/2006/relationships/slideLayout" Target="../slideLayouts/slideLayout679.xml"/><Relationship Id="rId8" Type="http://schemas.openxmlformats.org/officeDocument/2006/relationships/slideLayout" Target="../slideLayouts/slideLayout652.xml"/><Relationship Id="rId3" Type="http://schemas.openxmlformats.org/officeDocument/2006/relationships/slideLayout" Target="../slideLayouts/slideLayout6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theme" Target="../theme/theme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20.xml"/><Relationship Id="rId1" Type="http://schemas.openxmlformats.org/officeDocument/2006/relationships/slideLayout" Target="../slideLayouts/slideLayout68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theme" Target="../theme/theme3.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theme" Target="../theme/theme4.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 Id="rId3"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theme" Target="../theme/theme5.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8" Type="http://schemas.openxmlformats.org/officeDocument/2006/relationships/slideLayout" Target="../slideLayouts/slideLayout159.xml"/><Relationship Id="rId3" Type="http://schemas.openxmlformats.org/officeDocument/2006/relationships/slideLayout" Target="../slideLayouts/slideLayout15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38" Type="http://schemas.openxmlformats.org/officeDocument/2006/relationships/theme" Target="../theme/theme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slideLayout" Target="../slideLayouts/slideLayout226.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slideLayout" Target="../slideLayouts/slideLayout225.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 Id="rId8" Type="http://schemas.openxmlformats.org/officeDocument/2006/relationships/slideLayout" Target="../slideLayouts/slideLayout197.xml"/><Relationship Id="rId3"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21" Type="http://schemas.openxmlformats.org/officeDocument/2006/relationships/slideLayout" Target="../slideLayouts/slideLayout247.xml"/><Relationship Id="rId34" Type="http://schemas.openxmlformats.org/officeDocument/2006/relationships/slideLayout" Target="../slideLayouts/slideLayout260.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38" Type="http://schemas.openxmlformats.org/officeDocument/2006/relationships/theme" Target="../theme/theme7.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37" Type="http://schemas.openxmlformats.org/officeDocument/2006/relationships/slideLayout" Target="../slideLayouts/slideLayout263.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36" Type="http://schemas.openxmlformats.org/officeDocument/2006/relationships/slideLayout" Target="../slideLayouts/slideLayout262.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35" Type="http://schemas.openxmlformats.org/officeDocument/2006/relationships/slideLayout" Target="../slideLayouts/slideLayout261.xml"/><Relationship Id="rId8" Type="http://schemas.openxmlformats.org/officeDocument/2006/relationships/slideLayout" Target="../slideLayouts/slideLayout234.xml"/><Relationship Id="rId3" Type="http://schemas.openxmlformats.org/officeDocument/2006/relationships/slideLayout" Target="../slideLayouts/slideLayout22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21" Type="http://schemas.openxmlformats.org/officeDocument/2006/relationships/slideLayout" Target="../slideLayouts/slideLayout284.xml"/><Relationship Id="rId34" Type="http://schemas.openxmlformats.org/officeDocument/2006/relationships/slideLayout" Target="../slideLayouts/slideLayout297.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33" Type="http://schemas.openxmlformats.org/officeDocument/2006/relationships/slideLayout" Target="../slideLayouts/slideLayout296.xml"/><Relationship Id="rId38" Type="http://schemas.openxmlformats.org/officeDocument/2006/relationships/theme" Target="../theme/theme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slideLayout" Target="../slideLayouts/slideLayout292.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32" Type="http://schemas.openxmlformats.org/officeDocument/2006/relationships/slideLayout" Target="../slideLayouts/slideLayout295.xml"/><Relationship Id="rId37" Type="http://schemas.openxmlformats.org/officeDocument/2006/relationships/slideLayout" Target="../slideLayouts/slideLayout300.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36" Type="http://schemas.openxmlformats.org/officeDocument/2006/relationships/slideLayout" Target="../slideLayouts/slideLayout299.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31" Type="http://schemas.openxmlformats.org/officeDocument/2006/relationships/slideLayout" Target="../slideLayouts/slideLayout294.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 Id="rId30" Type="http://schemas.openxmlformats.org/officeDocument/2006/relationships/slideLayout" Target="../slideLayouts/slideLayout293.xml"/><Relationship Id="rId35" Type="http://schemas.openxmlformats.org/officeDocument/2006/relationships/slideLayout" Target="../slideLayouts/slideLayout298.xml"/><Relationship Id="rId8" Type="http://schemas.openxmlformats.org/officeDocument/2006/relationships/slideLayout" Target="../slideLayouts/slideLayout271.xml"/><Relationship Id="rId3" Type="http://schemas.openxmlformats.org/officeDocument/2006/relationships/slideLayout" Target="../slideLayouts/slideLayout26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37" Type="http://schemas.openxmlformats.org/officeDocument/2006/relationships/theme" Target="../theme/theme9.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slideLayout" Target="../slideLayouts/slideLayout336.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slideLayout" Target="../slideLayouts/slideLayout335.xml"/><Relationship Id="rId8" Type="http://schemas.openxmlformats.org/officeDocument/2006/relationships/slideLayout" Target="../slideLayouts/slideLayout308.xml"/><Relationship Id="rId3" Type="http://schemas.openxmlformats.org/officeDocument/2006/relationships/slideLayout" Target="../slideLayouts/slideLayout3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35" r:id="rId36"/>
    <p:sldLayoutId id="2147485115"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3935688741"/>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0" r:id="rId36"/>
    <p:sldLayoutId id="2147484991" r:id="rId37"/>
    <p:sldLayoutId id="2147484992" r:id="rId38"/>
    <p:sldLayoutId id="2147484993"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1751011018"/>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025" r:id="rId31"/>
    <p:sldLayoutId id="2147485026" r:id="rId32"/>
    <p:sldLayoutId id="2147485027" r:id="rId33"/>
    <p:sldLayoutId id="2147485028" r:id="rId34"/>
    <p:sldLayoutId id="2147485029" r:id="rId35"/>
    <p:sldLayoutId id="2147485030" r:id="rId36"/>
    <p:sldLayoutId id="2147485031" r:id="rId37"/>
    <p:sldLayoutId id="2147485032" r:id="rId38"/>
    <p:sldLayoutId id="2147485033"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2265984349"/>
      </p:ext>
    </p:extLst>
  </p:cSld>
  <p:clrMap bg1="lt1" tx1="dk1" bg2="lt2" tx2="dk2" accent1="accent1" accent2="accent2" accent3="accent3" accent4="accent4" accent5="accent5" accent6="accent6" hlink="hlink" folHlink="folHlink"/>
  <p:sldLayoutIdLst>
    <p:sldLayoutId id="2147485035" r:id="rId1"/>
    <p:sldLayoutId id="2147485036" r:id="rId2"/>
    <p:sldLayoutId id="2147485037" r:id="rId3"/>
    <p:sldLayoutId id="2147485038" r:id="rId4"/>
    <p:sldLayoutId id="2147485039" r:id="rId5"/>
    <p:sldLayoutId id="2147485040" r:id="rId6"/>
    <p:sldLayoutId id="2147485041" r:id="rId7"/>
    <p:sldLayoutId id="2147485042" r:id="rId8"/>
    <p:sldLayoutId id="2147485043" r:id="rId9"/>
    <p:sldLayoutId id="2147485044" r:id="rId10"/>
    <p:sldLayoutId id="2147485045" r:id="rId11"/>
    <p:sldLayoutId id="2147485046" r:id="rId12"/>
    <p:sldLayoutId id="2147485047" r:id="rId13"/>
    <p:sldLayoutId id="2147485048" r:id="rId14"/>
    <p:sldLayoutId id="2147485049" r:id="rId15"/>
    <p:sldLayoutId id="2147485050" r:id="rId16"/>
    <p:sldLayoutId id="2147485051" r:id="rId17"/>
    <p:sldLayoutId id="2147485052" r:id="rId18"/>
    <p:sldLayoutId id="2147485053" r:id="rId19"/>
    <p:sldLayoutId id="2147485054" r:id="rId20"/>
    <p:sldLayoutId id="2147485055" r:id="rId21"/>
    <p:sldLayoutId id="2147485056" r:id="rId22"/>
    <p:sldLayoutId id="2147485057" r:id="rId23"/>
    <p:sldLayoutId id="2147485058" r:id="rId24"/>
    <p:sldLayoutId id="2147485059" r:id="rId25"/>
    <p:sldLayoutId id="2147485060" r:id="rId26"/>
    <p:sldLayoutId id="2147485061" r:id="rId27"/>
    <p:sldLayoutId id="2147485062" r:id="rId28"/>
    <p:sldLayoutId id="2147485063" r:id="rId29"/>
    <p:sldLayoutId id="2147485064" r:id="rId30"/>
    <p:sldLayoutId id="2147485065" r:id="rId31"/>
    <p:sldLayoutId id="2147485066" r:id="rId32"/>
    <p:sldLayoutId id="2147485067" r:id="rId33"/>
    <p:sldLayoutId id="2147485068" r:id="rId34"/>
    <p:sldLayoutId id="2147485069" r:id="rId35"/>
    <p:sldLayoutId id="2147485070" r:id="rId36"/>
    <p:sldLayoutId id="2147485071" r:id="rId37"/>
    <p:sldLayoutId id="2147485072" r:id="rId38"/>
    <p:sldLayoutId id="2147485073"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208574" y="4960691"/>
            <a:ext cx="20574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4016768261"/>
      </p:ext>
    </p:extLst>
  </p:cSld>
  <p:clrMap bg1="lt1" tx1="dk1" bg2="lt2" tx2="dk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 id="2147485112" r:id="rId38"/>
    <p:sldLayoutId id="2147485113" r:id="rId39"/>
    <p:sldLayoutId id="2147485114"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1561145671"/>
      </p:ext>
    </p:extLst>
  </p:cSld>
  <p:clrMap bg1="lt1" tx1="dk1" bg2="lt2" tx2="dk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 id="2147485150" r:id="rId12"/>
    <p:sldLayoutId id="2147485151" r:id="rId13"/>
    <p:sldLayoutId id="2147485152" r:id="rId14"/>
    <p:sldLayoutId id="2147485153" r:id="rId15"/>
    <p:sldLayoutId id="2147485154" r:id="rId16"/>
    <p:sldLayoutId id="2147485155" r:id="rId17"/>
    <p:sldLayoutId id="2147485156" r:id="rId18"/>
    <p:sldLayoutId id="2147485157" r:id="rId19"/>
    <p:sldLayoutId id="2147485158" r:id="rId20"/>
    <p:sldLayoutId id="2147485159" r:id="rId21"/>
    <p:sldLayoutId id="2147485160" r:id="rId22"/>
    <p:sldLayoutId id="2147485161"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 id="2147485170" r:id="rId32"/>
    <p:sldLayoutId id="2147485171" r:id="rId33"/>
    <p:sldLayoutId id="2147485172" r:id="rId34"/>
    <p:sldLayoutId id="2147485173" r:id="rId35"/>
    <p:sldLayoutId id="2147485174" r:id="rId36"/>
    <p:sldLayoutId id="2147485219"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45" y="445793"/>
            <a:ext cx="8229510" cy="534862"/>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457245" y="1063006"/>
            <a:ext cx="8229510" cy="329180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6"/>
          <p:cNvSpPr>
            <a:spLocks noChangeArrowheads="1"/>
          </p:cNvSpPr>
          <p:nvPr userDrawn="1"/>
        </p:nvSpPr>
        <p:spPr bwMode="black">
          <a:xfrm>
            <a:off x="1348762" y="4542245"/>
            <a:ext cx="672144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endParaRPr lang="en-GB" sz="750" dirty="0">
              <a:solidFill>
                <a:schemeClr val="tx1"/>
              </a:solidFill>
            </a:endParaRPr>
          </a:p>
          <a:p>
            <a:pPr algn="ctr">
              <a:defRPr/>
            </a:pPr>
            <a:r>
              <a:rPr lang="en-GB" sz="750" dirty="0">
                <a:solidFill>
                  <a:schemeClr val="tx1"/>
                </a:solidFill>
              </a:rPr>
              <a:t>IBM MQ Early Program Workshop 2020: Shared under the Terms of the IBM MQ </a:t>
            </a:r>
            <a:r>
              <a:rPr lang="en-GB" sz="750" dirty="0" err="1">
                <a:solidFill>
                  <a:schemeClr val="tx1"/>
                </a:solidFill>
              </a:rPr>
              <a:t>v.Next</a:t>
            </a:r>
            <a:r>
              <a:rPr lang="en-GB" sz="750" dirty="0">
                <a:solidFill>
                  <a:schemeClr val="tx1"/>
                </a:solidFill>
              </a:rPr>
              <a:t> Early Experience Program.</a:t>
            </a:r>
          </a:p>
          <a:p>
            <a:pPr algn="ctr">
              <a:defRPr/>
            </a:pPr>
            <a:r>
              <a:rPr lang="en-US" altLang="en-US" sz="750" dirty="0">
                <a:solidFill>
                  <a:srgbClr val="000000"/>
                </a:solidFill>
                <a:cs typeface="Arial" panose="020B0604020202020204" pitchFamily="34" charset="0"/>
              </a:rPr>
              <a:t>© 2020 IBM Corporation</a:t>
            </a:r>
          </a:p>
        </p:txBody>
      </p:sp>
      <p:sp>
        <p:nvSpPr>
          <p:cNvPr id="9" name="Rectangle 6"/>
          <p:cNvSpPr>
            <a:spLocks noChangeArrowheads="1"/>
          </p:cNvSpPr>
          <p:nvPr userDrawn="1"/>
        </p:nvSpPr>
        <p:spPr bwMode="auto">
          <a:xfrm>
            <a:off x="171450" y="4842272"/>
            <a:ext cx="5524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defRPr/>
            </a:pPr>
            <a:endParaRPr lang="en-US" altLang="en-US" sz="750" dirty="0">
              <a:solidFill>
                <a:srgbClr val="000000"/>
              </a:solidFill>
              <a:cs typeface="Arial" panose="020B0604020202020204"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46" y="4414651"/>
            <a:ext cx="558752" cy="558752"/>
          </a:xfrm>
          <a:prstGeom prst="rect">
            <a:avLst/>
          </a:prstGeom>
        </p:spPr>
      </p:pic>
      <p:sp>
        <p:nvSpPr>
          <p:cNvPr id="16" name="Title 1"/>
          <p:cNvSpPr txBox="1">
            <a:spLocks/>
          </p:cNvSpPr>
          <p:nvPr userDrawn="1"/>
        </p:nvSpPr>
        <p:spPr>
          <a:xfrm>
            <a:off x="7488324" y="60364"/>
            <a:ext cx="1261313" cy="395993"/>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algn="r" fontAlgn="auto">
              <a:spcAft>
                <a:spcPts val="0"/>
              </a:spcAft>
            </a:pPr>
            <a:endParaRPr lang="en-GB" sz="1800" dirty="0"/>
          </a:p>
        </p:txBody>
      </p:sp>
      <p:pic>
        <p:nvPicPr>
          <p:cNvPr id="6" name="Picture 5" descr="A close up of a logo&#10;&#10;Description automatically generated">
            <a:extLst>
              <a:ext uri="{FF2B5EF4-FFF2-40B4-BE49-F238E27FC236}">
                <a16:creationId xmlns:a16="http://schemas.microsoft.com/office/drawing/2014/main" id="{8FF6EAC8-D948-4346-8E0C-1B7A7034E4E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0298" y="4496952"/>
            <a:ext cx="498548" cy="505068"/>
          </a:xfrm>
          <a:prstGeom prst="rect">
            <a:avLst/>
          </a:prstGeom>
        </p:spPr>
      </p:pic>
    </p:spTree>
    <p:extLst>
      <p:ext uri="{BB962C8B-B14F-4D97-AF65-F5344CB8AC3E}">
        <p14:creationId xmlns:p14="http://schemas.microsoft.com/office/powerpoint/2010/main" val="2875653985"/>
      </p:ext>
    </p:extLst>
  </p:cSld>
  <p:clrMap bg1="lt1" tx1="dk1" bg2="lt2" tx2="dk2" accent1="accent1" accent2="accent2" accent3="accent3" accent4="accent4" accent5="accent5" accent6="accent6" hlink="hlink" folHlink="folHlink"/>
  <p:sldLayoutIdLst>
    <p:sldLayoutId id="2147485176" r:id="rId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208574" y="4960691"/>
            <a:ext cx="20574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dirty="0"/>
              <a:t>© 2020 IBM Corporation</a:t>
            </a:r>
            <a:endParaRPr lang="en-US" dirty="0"/>
          </a:p>
        </p:txBody>
      </p:sp>
    </p:spTree>
    <p:extLst>
      <p:ext uri="{BB962C8B-B14F-4D97-AF65-F5344CB8AC3E}">
        <p14:creationId xmlns:p14="http://schemas.microsoft.com/office/powerpoint/2010/main" val="3566855796"/>
      </p:ext>
    </p:extLst>
  </p:cSld>
  <p:clrMap bg1="lt1" tx1="dk1" bg2="lt2" tx2="dk2" accent1="accent1" accent2="accent2" accent3="accent3" accent4="accent4" accent5="accent5" accent6="accent6" hlink="hlink" folHlink="folHlink"/>
  <p:sldLayoutIdLst>
    <p:sldLayoutId id="2147485179" r:id="rId1"/>
    <p:sldLayoutId id="2147485180" r:id="rId2"/>
    <p:sldLayoutId id="2147485181" r:id="rId3"/>
    <p:sldLayoutId id="2147485182" r:id="rId4"/>
    <p:sldLayoutId id="2147485183" r:id="rId5"/>
    <p:sldLayoutId id="2147485184" r:id="rId6"/>
    <p:sldLayoutId id="2147485185" r:id="rId7"/>
    <p:sldLayoutId id="2147485186" r:id="rId8"/>
    <p:sldLayoutId id="2147485187" r:id="rId9"/>
    <p:sldLayoutId id="2147485188" r:id="rId10"/>
    <p:sldLayoutId id="2147485189" r:id="rId11"/>
    <p:sldLayoutId id="2147485190" r:id="rId12"/>
    <p:sldLayoutId id="2147485191" r:id="rId13"/>
    <p:sldLayoutId id="2147485192" r:id="rId14"/>
    <p:sldLayoutId id="2147485193" r:id="rId15"/>
    <p:sldLayoutId id="2147485194" r:id="rId16"/>
    <p:sldLayoutId id="2147485195" r:id="rId17"/>
    <p:sldLayoutId id="2147485196" r:id="rId18"/>
    <p:sldLayoutId id="2147485197" r:id="rId19"/>
    <p:sldLayoutId id="2147485198" r:id="rId20"/>
    <p:sldLayoutId id="2147485199" r:id="rId21"/>
    <p:sldLayoutId id="2147485200" r:id="rId22"/>
    <p:sldLayoutId id="2147485201" r:id="rId23"/>
    <p:sldLayoutId id="2147485202" r:id="rId24"/>
    <p:sldLayoutId id="2147485203" r:id="rId25"/>
    <p:sldLayoutId id="2147485204" r:id="rId26"/>
    <p:sldLayoutId id="2147485205" r:id="rId27"/>
    <p:sldLayoutId id="2147485206" r:id="rId28"/>
    <p:sldLayoutId id="2147485207" r:id="rId29"/>
    <p:sldLayoutId id="2147485208" r:id="rId30"/>
    <p:sldLayoutId id="2147485209" r:id="rId31"/>
    <p:sldLayoutId id="2147485210" r:id="rId32"/>
    <p:sldLayoutId id="2147485211" r:id="rId33"/>
    <p:sldLayoutId id="2147485212" r:id="rId34"/>
    <p:sldLayoutId id="2147485213" r:id="rId35"/>
    <p:sldLayoutId id="2147485214" r:id="rId36"/>
    <p:sldLayoutId id="2147485215" r:id="rId37"/>
    <p:sldLayoutId id="2147485216" r:id="rId38"/>
    <p:sldLayoutId id="2147485217" r:id="rId39"/>
    <p:sldLayoutId id="214748521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dirty="0"/>
              <a:t>© 2020 IBM Corporation</a:t>
            </a:r>
            <a:endParaRPr lang="en-US" dirty="0"/>
          </a:p>
        </p:txBody>
      </p:sp>
    </p:spTree>
    <p:extLst>
      <p:ext uri="{BB962C8B-B14F-4D97-AF65-F5344CB8AC3E}">
        <p14:creationId xmlns:p14="http://schemas.microsoft.com/office/powerpoint/2010/main" val="3203710146"/>
      </p:ext>
    </p:extLst>
  </p:cSld>
  <p:clrMap bg1="lt1" tx1="dk1" bg2="lt2" tx2="dk2" accent1="accent1" accent2="accent2" accent3="accent3" accent4="accent4" accent5="accent5" accent6="accent6" hlink="hlink" folHlink="folHlink"/>
  <p:sldLayoutIdLst>
    <p:sldLayoutId id="2147485221" r:id="rId1"/>
    <p:sldLayoutId id="2147485222" r:id="rId2"/>
    <p:sldLayoutId id="2147485223" r:id="rId3"/>
    <p:sldLayoutId id="2147485224" r:id="rId4"/>
    <p:sldLayoutId id="2147485225" r:id="rId5"/>
    <p:sldLayoutId id="2147485226" r:id="rId6"/>
    <p:sldLayoutId id="2147485227" r:id="rId7"/>
    <p:sldLayoutId id="2147485228" r:id="rId8"/>
    <p:sldLayoutId id="2147485229" r:id="rId9"/>
    <p:sldLayoutId id="2147485230" r:id="rId10"/>
    <p:sldLayoutId id="2147485231" r:id="rId11"/>
    <p:sldLayoutId id="2147485232" r:id="rId12"/>
    <p:sldLayoutId id="2147485233" r:id="rId13"/>
    <p:sldLayoutId id="2147485234" r:id="rId14"/>
    <p:sldLayoutId id="2147485235" r:id="rId15"/>
    <p:sldLayoutId id="2147485236" r:id="rId16"/>
    <p:sldLayoutId id="2147485237" r:id="rId17"/>
    <p:sldLayoutId id="2147485238" r:id="rId18"/>
    <p:sldLayoutId id="2147485239" r:id="rId19"/>
    <p:sldLayoutId id="2147485240" r:id="rId20"/>
    <p:sldLayoutId id="2147485241" r:id="rId21"/>
    <p:sldLayoutId id="2147485242" r:id="rId22"/>
    <p:sldLayoutId id="2147485243" r:id="rId23"/>
    <p:sldLayoutId id="2147485244" r:id="rId24"/>
    <p:sldLayoutId id="2147485245" r:id="rId25"/>
    <p:sldLayoutId id="2147485246" r:id="rId26"/>
    <p:sldLayoutId id="2147485247" r:id="rId27"/>
    <p:sldLayoutId id="2147485248" r:id="rId28"/>
    <p:sldLayoutId id="2147485249" r:id="rId29"/>
    <p:sldLayoutId id="2147485250" r:id="rId30"/>
    <p:sldLayoutId id="2147485251" r:id="rId31"/>
    <p:sldLayoutId id="2147485252" r:id="rId32"/>
    <p:sldLayoutId id="2147485253" r:id="rId33"/>
    <p:sldLayoutId id="2147485254" r:id="rId34"/>
    <p:sldLayoutId id="2147485255" r:id="rId35"/>
    <p:sldLayoutId id="2147485256"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dirty="0"/>
              <a:t>© 2020 IBM Corporation</a:t>
            </a:r>
            <a:endParaRPr lang="en-US" dirty="0"/>
          </a:p>
        </p:txBody>
      </p:sp>
    </p:spTree>
    <p:extLst>
      <p:ext uri="{BB962C8B-B14F-4D97-AF65-F5344CB8AC3E}">
        <p14:creationId xmlns:p14="http://schemas.microsoft.com/office/powerpoint/2010/main" val="3707171077"/>
      </p:ext>
    </p:extLst>
  </p:cSld>
  <p:clrMap bg1="lt1" tx1="dk1" bg2="lt2" tx2="dk2" accent1="accent1" accent2="accent2" accent3="accent3" accent4="accent4" accent5="accent5" accent6="accent6" hlink="hlink" folHlink="folHlink"/>
  <p:sldLayoutIdLst>
    <p:sldLayoutId id="2147485259" r:id="rId1"/>
    <p:sldLayoutId id="2147485260" r:id="rId2"/>
    <p:sldLayoutId id="2147485261" r:id="rId3"/>
    <p:sldLayoutId id="2147485262" r:id="rId4"/>
    <p:sldLayoutId id="2147485263" r:id="rId5"/>
    <p:sldLayoutId id="2147485264" r:id="rId6"/>
    <p:sldLayoutId id="2147485265" r:id="rId7"/>
    <p:sldLayoutId id="2147485266" r:id="rId8"/>
    <p:sldLayoutId id="2147485267" r:id="rId9"/>
    <p:sldLayoutId id="2147485268" r:id="rId10"/>
    <p:sldLayoutId id="2147485269" r:id="rId11"/>
    <p:sldLayoutId id="2147485270" r:id="rId12"/>
    <p:sldLayoutId id="2147485271" r:id="rId13"/>
    <p:sldLayoutId id="2147485272" r:id="rId14"/>
    <p:sldLayoutId id="2147485273" r:id="rId15"/>
    <p:sldLayoutId id="2147485274" r:id="rId16"/>
    <p:sldLayoutId id="2147485275" r:id="rId17"/>
    <p:sldLayoutId id="2147485276" r:id="rId18"/>
    <p:sldLayoutId id="2147485277" r:id="rId19"/>
    <p:sldLayoutId id="2147485278" r:id="rId20"/>
    <p:sldLayoutId id="2147485279" r:id="rId21"/>
    <p:sldLayoutId id="2147485280" r:id="rId22"/>
    <p:sldLayoutId id="2147485281" r:id="rId23"/>
    <p:sldLayoutId id="2147485282" r:id="rId24"/>
    <p:sldLayoutId id="2147485283" r:id="rId25"/>
    <p:sldLayoutId id="2147485284" r:id="rId26"/>
    <p:sldLayoutId id="2147485285" r:id="rId27"/>
    <p:sldLayoutId id="2147485286" r:id="rId28"/>
    <p:sldLayoutId id="2147485287" r:id="rId29"/>
    <p:sldLayoutId id="2147485288" r:id="rId30"/>
    <p:sldLayoutId id="2147485289" r:id="rId31"/>
    <p:sldLayoutId id="2147485290" r:id="rId32"/>
    <p:sldLayoutId id="2147485291" r:id="rId33"/>
    <p:sldLayoutId id="2147485292" r:id="rId34"/>
    <p:sldLayoutId id="2147485293" r:id="rId35"/>
    <p:sldLayoutId id="2147485294" r:id="rId36"/>
    <p:sldLayoutId id="2147485295"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dirty="0"/>
              <a:t>© 2020 IBM Corporation</a:t>
            </a:r>
            <a:endParaRPr lang="en-US" dirty="0"/>
          </a:p>
        </p:txBody>
      </p:sp>
    </p:spTree>
    <p:extLst>
      <p:ext uri="{BB962C8B-B14F-4D97-AF65-F5344CB8AC3E}">
        <p14:creationId xmlns:p14="http://schemas.microsoft.com/office/powerpoint/2010/main" val="3030492302"/>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 id="2147485309" r:id="rId12"/>
    <p:sldLayoutId id="2147485310" r:id="rId13"/>
    <p:sldLayoutId id="2147485311" r:id="rId14"/>
    <p:sldLayoutId id="2147485312" r:id="rId15"/>
    <p:sldLayoutId id="2147485313" r:id="rId16"/>
    <p:sldLayoutId id="2147485314" r:id="rId17"/>
    <p:sldLayoutId id="2147485315" r:id="rId18"/>
    <p:sldLayoutId id="2147485316" r:id="rId19"/>
    <p:sldLayoutId id="2147485317" r:id="rId20"/>
    <p:sldLayoutId id="2147485318" r:id="rId21"/>
    <p:sldLayoutId id="2147485319" r:id="rId22"/>
    <p:sldLayoutId id="2147485320" r:id="rId23"/>
    <p:sldLayoutId id="2147485321" r:id="rId24"/>
    <p:sldLayoutId id="2147485322" r:id="rId25"/>
    <p:sldLayoutId id="2147485323" r:id="rId26"/>
    <p:sldLayoutId id="2147485324" r:id="rId27"/>
    <p:sldLayoutId id="2147485325" r:id="rId28"/>
    <p:sldLayoutId id="2147485326" r:id="rId29"/>
    <p:sldLayoutId id="2147485327" r:id="rId30"/>
    <p:sldLayoutId id="2147485328" r:id="rId31"/>
    <p:sldLayoutId id="2147485329" r:id="rId32"/>
    <p:sldLayoutId id="2147485330" r:id="rId33"/>
    <p:sldLayoutId id="2147485331" r:id="rId34"/>
    <p:sldLayoutId id="2147485332" r:id="rId35"/>
    <p:sldLayoutId id="2147485333" r:id="rId36"/>
    <p:sldLayoutId id="2147485334" r:id="rId37"/>
    <p:sldLayoutId id="2147485335" r:id="rId38"/>
    <p:sldLayoutId id="2147485336"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208574" y="4960691"/>
            <a:ext cx="20574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834" r:id="rId3"/>
    <p:sldLayoutId id="214748517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 id="2147483832" r:id="rId38"/>
    <p:sldLayoutId id="2147483836" r:id="rId39"/>
    <p:sldLayoutId id="2147484621"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748299"/>
      </p:ext>
    </p:extLst>
  </p:cSld>
  <p:clrMap bg1="lt1" tx1="dk1" bg2="lt2" tx2="dk2" accent1="accent1" accent2="accent2" accent3="accent3" accent4="accent4" accent5="accent5" accent6="accent6" hlink="hlink" folHlink="folHlink"/>
  <p:sldLayoutIdLst>
    <p:sldLayoutId id="2147485338" r:id="rId1"/>
  </p:sldLayoutIdLst>
  <p:hf hdr="0" ftr="0" dt="0"/>
  <p:txStyles>
    <p:titleStyle>
      <a:lvl1pPr algn="ctr" defTabSz="342863" rtl="0" eaLnBrk="1" latinLnBrk="0" hangingPunct="1">
        <a:spcBef>
          <a:spcPct val="0"/>
        </a:spcBef>
        <a:buNone/>
        <a:defRPr sz="3300" kern="1200">
          <a:solidFill>
            <a:schemeClr val="tx1"/>
          </a:solidFill>
          <a:latin typeface="+mj-lt"/>
          <a:ea typeface="+mj-ea"/>
          <a:cs typeface="+mj-cs"/>
        </a:defRPr>
      </a:lvl1pPr>
    </p:titleStyle>
    <p:bodyStyle>
      <a:lvl1pPr marL="257147" indent="-257147" algn="l" defTabSz="342863" rtl="0" eaLnBrk="1" latinLnBrk="0" hangingPunct="1">
        <a:spcBef>
          <a:spcPct val="20000"/>
        </a:spcBef>
        <a:buFont typeface="Arial"/>
        <a:buChar char="•"/>
        <a:defRPr sz="2400" kern="1200">
          <a:solidFill>
            <a:schemeClr val="tx1"/>
          </a:solidFill>
          <a:latin typeface="+mn-lt"/>
          <a:ea typeface="+mn-ea"/>
          <a:cs typeface="+mn-cs"/>
        </a:defRPr>
      </a:lvl1pPr>
      <a:lvl2pPr marL="557152" indent="-214290" algn="l" defTabSz="342863" rtl="0" eaLnBrk="1" latinLnBrk="0" hangingPunct="1">
        <a:spcBef>
          <a:spcPct val="20000"/>
        </a:spcBef>
        <a:buFont typeface="Arial"/>
        <a:buChar char="–"/>
        <a:defRPr sz="2100" kern="1200">
          <a:solidFill>
            <a:schemeClr val="tx1"/>
          </a:solidFill>
          <a:latin typeface="+mn-lt"/>
          <a:ea typeface="+mn-ea"/>
          <a:cs typeface="+mn-cs"/>
        </a:defRPr>
      </a:lvl2pPr>
      <a:lvl3pPr marL="857158" indent="-171431" algn="l" defTabSz="342863" rtl="0" eaLnBrk="1" latinLnBrk="0" hangingPunct="1">
        <a:spcBef>
          <a:spcPct val="20000"/>
        </a:spcBef>
        <a:buFont typeface="Arial"/>
        <a:buChar char="•"/>
        <a:defRPr sz="1800" kern="1200">
          <a:solidFill>
            <a:schemeClr val="tx1"/>
          </a:solidFill>
          <a:latin typeface="+mn-lt"/>
          <a:ea typeface="+mn-ea"/>
          <a:cs typeface="+mn-cs"/>
        </a:defRPr>
      </a:lvl3pPr>
      <a:lvl4pPr marL="1200020" indent="-171431" algn="l" defTabSz="342863" rtl="0" eaLnBrk="1" latinLnBrk="0" hangingPunct="1">
        <a:spcBef>
          <a:spcPct val="20000"/>
        </a:spcBef>
        <a:buFont typeface="Arial"/>
        <a:buChar char="–"/>
        <a:defRPr sz="1500" kern="1200">
          <a:solidFill>
            <a:schemeClr val="tx1"/>
          </a:solidFill>
          <a:latin typeface="+mn-lt"/>
          <a:ea typeface="+mn-ea"/>
          <a:cs typeface="+mn-cs"/>
        </a:defRPr>
      </a:lvl4pPr>
      <a:lvl5pPr marL="1542884" indent="-171431" algn="l" defTabSz="342863" rtl="0" eaLnBrk="1" latinLnBrk="0" hangingPunct="1">
        <a:spcBef>
          <a:spcPct val="20000"/>
        </a:spcBef>
        <a:buFont typeface="Arial"/>
        <a:buChar char="»"/>
        <a:defRPr sz="1500" kern="1200">
          <a:solidFill>
            <a:schemeClr val="tx1"/>
          </a:solidFill>
          <a:latin typeface="+mn-lt"/>
          <a:ea typeface="+mn-ea"/>
          <a:cs typeface="+mn-cs"/>
        </a:defRPr>
      </a:lvl5pPr>
      <a:lvl6pPr marL="1885746" indent="-171431" algn="l" defTabSz="342863" rtl="0" eaLnBrk="1" latinLnBrk="0" hangingPunct="1">
        <a:spcBef>
          <a:spcPct val="20000"/>
        </a:spcBef>
        <a:buFont typeface="Arial"/>
        <a:buChar char="•"/>
        <a:defRPr sz="1500" kern="1200">
          <a:solidFill>
            <a:schemeClr val="tx1"/>
          </a:solidFill>
          <a:latin typeface="+mn-lt"/>
          <a:ea typeface="+mn-ea"/>
          <a:cs typeface="+mn-cs"/>
        </a:defRPr>
      </a:lvl6pPr>
      <a:lvl7pPr marL="2228609" indent="-171431" algn="l" defTabSz="342863" rtl="0" eaLnBrk="1" latinLnBrk="0" hangingPunct="1">
        <a:spcBef>
          <a:spcPct val="20000"/>
        </a:spcBef>
        <a:buFont typeface="Arial"/>
        <a:buChar char="•"/>
        <a:defRPr sz="1500" kern="1200">
          <a:solidFill>
            <a:schemeClr val="tx1"/>
          </a:solidFill>
          <a:latin typeface="+mn-lt"/>
          <a:ea typeface="+mn-ea"/>
          <a:cs typeface="+mn-cs"/>
        </a:defRPr>
      </a:lvl7pPr>
      <a:lvl8pPr marL="2571472" indent="-171431" algn="l" defTabSz="342863" rtl="0" eaLnBrk="1" latinLnBrk="0" hangingPunct="1">
        <a:spcBef>
          <a:spcPct val="20000"/>
        </a:spcBef>
        <a:buFont typeface="Arial"/>
        <a:buChar char="•"/>
        <a:defRPr sz="1500" kern="1200">
          <a:solidFill>
            <a:schemeClr val="tx1"/>
          </a:solidFill>
          <a:latin typeface="+mn-lt"/>
          <a:ea typeface="+mn-ea"/>
          <a:cs typeface="+mn-cs"/>
        </a:defRPr>
      </a:lvl8pPr>
      <a:lvl9pPr marL="2914335" indent="-171431" algn="l" defTabSz="34286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63" rtl="0" eaLnBrk="1" latinLnBrk="0" hangingPunct="1">
        <a:defRPr sz="1350" kern="1200">
          <a:solidFill>
            <a:schemeClr val="tx1"/>
          </a:solidFill>
          <a:latin typeface="+mn-lt"/>
          <a:ea typeface="+mn-ea"/>
          <a:cs typeface="+mn-cs"/>
        </a:defRPr>
      </a:lvl1pPr>
      <a:lvl2pPr marL="342863" algn="l" defTabSz="342863" rtl="0" eaLnBrk="1" latinLnBrk="0" hangingPunct="1">
        <a:defRPr sz="1350" kern="1200">
          <a:solidFill>
            <a:schemeClr val="tx1"/>
          </a:solidFill>
          <a:latin typeface="+mn-lt"/>
          <a:ea typeface="+mn-ea"/>
          <a:cs typeface="+mn-cs"/>
        </a:defRPr>
      </a:lvl2pPr>
      <a:lvl3pPr marL="685726" algn="l" defTabSz="342863" rtl="0" eaLnBrk="1" latinLnBrk="0" hangingPunct="1">
        <a:defRPr sz="1350" kern="1200">
          <a:solidFill>
            <a:schemeClr val="tx1"/>
          </a:solidFill>
          <a:latin typeface="+mn-lt"/>
          <a:ea typeface="+mn-ea"/>
          <a:cs typeface="+mn-cs"/>
        </a:defRPr>
      </a:lvl3pPr>
      <a:lvl4pPr marL="1028588" algn="l" defTabSz="342863" rtl="0" eaLnBrk="1" latinLnBrk="0" hangingPunct="1">
        <a:defRPr sz="1350" kern="1200">
          <a:solidFill>
            <a:schemeClr val="tx1"/>
          </a:solidFill>
          <a:latin typeface="+mn-lt"/>
          <a:ea typeface="+mn-ea"/>
          <a:cs typeface="+mn-cs"/>
        </a:defRPr>
      </a:lvl4pPr>
      <a:lvl5pPr marL="1371452" algn="l" defTabSz="342863" rtl="0" eaLnBrk="1" latinLnBrk="0" hangingPunct="1">
        <a:defRPr sz="1350" kern="1200">
          <a:solidFill>
            <a:schemeClr val="tx1"/>
          </a:solidFill>
          <a:latin typeface="+mn-lt"/>
          <a:ea typeface="+mn-ea"/>
          <a:cs typeface="+mn-cs"/>
        </a:defRPr>
      </a:lvl5pPr>
      <a:lvl6pPr marL="1714314" algn="l" defTabSz="342863" rtl="0" eaLnBrk="1" latinLnBrk="0" hangingPunct="1">
        <a:defRPr sz="1350" kern="1200">
          <a:solidFill>
            <a:schemeClr val="tx1"/>
          </a:solidFill>
          <a:latin typeface="+mn-lt"/>
          <a:ea typeface="+mn-ea"/>
          <a:cs typeface="+mn-cs"/>
        </a:defRPr>
      </a:lvl6pPr>
      <a:lvl7pPr marL="2057177" algn="l" defTabSz="342863" rtl="0" eaLnBrk="1" latinLnBrk="0" hangingPunct="1">
        <a:defRPr sz="1350" kern="1200">
          <a:solidFill>
            <a:schemeClr val="tx1"/>
          </a:solidFill>
          <a:latin typeface="+mn-lt"/>
          <a:ea typeface="+mn-ea"/>
          <a:cs typeface="+mn-cs"/>
        </a:defRPr>
      </a:lvl7pPr>
      <a:lvl8pPr marL="2400041" algn="l" defTabSz="342863" rtl="0" eaLnBrk="1" latinLnBrk="0" hangingPunct="1">
        <a:defRPr sz="1350" kern="1200">
          <a:solidFill>
            <a:schemeClr val="tx1"/>
          </a:solidFill>
          <a:latin typeface="+mn-lt"/>
          <a:ea typeface="+mn-ea"/>
          <a:cs typeface="+mn-cs"/>
        </a:defRPr>
      </a:lvl8pPr>
      <a:lvl9pPr marL="2742902" algn="l" defTabSz="34286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1980216659"/>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 id="2147484317" r:id="rId24"/>
    <p:sldLayoutId id="2147484318" r:id="rId25"/>
    <p:sldLayoutId id="2147484319" r:id="rId26"/>
    <p:sldLayoutId id="2147484320" r:id="rId27"/>
    <p:sldLayoutId id="2147484321" r:id="rId28"/>
    <p:sldLayoutId id="2147484322" r:id="rId29"/>
    <p:sldLayoutId id="2147484323" r:id="rId30"/>
    <p:sldLayoutId id="2147484324" r:id="rId31"/>
    <p:sldLayoutId id="2147484325" r:id="rId32"/>
    <p:sldLayoutId id="2147484326" r:id="rId33"/>
    <p:sldLayoutId id="2147484327" r:id="rId34"/>
    <p:sldLayoutId id="2147484328" r:id="rId35"/>
    <p:sldLayoutId id="2147484329" r:id="rId36"/>
    <p:sldLayoutId id="2147484544"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1201571687"/>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 id="2147484346" r:id="rId16"/>
    <p:sldLayoutId id="2147484347" r:id="rId17"/>
    <p:sldLayoutId id="2147484348" r:id="rId18"/>
    <p:sldLayoutId id="2147484349" r:id="rId19"/>
    <p:sldLayoutId id="2147484350" r:id="rId20"/>
    <p:sldLayoutId id="2147484351" r:id="rId21"/>
    <p:sldLayoutId id="2147484352" r:id="rId22"/>
    <p:sldLayoutId id="2147484353" r:id="rId23"/>
    <p:sldLayoutId id="2147484354" r:id="rId24"/>
    <p:sldLayoutId id="2147484355" r:id="rId25"/>
    <p:sldLayoutId id="2147484356" r:id="rId26"/>
    <p:sldLayoutId id="2147484357" r:id="rId27"/>
    <p:sldLayoutId id="2147484358" r:id="rId28"/>
    <p:sldLayoutId id="2147484359" r:id="rId29"/>
    <p:sldLayoutId id="2147484360" r:id="rId30"/>
    <p:sldLayoutId id="2147484361" r:id="rId31"/>
    <p:sldLayoutId id="2147484362" r:id="rId32"/>
    <p:sldLayoutId id="2147484363" r:id="rId33"/>
    <p:sldLayoutId id="2147484364" r:id="rId34"/>
    <p:sldLayoutId id="2147484365" r:id="rId35"/>
    <p:sldLayoutId id="2147484366" r:id="rId36"/>
    <p:sldLayoutId id="2147484368"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463781154"/>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 id="2147484396" r:id="rId27"/>
    <p:sldLayoutId id="2147484397" r:id="rId28"/>
    <p:sldLayoutId id="2147484398" r:id="rId29"/>
    <p:sldLayoutId id="2147484399" r:id="rId30"/>
    <p:sldLayoutId id="2147484400" r:id="rId31"/>
    <p:sldLayoutId id="2147484401" r:id="rId32"/>
    <p:sldLayoutId id="2147484402" r:id="rId33"/>
    <p:sldLayoutId id="2147484403" r:id="rId34"/>
    <p:sldLayoutId id="2147484404" r:id="rId35"/>
    <p:sldLayoutId id="2147484405" r:id="rId36"/>
    <p:sldLayoutId id="2147484406" r:id="rId37"/>
    <p:sldLayoutId id="2147484407"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698826845"/>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 id="2147484647" r:id="rId25"/>
    <p:sldLayoutId id="2147484648" r:id="rId26"/>
    <p:sldLayoutId id="2147484649" r:id="rId27"/>
    <p:sldLayoutId id="2147484650" r:id="rId28"/>
    <p:sldLayoutId id="2147484651" r:id="rId29"/>
    <p:sldLayoutId id="2147484652" r:id="rId30"/>
    <p:sldLayoutId id="2147484653" r:id="rId31"/>
    <p:sldLayoutId id="2147484654" r:id="rId32"/>
    <p:sldLayoutId id="2147484655" r:id="rId33"/>
    <p:sldLayoutId id="2147484656" r:id="rId34"/>
    <p:sldLayoutId id="2147484657" r:id="rId35"/>
    <p:sldLayoutId id="2147484658" r:id="rId36"/>
    <p:sldLayoutId id="2147484659"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a:t>© 2020 IBM Corporation    </a:t>
            </a:r>
            <a:endParaRPr lang="en-US" dirty="0"/>
          </a:p>
        </p:txBody>
      </p:sp>
    </p:spTree>
    <p:extLst>
      <p:ext uri="{BB962C8B-B14F-4D97-AF65-F5344CB8AC3E}">
        <p14:creationId xmlns:p14="http://schemas.microsoft.com/office/powerpoint/2010/main" val="3987801277"/>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3" r:id="rId13"/>
    <p:sldLayoutId id="2147484674" r:id="rId14"/>
    <p:sldLayoutId id="2147484675" r:id="rId15"/>
    <p:sldLayoutId id="2147484676" r:id="rId16"/>
    <p:sldLayoutId id="2147484677" r:id="rId17"/>
    <p:sldLayoutId id="2147484678" r:id="rId18"/>
    <p:sldLayoutId id="2147484679" r:id="rId19"/>
    <p:sldLayoutId id="2147484680" r:id="rId20"/>
    <p:sldLayoutId id="2147484681" r:id="rId21"/>
    <p:sldLayoutId id="2147484682" r:id="rId22"/>
    <p:sldLayoutId id="2147484683" r:id="rId23"/>
    <p:sldLayoutId id="2147484684" r:id="rId24"/>
    <p:sldLayoutId id="2147484685" r:id="rId25"/>
    <p:sldLayoutId id="2147484686" r:id="rId26"/>
    <p:sldLayoutId id="2147484687" r:id="rId27"/>
    <p:sldLayoutId id="2147484688" r:id="rId28"/>
    <p:sldLayoutId id="2147484689" r:id="rId29"/>
    <p:sldLayoutId id="2147484690" r:id="rId30"/>
    <p:sldLayoutId id="2147484691" r:id="rId31"/>
    <p:sldLayoutId id="2147484692" r:id="rId32"/>
    <p:sldLayoutId id="2147484693" r:id="rId33"/>
    <p:sldLayoutId id="2147484694" r:id="rId34"/>
    <p:sldLayoutId id="2147484695" r:id="rId35"/>
    <p:sldLayoutId id="2147484696" r:id="rId36"/>
    <p:sldLayoutId id="214748469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    </a:t>
            </a:r>
            <a:endParaRPr lang="en-US" dirty="0"/>
          </a:p>
        </p:txBody>
      </p:sp>
    </p:spTree>
    <p:extLst>
      <p:ext uri="{BB962C8B-B14F-4D97-AF65-F5344CB8AC3E}">
        <p14:creationId xmlns:p14="http://schemas.microsoft.com/office/powerpoint/2010/main" val="751051474"/>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 id="2147484872" r:id="rId12"/>
    <p:sldLayoutId id="2147484873" r:id="rId13"/>
    <p:sldLayoutId id="2147484874" r:id="rId14"/>
    <p:sldLayoutId id="2147484875" r:id="rId15"/>
    <p:sldLayoutId id="2147484876" r:id="rId16"/>
    <p:sldLayoutId id="2147484877" r:id="rId17"/>
    <p:sldLayoutId id="2147484878" r:id="rId18"/>
    <p:sldLayoutId id="2147484879" r:id="rId19"/>
    <p:sldLayoutId id="2147484880" r:id="rId20"/>
    <p:sldLayoutId id="2147484881" r:id="rId21"/>
    <p:sldLayoutId id="2147484882" r:id="rId22"/>
    <p:sldLayoutId id="2147484883" r:id="rId23"/>
    <p:sldLayoutId id="2147484884" r:id="rId24"/>
    <p:sldLayoutId id="2147484885" r:id="rId25"/>
    <p:sldLayoutId id="2147484886" r:id="rId26"/>
    <p:sldLayoutId id="2147484887" r:id="rId27"/>
    <p:sldLayoutId id="2147484888" r:id="rId28"/>
    <p:sldLayoutId id="2147484889" r:id="rId29"/>
    <p:sldLayoutId id="2147484890" r:id="rId30"/>
    <p:sldLayoutId id="2147484891" r:id="rId31"/>
    <p:sldLayoutId id="2147484892" r:id="rId32"/>
    <p:sldLayoutId id="2147484893" r:id="rId33"/>
    <p:sldLayoutId id="2147484894" r:id="rId34"/>
    <p:sldLayoutId id="2147484895" r:id="rId35"/>
    <p:sldLayoutId id="2147484896" r:id="rId36"/>
    <p:sldLayoutId id="2147484897"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128717" y="4942332"/>
            <a:ext cx="6400800" cy="137160"/>
          </a:xfrm>
          <a:prstGeom prst="rect">
            <a:avLst/>
          </a:prstGeom>
        </p:spPr>
        <p:txBody>
          <a:bodyPr lIns="0" tIns="0" rIns="0" bIns="0" anchor="ctr" anchorCtr="0"/>
          <a:lstStyle>
            <a:lvl1pPr>
              <a:defRPr sz="600">
                <a:solidFill>
                  <a:schemeClr val="bg2"/>
                </a:solidFill>
              </a:defRPr>
            </a:lvl1pPr>
          </a:lstStyle>
          <a:p>
            <a:r>
              <a:rPr lang="en-GB"/>
              <a:t>© 2020 IBM Corporation    </a:t>
            </a:r>
            <a:endParaRPr lang="en-US" dirty="0"/>
          </a:p>
        </p:txBody>
      </p:sp>
    </p:spTree>
    <p:extLst>
      <p:ext uri="{BB962C8B-B14F-4D97-AF65-F5344CB8AC3E}">
        <p14:creationId xmlns:p14="http://schemas.microsoft.com/office/powerpoint/2010/main" val="3825129"/>
      </p:ext>
    </p:extLst>
  </p:cSld>
  <p:clrMap bg1="lt1" tx1="dk1" bg2="lt2" tx2="dk2" accent1="accent1" accent2="accent2" accent3="accent3" accent4="accent4" accent5="accent5" accent6="accent6" hlink="hlink" folHlink="folHlink"/>
  <p:sldLayoutIdLst>
    <p:sldLayoutId id="2147484919" r:id="rId1"/>
    <p:sldLayoutId id="2147484920" r:id="rId2"/>
    <p:sldLayoutId id="2147484921" r:id="rId3"/>
    <p:sldLayoutId id="2147484922" r:id="rId4"/>
    <p:sldLayoutId id="2147484923" r:id="rId5"/>
    <p:sldLayoutId id="2147484924" r:id="rId6"/>
    <p:sldLayoutId id="2147484925" r:id="rId7"/>
    <p:sldLayoutId id="2147484926" r:id="rId8"/>
    <p:sldLayoutId id="2147484927" r:id="rId9"/>
    <p:sldLayoutId id="2147484928" r:id="rId10"/>
    <p:sldLayoutId id="2147484929" r:id="rId11"/>
    <p:sldLayoutId id="2147484930" r:id="rId12"/>
    <p:sldLayoutId id="2147484931" r:id="rId13"/>
    <p:sldLayoutId id="2147484932" r:id="rId14"/>
    <p:sldLayoutId id="2147484933" r:id="rId15"/>
    <p:sldLayoutId id="2147484934" r:id="rId16"/>
    <p:sldLayoutId id="2147484935" r:id="rId17"/>
    <p:sldLayoutId id="2147484936" r:id="rId18"/>
    <p:sldLayoutId id="2147484937" r:id="rId19"/>
    <p:sldLayoutId id="2147484938" r:id="rId20"/>
    <p:sldLayoutId id="2147484939" r:id="rId21"/>
    <p:sldLayoutId id="2147484940" r:id="rId22"/>
    <p:sldLayoutId id="2147484941" r:id="rId23"/>
    <p:sldLayoutId id="2147484942" r:id="rId24"/>
    <p:sldLayoutId id="2147484943" r:id="rId25"/>
    <p:sldLayoutId id="2147484944" r:id="rId26"/>
    <p:sldLayoutId id="2147484945" r:id="rId27"/>
    <p:sldLayoutId id="2147484946" r:id="rId28"/>
    <p:sldLayoutId id="2147484947" r:id="rId29"/>
    <p:sldLayoutId id="2147484948" r:id="rId30"/>
    <p:sldLayoutId id="2147484949" r:id="rId31"/>
    <p:sldLayoutId id="2147484950" r:id="rId32"/>
    <p:sldLayoutId id="2147484951" r:id="rId33"/>
    <p:sldLayoutId id="2147484952" r:id="rId34"/>
    <p:sldLayoutId id="2147484953" r:id="rId35"/>
    <p:sldLayoutId id="2147485339"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10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13.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7.jpeg"/><Relationship Id="rId2" Type="http://schemas.openxmlformats.org/officeDocument/2006/relationships/image" Target="../media/image43.png"/><Relationship Id="rId1" Type="http://schemas.openxmlformats.org/officeDocument/2006/relationships/slideLayout" Target="../slideLayouts/slideLayout40.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17.jpeg"/><Relationship Id="rId1" Type="http://schemas.openxmlformats.org/officeDocument/2006/relationships/slideLayout" Target="../slideLayouts/slideLayout40.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71.xml"/></Relationships>
</file>

<file path=ppt/slides/_rels/slide1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57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60.jpe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50.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4.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8.png"/><Relationship Id="rId1" Type="http://schemas.openxmlformats.org/officeDocument/2006/relationships/slideLayout" Target="../slideLayouts/slideLayout40.xml"/><Relationship Id="rId4" Type="http://schemas.openxmlformats.org/officeDocument/2006/relationships/image" Target="../media/image71.sv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8.png"/><Relationship Id="rId1" Type="http://schemas.openxmlformats.org/officeDocument/2006/relationships/slideLayout" Target="../slideLayouts/slideLayout40.xml"/><Relationship Id="rId4" Type="http://schemas.openxmlformats.org/officeDocument/2006/relationships/image" Target="../media/image7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30.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2.png"/><Relationship Id="rId1" Type="http://schemas.openxmlformats.org/officeDocument/2006/relationships/slideLayout" Target="../slideLayouts/slideLayout37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hyperlink" Target="http://www.ibm.com/support/docview.wss?rs=171&amp;uid=swg24006386" TargetMode="External"/><Relationship Id="rId1" Type="http://schemas.openxmlformats.org/officeDocument/2006/relationships/slideLayout" Target="../slideLayouts/slideLayout372.xml"/></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3.svg"/><Relationship Id="rId7" Type="http://schemas.openxmlformats.org/officeDocument/2006/relationships/image" Target="../media/image79.svg"/><Relationship Id="rId12" Type="http://schemas.openxmlformats.org/officeDocument/2006/relationships/image" Target="../media/image84.png"/><Relationship Id="rId17" Type="http://schemas.openxmlformats.org/officeDocument/2006/relationships/image" Target="../media/image89.sv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534.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5" Type="http://schemas.openxmlformats.org/officeDocument/2006/relationships/image" Target="../media/image87.svg"/><Relationship Id="rId23" Type="http://schemas.openxmlformats.org/officeDocument/2006/relationships/image" Target="../media/image95.svg"/><Relationship Id="rId10" Type="http://schemas.openxmlformats.org/officeDocument/2006/relationships/image" Target="../media/image82.png"/><Relationship Id="rId19" Type="http://schemas.openxmlformats.org/officeDocument/2006/relationships/image" Target="../media/image91.svg"/><Relationship Id="rId4" Type="http://schemas.openxmlformats.org/officeDocument/2006/relationships/image" Target="../media/image76.png"/><Relationship Id="rId9" Type="http://schemas.openxmlformats.org/officeDocument/2006/relationships/image" Target="../media/image81.svg"/><Relationship Id="rId14" Type="http://schemas.openxmlformats.org/officeDocument/2006/relationships/image" Target="../media/image86.png"/><Relationship Id="rId22" Type="http://schemas.openxmlformats.org/officeDocument/2006/relationships/image" Target="../media/image94.png"/></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8.png"/><Relationship Id="rId1" Type="http://schemas.openxmlformats.org/officeDocument/2006/relationships/slideLayout" Target="../slideLayouts/slideLayout456.xml"/><Relationship Id="rId4" Type="http://schemas.openxmlformats.org/officeDocument/2006/relationships/image" Target="../media/image97.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0.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40.xml"/><Relationship Id="rId6" Type="http://schemas.openxmlformats.org/officeDocument/2006/relationships/image" Target="../media/image117.png"/><Relationship Id="rId11" Type="http://schemas.openxmlformats.org/officeDocument/2006/relationships/image" Target="../media/image58.png"/><Relationship Id="rId5" Type="http://schemas.openxmlformats.org/officeDocument/2006/relationships/image" Target="../media/image116.svg"/><Relationship Id="rId10" Type="http://schemas.openxmlformats.org/officeDocument/2006/relationships/image" Target="../media/image120.svg"/><Relationship Id="rId4" Type="http://schemas.openxmlformats.org/officeDocument/2006/relationships/image" Target="../media/image115.png"/><Relationship Id="rId9" Type="http://schemas.openxmlformats.org/officeDocument/2006/relationships/image" Target="../media/image119.png"/></Relationships>
</file>

<file path=ppt/slides/_rels/slide4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40.xml"/><Relationship Id="rId6" Type="http://schemas.openxmlformats.org/officeDocument/2006/relationships/image" Target="../media/image117.png"/><Relationship Id="rId11" Type="http://schemas.openxmlformats.org/officeDocument/2006/relationships/image" Target="../media/image58.png"/><Relationship Id="rId5" Type="http://schemas.openxmlformats.org/officeDocument/2006/relationships/image" Target="../media/image116.svg"/><Relationship Id="rId10" Type="http://schemas.openxmlformats.org/officeDocument/2006/relationships/image" Target="../media/image120.svg"/><Relationship Id="rId4" Type="http://schemas.openxmlformats.org/officeDocument/2006/relationships/image" Target="../media/image115.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40.xml"/><Relationship Id="rId6" Type="http://schemas.openxmlformats.org/officeDocument/2006/relationships/image" Target="../media/image117.png"/><Relationship Id="rId11" Type="http://schemas.openxmlformats.org/officeDocument/2006/relationships/image" Target="../media/image58.png"/><Relationship Id="rId5" Type="http://schemas.openxmlformats.org/officeDocument/2006/relationships/image" Target="../media/image116.svg"/><Relationship Id="rId10" Type="http://schemas.openxmlformats.org/officeDocument/2006/relationships/image" Target="../media/image120.svg"/><Relationship Id="rId4" Type="http://schemas.openxmlformats.org/officeDocument/2006/relationships/image" Target="../media/image115.png"/><Relationship Id="rId9"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hyperlink" Target="https://community.ibm.com/community/user/imwuc/viewdocument/mq-and-the-use-of-data-set-encrypti?CommunityKey=b382f2ab-42f1-4932-aa8b-8786ca722d55" TargetMode="External"/><Relationship Id="rId7"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40.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6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99.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0.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image" Target="../media/image133.tiff"/><Relationship Id="rId1" Type="http://schemas.openxmlformats.org/officeDocument/2006/relationships/slideLayout" Target="../slideLayouts/slideLayout40.xml"/><Relationship Id="rId4" Type="http://schemas.openxmlformats.org/officeDocument/2006/relationships/image" Target="../media/image135.jpg"/></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40.xml"/><Relationship Id="rId5" Type="http://schemas.openxmlformats.org/officeDocument/2006/relationships/image" Target="../media/image138.png"/><Relationship Id="rId4" Type="http://schemas.openxmlformats.org/officeDocument/2006/relationships/image" Target="../media/image137.svg"/></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140.png"/></Relationships>
</file>

<file path=ppt/slides/_rels/slide5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3" Type="http://schemas.openxmlformats.org/officeDocument/2006/relationships/image" Target="../media/image74.png"/><Relationship Id="rId7" Type="http://schemas.openxmlformats.org/officeDocument/2006/relationships/image" Target="../media/image19.png"/><Relationship Id="rId12"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596.xml"/><Relationship Id="rId6" Type="http://schemas.openxmlformats.org/officeDocument/2006/relationships/image" Target="../media/image18.jpeg"/><Relationship Id="rId11" Type="http://schemas.openxmlformats.org/officeDocument/2006/relationships/image" Target="../media/image21.png"/><Relationship Id="rId5" Type="http://schemas.openxmlformats.org/officeDocument/2006/relationships/image" Target="../media/image17.jpeg"/><Relationship Id="rId10" Type="http://schemas.microsoft.com/office/2007/relationships/hdphoto" Target="../media/hdphoto2.wdp"/><Relationship Id="rId4" Type="http://schemas.openxmlformats.org/officeDocument/2006/relationships/image" Target="../media/image75.png"/><Relationship Id="rId9"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3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1"/>
            </a:gs>
            <a:gs pos="100000">
              <a:schemeClr val="bg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E588-2127-8647-A52E-86EACB99054B}"/>
              </a:ext>
            </a:extLst>
          </p:cNvPr>
          <p:cNvSpPr>
            <a:spLocks noGrp="1"/>
          </p:cNvSpPr>
          <p:nvPr>
            <p:ph type="title"/>
          </p:nvPr>
        </p:nvSpPr>
        <p:spPr>
          <a:xfrm>
            <a:off x="398932" y="407363"/>
            <a:ext cx="7978698" cy="1681420"/>
          </a:xfrm>
        </p:spPr>
        <p:txBody>
          <a:bodyPr/>
          <a:lstStyle/>
          <a:p>
            <a:r>
              <a:rPr lang="en-US" sz="2800"/>
              <a:t>What’s new with IBM MQ: Messaging for the Modern Era</a:t>
            </a:r>
            <a:br>
              <a:rPr lang="en-US" sz="2800"/>
            </a:br>
            <a:r>
              <a:rPr lang="en-US" sz="1800"/>
              <a:t>August 2020 – includes MQ 9.2</a:t>
            </a:r>
            <a:br>
              <a:rPr lang="en-US" sz="2800">
                <a:solidFill>
                  <a:schemeClr val="tx1"/>
                </a:solidFill>
              </a:rPr>
            </a:br>
            <a:br>
              <a:rPr lang="en-US" sz="2800">
                <a:solidFill>
                  <a:schemeClr val="tx1"/>
                </a:solidFill>
              </a:rPr>
            </a:br>
            <a:br>
              <a:rPr lang="en-US" sz="1800">
                <a:solidFill>
                  <a:schemeClr val="tx1"/>
                </a:solidFill>
              </a:rPr>
            </a:br>
            <a:br>
              <a:rPr lang="en-US" sz="1800" dirty="0"/>
            </a:br>
            <a:br>
              <a:rPr lang="en-US" sz="2800" dirty="0">
                <a:solidFill>
                  <a:schemeClr val="tx1"/>
                </a:solidFill>
              </a:rPr>
            </a:br>
            <a:br>
              <a:rPr lang="en-US" sz="1800" dirty="0">
                <a:solidFill>
                  <a:schemeClr val="tx1"/>
                </a:solidFill>
              </a:rPr>
            </a:br>
            <a:endParaRPr lang="en-US" sz="2800" dirty="0">
              <a:solidFill>
                <a:srgbClr val="C00000"/>
              </a:solidFill>
            </a:endParaRPr>
          </a:p>
        </p:txBody>
      </p:sp>
      <p:pic>
        <p:nvPicPr>
          <p:cNvPr id="5" name="Picture 4">
            <a:extLst>
              <a:ext uri="{FF2B5EF4-FFF2-40B4-BE49-F238E27FC236}">
                <a16:creationId xmlns:a16="http://schemas.microsoft.com/office/drawing/2014/main" id="{61F890D0-6F99-C546-ACF5-1426F99A42E6}"/>
              </a:ext>
            </a:extLst>
          </p:cNvPr>
          <p:cNvPicPr>
            <a:picLocks noChangeAspect="1"/>
          </p:cNvPicPr>
          <p:nvPr/>
        </p:nvPicPr>
        <p:blipFill>
          <a:blip r:embed="rId3"/>
          <a:stretch>
            <a:fillRect/>
          </a:stretch>
        </p:blipFill>
        <p:spPr>
          <a:xfrm>
            <a:off x="5182693" y="1248073"/>
            <a:ext cx="2489880" cy="2520000"/>
          </a:xfrm>
          <a:prstGeom prst="rect">
            <a:avLst/>
          </a:prstGeom>
        </p:spPr>
      </p:pic>
      <p:sp>
        <p:nvSpPr>
          <p:cNvPr id="3" name="Footer Placeholder 2">
            <a:extLst>
              <a:ext uri="{FF2B5EF4-FFF2-40B4-BE49-F238E27FC236}">
                <a16:creationId xmlns:a16="http://schemas.microsoft.com/office/drawing/2014/main" id="{0D1F78B6-652C-084B-A942-4834ACDF95CD}"/>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Slide Number Placeholder 3">
            <a:extLst>
              <a:ext uri="{FF2B5EF4-FFF2-40B4-BE49-F238E27FC236}">
                <a16:creationId xmlns:a16="http://schemas.microsoft.com/office/drawing/2014/main" id="{513FC65D-AA45-2946-A277-699E56DD1136}"/>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7" name="TextBox 6">
            <a:extLst>
              <a:ext uri="{FF2B5EF4-FFF2-40B4-BE49-F238E27FC236}">
                <a16:creationId xmlns:a16="http://schemas.microsoft.com/office/drawing/2014/main" id="{CA788260-A4DA-43E9-863A-5C2FD1C87766}"/>
              </a:ext>
            </a:extLst>
          </p:cNvPr>
          <p:cNvSpPr txBox="1"/>
          <p:nvPr/>
        </p:nvSpPr>
        <p:spPr>
          <a:xfrm>
            <a:off x="398932" y="3772220"/>
            <a:ext cx="3237403" cy="715581"/>
          </a:xfrm>
          <a:prstGeom prst="rect">
            <a:avLst/>
          </a:prstGeom>
          <a:noFill/>
        </p:spPr>
        <p:txBody>
          <a:bodyPr wrap="square" rtlCol="0">
            <a:spAutoFit/>
          </a:bodyPr>
          <a:lstStyle/>
          <a:p>
            <a:r>
              <a:rPr lang="en-GB">
                <a:solidFill>
                  <a:srgbClr val="FFFFFF"/>
                </a:solidFill>
              </a:rPr>
              <a:t>Mark Taylor</a:t>
            </a:r>
          </a:p>
          <a:p>
            <a:r>
              <a:rPr lang="en-GB">
                <a:solidFill>
                  <a:srgbClr val="FFFFFF"/>
                </a:solidFill>
              </a:rPr>
              <a:t>MQ Development</a:t>
            </a:r>
          </a:p>
          <a:p>
            <a:r>
              <a:rPr lang="en-GB">
                <a:solidFill>
                  <a:srgbClr val="FFFFFF"/>
                </a:solidFill>
              </a:rPr>
              <a:t>IBM Hursley</a:t>
            </a:r>
          </a:p>
        </p:txBody>
      </p:sp>
    </p:spTree>
    <p:extLst>
      <p:ext uri="{BB962C8B-B14F-4D97-AF65-F5344CB8AC3E}">
        <p14:creationId xmlns:p14="http://schemas.microsoft.com/office/powerpoint/2010/main" val="385590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a:xfrm>
            <a:off x="0" y="-1"/>
            <a:ext cx="2286000" cy="5143500"/>
          </a:xfrm>
        </p:spPr>
        <p:txBody>
          <a:bodyPr wrap="none" lIns="144000" rIns="230400"/>
          <a:lstStyle/>
          <a:p>
            <a:r>
              <a:rPr lang="en-US" b="1" dirty="0"/>
              <a:t>MQ in Containers,</a:t>
            </a:r>
            <a:br>
              <a:rPr lang="en-US" b="1" dirty="0"/>
            </a:br>
            <a:r>
              <a:rPr lang="en-US" b="1" dirty="0"/>
              <a:t>continually evolving</a:t>
            </a: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a:p>
            <a:endParaRPr lang="en-US" sz="1200" dirty="0">
              <a:latin typeface="IBM Plex Sans Light" panose="020B0403050203000203" pitchFamily="34" charset="77"/>
            </a:endParaRPr>
          </a:p>
        </p:txBody>
      </p:sp>
      <p:sp>
        <p:nvSpPr>
          <p:cNvPr id="3" name="Content Placeholder 2"/>
          <p:cNvSpPr>
            <a:spLocks noGrp="1"/>
          </p:cNvSpPr>
          <p:nvPr>
            <p:ph sz="quarter" idx="20"/>
          </p:nvPr>
        </p:nvSpPr>
        <p:spPr/>
        <p:txBody>
          <a:bodyPr lIns="180000" rIns="144000"/>
          <a:lstStyle/>
          <a:p>
            <a:r>
              <a:rPr lang="en-US" dirty="0">
                <a:latin typeface="IBM Plex Sans Medium" panose="020B0503050203000203" pitchFamily="34" charset="77"/>
              </a:rPr>
              <a:t> </a:t>
            </a:r>
          </a:p>
        </p:txBody>
      </p:sp>
      <p:sp>
        <p:nvSpPr>
          <p:cNvPr id="4" name="Content Placeholder 3"/>
          <p:cNvSpPr>
            <a:spLocks noGrp="1"/>
          </p:cNvSpPr>
          <p:nvPr>
            <p:ph sz="quarter" idx="21"/>
          </p:nvPr>
        </p:nvSpPr>
        <p:spPr/>
        <p:txBody>
          <a:bodyPr rIns="180000"/>
          <a:lstStyle/>
          <a:p>
            <a:r>
              <a:rPr lang="en-US" dirty="0">
                <a:latin typeface="IBM Plex Sans Light" panose="020B0403050203000203" pitchFamily="34" charset="77"/>
              </a:rPr>
              <a:t> </a:t>
            </a:r>
          </a:p>
        </p:txBody>
      </p:sp>
      <p:sp>
        <p:nvSpPr>
          <p:cNvPr id="5" name="Content Placeholder 4"/>
          <p:cNvSpPr>
            <a:spLocks noGrp="1"/>
          </p:cNvSpPr>
          <p:nvPr>
            <p:ph sz="quarter" idx="22"/>
          </p:nvPr>
        </p:nvSpPr>
        <p:spPr>
          <a:solidFill>
            <a:schemeClr val="bg1">
              <a:lumMod val="90000"/>
              <a:lumOff val="10000"/>
            </a:schemeClr>
          </a:solidFill>
        </p:spPr>
        <p:txBody>
          <a:bodyPr rIns="180000"/>
          <a:lstStyle/>
          <a:p>
            <a:r>
              <a:rPr lang="en-US" dirty="0">
                <a:latin typeface="IBM Plex Sans Light" panose="020B0403050203000203" pitchFamily="34" charset="77"/>
              </a:rPr>
              <a:t> </a:t>
            </a:r>
            <a:endParaRPr lang="en-US" dirty="0">
              <a:latin typeface="IBM Plex Sans Medium" panose="020B0503050203000203" pitchFamily="34" charset="77"/>
            </a:endParaRPr>
          </a:p>
          <a:p>
            <a:endParaRPr lang="en-US" dirty="0">
              <a:latin typeface="IBM Plex Sans Light" panose="020B0403050203000203" pitchFamily="34" charset="77"/>
            </a:endParaRPr>
          </a:p>
        </p:txBody>
      </p:sp>
      <p:sp>
        <p:nvSpPr>
          <p:cNvPr id="7" name="Footer Placeholder 6"/>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10" name="Rectangle 9">
            <a:extLst>
              <a:ext uri="{FF2B5EF4-FFF2-40B4-BE49-F238E27FC236}">
                <a16:creationId xmlns:a16="http://schemas.microsoft.com/office/drawing/2014/main" id="{36ACBC92-F572-6941-B7DD-7724147BA486}"/>
              </a:ext>
            </a:extLst>
          </p:cNvPr>
          <p:cNvSpPr/>
          <p:nvPr/>
        </p:nvSpPr>
        <p:spPr>
          <a:xfrm>
            <a:off x="36739" y="851592"/>
            <a:ext cx="2212521" cy="138499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MQ first supported Docker containers in 2015, showing how a stateful solution can</a:t>
            </a:r>
            <a:b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b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run in an often stateless  world.</a:t>
            </a:r>
          </a:p>
        </p:txBody>
      </p:sp>
      <p:sp>
        <p:nvSpPr>
          <p:cNvPr id="54" name="Rectangle 53">
            <a:extLst>
              <a:ext uri="{FF2B5EF4-FFF2-40B4-BE49-F238E27FC236}">
                <a16:creationId xmlns:a16="http://schemas.microsoft.com/office/drawing/2014/main" id="{AD15D2F4-1A4B-9F4A-B561-234F812E6EE1}"/>
              </a:ext>
            </a:extLst>
          </p:cNvPr>
          <p:cNvSpPr/>
          <p:nvPr/>
        </p:nvSpPr>
        <p:spPr>
          <a:xfrm>
            <a:off x="2318657" y="851591"/>
            <a:ext cx="2212521" cy="1815882"/>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MQ was one of the</a:t>
            </a:r>
            <a:b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b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first certified containers available on IBM’s Kubernetes platform, IBM Cloud Private. Showing how to run MQ in a managed container environment.</a:t>
            </a:r>
          </a:p>
        </p:txBody>
      </p:sp>
      <p:sp>
        <p:nvSpPr>
          <p:cNvPr id="55" name="Rectangle 54">
            <a:extLst>
              <a:ext uri="{FF2B5EF4-FFF2-40B4-BE49-F238E27FC236}">
                <a16:creationId xmlns:a16="http://schemas.microsoft.com/office/drawing/2014/main" id="{AAF510D0-F948-2D4C-9E2B-556C04B25FFD}"/>
              </a:ext>
            </a:extLst>
          </p:cNvPr>
          <p:cNvSpPr/>
          <p:nvPr/>
        </p:nvSpPr>
        <p:spPr>
          <a:xfrm>
            <a:off x="4620986" y="827116"/>
            <a:ext cx="2212521" cy="73866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MQ added support for running on Red Hat OpenShift</a:t>
            </a:r>
          </a:p>
        </p:txBody>
      </p:sp>
      <p:sp>
        <p:nvSpPr>
          <p:cNvPr id="56" name="Rectangle 55">
            <a:extLst>
              <a:ext uri="{FF2B5EF4-FFF2-40B4-BE49-F238E27FC236}">
                <a16:creationId xmlns:a16="http://schemas.microsoft.com/office/drawing/2014/main" id="{050AC29C-132B-B945-81F3-7D570B7629E3}"/>
              </a:ext>
            </a:extLst>
          </p:cNvPr>
          <p:cNvSpPr/>
          <p:nvPr/>
        </p:nvSpPr>
        <p:spPr>
          <a:xfrm>
            <a:off x="6894740" y="827116"/>
            <a:ext cx="2212521" cy="138499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MQ is a core component</a:t>
            </a:r>
            <a:b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br>
            <a:r>
              <a:rPr kumimoji="0" lang="en-US" sz="14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mn-cs"/>
              </a:rPr>
              <a:t>of IBM’s Cloud Pak for Integration, providing enterprise messaging for the Integration Platform solution</a:t>
            </a:r>
          </a:p>
        </p:txBody>
      </p:sp>
      <p:pic>
        <p:nvPicPr>
          <p:cNvPr id="57" name="Picture 2" descr="mage result for ibm cloud private">
            <a:extLst>
              <a:ext uri="{FF2B5EF4-FFF2-40B4-BE49-F238E27FC236}">
                <a16:creationId xmlns:a16="http://schemas.microsoft.com/office/drawing/2014/main" id="{E0583DD7-EC0A-484D-885D-1922FD60CA5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400" b="93600" l="25667" r="72556">
                        <a14:foregroundMark x1="48778" y1="21200" x2="48778" y2="21200"/>
                        <a14:foregroundMark x1="35778" y1="70400" x2="35778" y2="70400"/>
                        <a14:foregroundMark x1="33556" y1="70400" x2="33556" y2="70400"/>
                        <a14:foregroundMark x1="32667" y1="65400" x2="32667" y2="65400"/>
                        <a14:foregroundMark x1="34111" y1="63800" x2="34111" y2="63800"/>
                        <a14:foregroundMark x1="35667" y1="62000" x2="35667" y2="62000"/>
                        <a14:foregroundMark x1="37222" y1="62200" x2="37222" y2="62200"/>
                        <a14:foregroundMark x1="37556" y1="70600" x2="37556" y2="70600"/>
                        <a14:foregroundMark x1="38556" y1="63600" x2="38556" y2="63600"/>
                        <a14:backgroundMark x1="33333" y1="63800" x2="33333" y2="63800"/>
                      </a14:backgroundRemoval>
                    </a14:imgEffect>
                  </a14:imgLayer>
                </a14:imgProps>
              </a:ext>
              <a:ext uri="{28A0092B-C50C-407E-A947-70E740481C1C}">
                <a14:useLocalDpi xmlns:a14="http://schemas.microsoft.com/office/drawing/2010/main" val="0"/>
              </a:ext>
            </a:extLst>
          </a:blip>
          <a:srcRect l="24404" t="1691" r="23973" b="1926"/>
          <a:stretch/>
        </p:blipFill>
        <p:spPr bwMode="auto">
          <a:xfrm>
            <a:off x="2824361" y="2719343"/>
            <a:ext cx="1168330" cy="121081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26" name="Picture 2" descr="Image result for docker logo white">
            <a:extLst>
              <a:ext uri="{FF2B5EF4-FFF2-40B4-BE49-F238E27FC236}">
                <a16:creationId xmlns:a16="http://schemas.microsoft.com/office/drawing/2014/main" id="{4E171A26-8B10-314A-AF7A-C7BC92905EC4}"/>
              </a:ext>
            </a:extLst>
          </p:cNvPr>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b="52913"/>
          <a:stretch/>
        </p:blipFill>
        <p:spPr bwMode="auto">
          <a:xfrm>
            <a:off x="159590" y="3070761"/>
            <a:ext cx="1936674" cy="601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screen shot of a smart phone&#10;&#10;Description automatically generated">
            <a:extLst>
              <a:ext uri="{FF2B5EF4-FFF2-40B4-BE49-F238E27FC236}">
                <a16:creationId xmlns:a16="http://schemas.microsoft.com/office/drawing/2014/main" id="{7AA1D7D7-CF17-7A47-842D-C2AAC1D57D02}"/>
              </a:ext>
            </a:extLst>
          </p:cNvPr>
          <p:cNvPicPr>
            <a:picLocks noChangeAspect="1"/>
          </p:cNvPicPr>
          <p:nvPr/>
        </p:nvPicPr>
        <p:blipFill rotWithShape="1">
          <a:blip r:embed="rId5"/>
          <a:srcRect l="24325" t="36950" r="68226" b="55115"/>
          <a:stretch/>
        </p:blipFill>
        <p:spPr>
          <a:xfrm>
            <a:off x="6988894" y="2304178"/>
            <a:ext cx="916462" cy="715921"/>
          </a:xfrm>
          <a:prstGeom prst="rect">
            <a:avLst/>
          </a:prstGeom>
        </p:spPr>
      </p:pic>
      <p:pic>
        <p:nvPicPr>
          <p:cNvPr id="59" name="Picture 58" descr="A screen shot of a smart phone&#10;&#10;Description automatically generated">
            <a:extLst>
              <a:ext uri="{FF2B5EF4-FFF2-40B4-BE49-F238E27FC236}">
                <a16:creationId xmlns:a16="http://schemas.microsoft.com/office/drawing/2014/main" id="{F8CEAC44-9E8C-AD42-AA68-92F03ED6D596}"/>
              </a:ext>
            </a:extLst>
          </p:cNvPr>
          <p:cNvPicPr>
            <a:picLocks noChangeAspect="1"/>
          </p:cNvPicPr>
          <p:nvPr/>
        </p:nvPicPr>
        <p:blipFill rotWithShape="1">
          <a:blip r:embed="rId5"/>
          <a:srcRect l="34924" t="36950" r="57627" b="55115"/>
          <a:stretch/>
        </p:blipFill>
        <p:spPr>
          <a:xfrm>
            <a:off x="7863243" y="2287664"/>
            <a:ext cx="916462" cy="715921"/>
          </a:xfrm>
          <a:prstGeom prst="rect">
            <a:avLst/>
          </a:prstGeom>
        </p:spPr>
      </p:pic>
      <p:pic>
        <p:nvPicPr>
          <p:cNvPr id="60" name="Picture 59" descr="A screen shot of a smart phone&#10;&#10;Description automatically generated">
            <a:extLst>
              <a:ext uri="{FF2B5EF4-FFF2-40B4-BE49-F238E27FC236}">
                <a16:creationId xmlns:a16="http://schemas.microsoft.com/office/drawing/2014/main" id="{6C54436B-F130-D140-976C-C1A684CCC0CB}"/>
              </a:ext>
            </a:extLst>
          </p:cNvPr>
          <p:cNvPicPr>
            <a:picLocks noChangeAspect="1"/>
          </p:cNvPicPr>
          <p:nvPr/>
        </p:nvPicPr>
        <p:blipFill rotWithShape="1">
          <a:blip r:embed="rId5"/>
          <a:srcRect l="45653" t="37070" r="46898" b="54995"/>
          <a:stretch/>
        </p:blipFill>
        <p:spPr>
          <a:xfrm>
            <a:off x="7004191" y="2888348"/>
            <a:ext cx="916462" cy="715921"/>
          </a:xfrm>
          <a:prstGeom prst="rect">
            <a:avLst/>
          </a:prstGeom>
        </p:spPr>
      </p:pic>
      <p:pic>
        <p:nvPicPr>
          <p:cNvPr id="61" name="Picture 60" descr="A screen shot of a smart phone&#10;&#10;Description automatically generated">
            <a:extLst>
              <a:ext uri="{FF2B5EF4-FFF2-40B4-BE49-F238E27FC236}">
                <a16:creationId xmlns:a16="http://schemas.microsoft.com/office/drawing/2014/main" id="{61E2883C-304C-FD42-AD58-8C88DB3AAF0E}"/>
              </a:ext>
            </a:extLst>
          </p:cNvPr>
          <p:cNvPicPr>
            <a:picLocks noChangeAspect="1"/>
          </p:cNvPicPr>
          <p:nvPr/>
        </p:nvPicPr>
        <p:blipFill rotWithShape="1">
          <a:blip r:embed="rId5"/>
          <a:srcRect l="56042" t="36950" r="36509" b="55115"/>
          <a:stretch/>
        </p:blipFill>
        <p:spPr>
          <a:xfrm>
            <a:off x="7847946" y="2871834"/>
            <a:ext cx="916462" cy="715921"/>
          </a:xfrm>
          <a:prstGeom prst="rect">
            <a:avLst/>
          </a:prstGeom>
        </p:spPr>
      </p:pic>
      <p:pic>
        <p:nvPicPr>
          <p:cNvPr id="62" name="Picture 61" descr="A screen shot of a smart phone&#10;&#10;Description automatically generated">
            <a:extLst>
              <a:ext uri="{FF2B5EF4-FFF2-40B4-BE49-F238E27FC236}">
                <a16:creationId xmlns:a16="http://schemas.microsoft.com/office/drawing/2014/main" id="{9A18FEC3-F6CC-0A41-8DD0-D5104F789A7F}"/>
              </a:ext>
            </a:extLst>
          </p:cNvPr>
          <p:cNvPicPr>
            <a:picLocks noChangeAspect="1"/>
          </p:cNvPicPr>
          <p:nvPr/>
        </p:nvPicPr>
        <p:blipFill rotWithShape="1">
          <a:blip r:embed="rId5"/>
          <a:srcRect l="40289" t="51603" r="52262" b="40462"/>
          <a:stretch/>
        </p:blipFill>
        <p:spPr>
          <a:xfrm>
            <a:off x="7838235" y="3502912"/>
            <a:ext cx="916462" cy="715921"/>
          </a:xfrm>
          <a:prstGeom prst="rect">
            <a:avLst/>
          </a:prstGeom>
        </p:spPr>
      </p:pic>
      <p:pic>
        <p:nvPicPr>
          <p:cNvPr id="63" name="Picture 62" descr="A screen shot of a smart phone&#10;&#10;Description automatically generated">
            <a:extLst>
              <a:ext uri="{FF2B5EF4-FFF2-40B4-BE49-F238E27FC236}">
                <a16:creationId xmlns:a16="http://schemas.microsoft.com/office/drawing/2014/main" id="{44AC51AC-B0B7-F740-B111-81F6E527591C}"/>
              </a:ext>
            </a:extLst>
          </p:cNvPr>
          <p:cNvPicPr>
            <a:picLocks noChangeAspect="1"/>
          </p:cNvPicPr>
          <p:nvPr/>
        </p:nvPicPr>
        <p:blipFill rotWithShape="1">
          <a:blip r:embed="rId5"/>
          <a:srcRect l="66496" t="37094" r="26055" b="54971"/>
          <a:stretch/>
        </p:blipFill>
        <p:spPr>
          <a:xfrm>
            <a:off x="6990232" y="3476973"/>
            <a:ext cx="916462" cy="715921"/>
          </a:xfrm>
          <a:prstGeom prst="rect">
            <a:avLst/>
          </a:prstGeom>
        </p:spPr>
      </p:pic>
      <p:sp>
        <p:nvSpPr>
          <p:cNvPr id="11" name="Right Arrow 10">
            <a:extLst>
              <a:ext uri="{FF2B5EF4-FFF2-40B4-BE49-F238E27FC236}">
                <a16:creationId xmlns:a16="http://schemas.microsoft.com/office/drawing/2014/main" id="{EB38BC2B-645D-9E40-AE1C-37EEA9071748}"/>
              </a:ext>
            </a:extLst>
          </p:cNvPr>
          <p:cNvSpPr/>
          <p:nvPr/>
        </p:nvSpPr>
        <p:spPr>
          <a:xfrm>
            <a:off x="566057" y="4218833"/>
            <a:ext cx="8055429" cy="800697"/>
          </a:xfrm>
          <a:prstGeom prst="rightArrow">
            <a:avLst/>
          </a:prstGeom>
          <a:solidFill>
            <a:schemeClr val="accent1">
              <a:lumMod val="40000"/>
              <a:lumOff val="60000"/>
            </a:schemeClr>
          </a:solidFill>
          <a:effectLst>
            <a:outerShdw blurRad="50800" dist="762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a:ea typeface="+mn-ea"/>
                <a:cs typeface="+mn-cs"/>
              </a:rPr>
              <a:t>hub.docker.com/r/ibmcom/mq      github.com/ibm-messaging/mq-container</a:t>
            </a:r>
          </a:p>
        </p:txBody>
      </p:sp>
      <p:pic>
        <p:nvPicPr>
          <p:cNvPr id="1030" name="Picture 6" descr="Image result for red hat openshift">
            <a:extLst>
              <a:ext uri="{FF2B5EF4-FFF2-40B4-BE49-F238E27FC236}">
                <a16:creationId xmlns:a16="http://schemas.microsoft.com/office/drawing/2014/main" id="{D6F72ECB-DBB3-1041-A4C5-FB19D512A72A}"/>
              </a:ext>
            </a:extLst>
          </p:cNvPr>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173570" y="2557406"/>
            <a:ext cx="2921284" cy="1534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910FF2-7EE5-5549-B0B7-10F8D1A9930E}"/>
              </a:ext>
            </a:extLst>
          </p:cNvPr>
          <p:cNvSpPr txBox="1"/>
          <p:nvPr/>
        </p:nvSpPr>
        <p:spPr>
          <a:xfrm>
            <a:off x="605458" y="4430433"/>
            <a:ext cx="755335"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ExtraLight" panose="020B0303050203000203" pitchFamily="34" charset="77"/>
                <a:ea typeface="+mn-ea"/>
                <a:cs typeface="+mn-cs"/>
              </a:rPr>
              <a:t>2015</a:t>
            </a:r>
          </a:p>
        </p:txBody>
      </p:sp>
      <p:sp>
        <p:nvSpPr>
          <p:cNvPr id="64" name="TextBox 63">
            <a:extLst>
              <a:ext uri="{FF2B5EF4-FFF2-40B4-BE49-F238E27FC236}">
                <a16:creationId xmlns:a16="http://schemas.microsoft.com/office/drawing/2014/main" id="{BA82A009-B99C-0A44-914E-5B267FE35DB5}"/>
              </a:ext>
            </a:extLst>
          </p:cNvPr>
          <p:cNvSpPr txBox="1"/>
          <p:nvPr/>
        </p:nvSpPr>
        <p:spPr>
          <a:xfrm>
            <a:off x="7635162" y="4436669"/>
            <a:ext cx="742511"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ExtraLight" panose="020B0303050203000203" pitchFamily="34" charset="77"/>
                <a:ea typeface="+mn-ea"/>
                <a:cs typeface="+mn-cs"/>
              </a:rPr>
              <a:t>2020</a:t>
            </a:r>
          </a:p>
        </p:txBody>
      </p:sp>
    </p:spTree>
    <p:extLst>
      <p:ext uri="{BB962C8B-B14F-4D97-AF65-F5344CB8AC3E}">
        <p14:creationId xmlns:p14="http://schemas.microsoft.com/office/powerpoint/2010/main" val="334533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5FB1E6-AA70-4F49-8C5C-6544833FDBD7}"/>
              </a:ext>
            </a:extLst>
          </p:cNvPr>
          <p:cNvSpPr>
            <a:spLocks noGrp="1"/>
          </p:cNvSpPr>
          <p:nvPr>
            <p:ph type="title"/>
          </p:nvPr>
        </p:nvSpPr>
        <p:spPr/>
        <p:txBody>
          <a:bodyPr/>
          <a:lstStyle/>
          <a:p>
            <a:r>
              <a:rPr lang="en-US"/>
              <a:t>MQ Operator</a:t>
            </a:r>
            <a:endParaRPr lang="en-US" dirty="0"/>
          </a:p>
        </p:txBody>
      </p:sp>
      <p:sp>
        <p:nvSpPr>
          <p:cNvPr id="5" name="Text Placeholder 4">
            <a:extLst>
              <a:ext uri="{FF2B5EF4-FFF2-40B4-BE49-F238E27FC236}">
                <a16:creationId xmlns:a16="http://schemas.microsoft.com/office/drawing/2014/main" id="{4AA9BF6F-828D-E54A-8FEE-8763502FDC12}"/>
              </a:ext>
            </a:extLst>
          </p:cNvPr>
          <p:cNvSpPr>
            <a:spLocks noGrp="1"/>
          </p:cNvSpPr>
          <p:nvPr>
            <p:ph type="body" sz="quarter" idx="12"/>
          </p:nvPr>
        </p:nvSpPr>
        <p:spPr/>
        <p:txBody>
          <a:bodyPr/>
          <a:lstStyle/>
          <a:p>
            <a:endParaRPr lang="en-US" dirty="0"/>
          </a:p>
          <a:p>
            <a:endParaRPr lang="en-GB"/>
          </a:p>
          <a:p>
            <a:r>
              <a:rPr lang="en-GB"/>
              <a:t>Operators codify operational knowledge and workflows to automate life-cycle management of containerized applications with Kubernetes</a:t>
            </a:r>
            <a:endParaRPr lang="en-US" dirty="0"/>
          </a:p>
        </p:txBody>
      </p:sp>
      <p:sp>
        <p:nvSpPr>
          <p:cNvPr id="7" name="Rounded Rectangle 6">
            <a:extLst>
              <a:ext uri="{FF2B5EF4-FFF2-40B4-BE49-F238E27FC236}">
                <a16:creationId xmlns:a16="http://schemas.microsoft.com/office/drawing/2014/main" id="{E7DBD88A-9FB6-5147-9070-D6D25E4D6670}"/>
              </a:ext>
            </a:extLst>
          </p:cNvPr>
          <p:cNvSpPr/>
          <p:nvPr/>
        </p:nvSpPr>
        <p:spPr>
          <a:xfrm>
            <a:off x="5644055" y="589085"/>
            <a:ext cx="2632842" cy="2130467"/>
          </a:xfrm>
          <a:prstGeom prst="roundRect">
            <a:avLst>
              <a:gd name="adj" fmla="val 3717"/>
            </a:avLst>
          </a:prstGeom>
          <a:solidFill>
            <a:schemeClr val="bg2">
              <a:lumMod val="95000"/>
            </a:schemeClr>
          </a:solidFill>
          <a:ln>
            <a:solidFill>
              <a:schemeClr val="tx2">
                <a:lumMod val="75000"/>
              </a:schemeClr>
            </a:solidFill>
          </a:ln>
        </p:spPr>
        <p:txBody>
          <a:bodyPr wrap="square" lIns="72000" tIns="0" rIns="0" bIns="0" rtlCol="0" anchor="ctr">
            <a:noAutofit/>
          </a:bodyPr>
          <a:lstStyle/>
          <a:p>
            <a:pPr>
              <a:tabLst>
                <a:tab pos="131763" algn="l"/>
                <a:tab pos="304800" algn="l"/>
                <a:tab pos="438150" algn="l"/>
                <a:tab pos="485775" algn="l"/>
              </a:tabLst>
            </a:pPr>
            <a:r>
              <a:rPr lang="en-GB" sz="700" dirty="0" err="1"/>
              <a:t>apiVersion</a:t>
            </a:r>
            <a:r>
              <a:rPr lang="en-GB" sz="700" dirty="0"/>
              <a:t>: </a:t>
            </a:r>
            <a:r>
              <a:rPr lang="en-GB" sz="700" dirty="0" err="1"/>
              <a:t>mq.ibm.com</a:t>
            </a:r>
            <a:r>
              <a:rPr lang="en-GB" sz="700" dirty="0"/>
              <a:t>/v1beta1</a:t>
            </a:r>
            <a:br>
              <a:rPr lang="en-GB" sz="700" dirty="0"/>
            </a:br>
            <a:r>
              <a:rPr lang="en-GB" sz="700" dirty="0"/>
              <a:t>kind: </a:t>
            </a:r>
            <a:r>
              <a:rPr lang="en-GB" sz="700" dirty="0" err="1"/>
              <a:t>QueueManager</a:t>
            </a:r>
            <a:br>
              <a:rPr lang="en-GB" sz="700" dirty="0"/>
            </a:br>
            <a:r>
              <a:rPr lang="en-GB" sz="700" dirty="0"/>
              <a:t>metadata:</a:t>
            </a:r>
            <a:br>
              <a:rPr lang="en-GB" sz="700" dirty="0"/>
            </a:br>
            <a:r>
              <a:rPr lang="en-GB" sz="700" dirty="0"/>
              <a:t>	name: quickstart-cp4i</a:t>
            </a:r>
            <a:br>
              <a:rPr lang="en-GB" sz="700" dirty="0"/>
            </a:br>
            <a:r>
              <a:rPr lang="en-GB" sz="700" dirty="0"/>
              <a:t>spec:</a:t>
            </a:r>
            <a:br>
              <a:rPr lang="en-GB" sz="700" dirty="0"/>
            </a:br>
            <a:r>
              <a:rPr lang="en-GB" sz="700" dirty="0"/>
              <a:t>	version: 9.1.5.0-r2</a:t>
            </a:r>
            <a:br>
              <a:rPr lang="en-GB" sz="700" dirty="0"/>
            </a:br>
            <a:r>
              <a:rPr lang="en-GB" sz="700" dirty="0"/>
              <a:t>	license:</a:t>
            </a:r>
            <a:br>
              <a:rPr lang="en-GB" sz="700" dirty="0"/>
            </a:br>
            <a:r>
              <a:rPr lang="en-GB" sz="700" dirty="0"/>
              <a:t>		accept: false</a:t>
            </a:r>
            <a:br>
              <a:rPr lang="en-GB" sz="700" dirty="0"/>
            </a:br>
            <a:r>
              <a:rPr lang="en-GB" sz="700" dirty="0"/>
              <a:t>		license: L-RJON-BN7PN3</a:t>
            </a:r>
            <a:br>
              <a:rPr lang="en-GB" sz="700" dirty="0"/>
            </a:br>
            <a:r>
              <a:rPr lang="en-GB" sz="700" dirty="0"/>
              <a:t>		use: </a:t>
            </a:r>
            <a:r>
              <a:rPr lang="en-GB" sz="700" dirty="0" err="1"/>
              <a:t>NonProduction</a:t>
            </a:r>
            <a:br>
              <a:rPr lang="en-GB" sz="700" dirty="0"/>
            </a:br>
            <a:r>
              <a:rPr lang="en-GB" sz="700" dirty="0"/>
              <a:t>web:</a:t>
            </a:r>
            <a:br>
              <a:rPr lang="en-GB" sz="700" dirty="0"/>
            </a:br>
            <a:r>
              <a:rPr lang="en-GB" sz="700" dirty="0"/>
              <a:t>	enabled: true</a:t>
            </a:r>
            <a:br>
              <a:rPr lang="en-GB" sz="700" dirty="0"/>
            </a:br>
            <a:r>
              <a:rPr lang="en-GB" sz="700" dirty="0" err="1"/>
              <a:t>queueManager</a:t>
            </a:r>
            <a:r>
              <a:rPr lang="en-GB" sz="700" dirty="0"/>
              <a:t>:</a:t>
            </a:r>
            <a:br>
              <a:rPr lang="en-GB" sz="700" dirty="0"/>
            </a:br>
            <a:r>
              <a:rPr lang="en-GB" sz="700" dirty="0"/>
              <a:t>	name: "QUICKSTART"</a:t>
            </a:r>
            <a:br>
              <a:rPr lang="en-GB" sz="700" dirty="0"/>
            </a:br>
            <a:r>
              <a:rPr lang="en-GB" sz="700" dirty="0"/>
              <a:t>	storage:</a:t>
            </a:r>
            <a:br>
              <a:rPr lang="en-GB" sz="700" dirty="0"/>
            </a:br>
            <a:r>
              <a:rPr lang="en-GB" sz="700" dirty="0"/>
              <a:t>		</a:t>
            </a:r>
            <a:r>
              <a:rPr lang="en-GB" sz="700" dirty="0" err="1"/>
              <a:t>queueManager</a:t>
            </a:r>
            <a:r>
              <a:rPr lang="en-GB" sz="700" dirty="0"/>
              <a:t>:</a:t>
            </a:r>
            <a:br>
              <a:rPr lang="en-GB" sz="700" dirty="0"/>
            </a:br>
            <a:r>
              <a:rPr lang="en-GB" sz="700" dirty="0"/>
              <a:t>			type: ephemeral</a:t>
            </a:r>
            <a:br>
              <a:rPr lang="en-GB" sz="700" dirty="0"/>
            </a:br>
            <a:r>
              <a:rPr lang="en-GB" sz="700" dirty="0"/>
              <a:t>….</a:t>
            </a:r>
            <a:endParaRPr lang="en-US" sz="700" dirty="0" err="1">
              <a:solidFill>
                <a:srgbClr val="FFFFFF"/>
              </a:solidFill>
              <a:latin typeface="Arial"/>
              <a:cs typeface="Arial"/>
            </a:endParaRPr>
          </a:p>
        </p:txBody>
      </p:sp>
      <p:pic>
        <p:nvPicPr>
          <p:cNvPr id="9" name="Graphic 8" descr="Database">
            <a:extLst>
              <a:ext uri="{FF2B5EF4-FFF2-40B4-BE49-F238E27FC236}">
                <a16:creationId xmlns:a16="http://schemas.microsoft.com/office/drawing/2014/main" id="{C7999BCF-B106-7140-A94A-F1E3778F12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1202" y="3421117"/>
            <a:ext cx="1698547" cy="1223798"/>
          </a:xfrm>
          <a:prstGeom prst="rect">
            <a:avLst/>
          </a:prstGeom>
        </p:spPr>
      </p:pic>
    </p:spTree>
    <p:extLst>
      <p:ext uri="{BB962C8B-B14F-4D97-AF65-F5344CB8AC3E}">
        <p14:creationId xmlns:p14="http://schemas.microsoft.com/office/powerpoint/2010/main" val="232576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F21DA1-88F8-A049-8B0C-BF1B26BA9345}"/>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5DDEFE59-3518-3841-A94A-68A5602B1374}"/>
              </a:ext>
            </a:extLst>
          </p:cNvPr>
          <p:cNvSpPr>
            <a:spLocks noGrp="1"/>
          </p:cNvSpPr>
          <p:nvPr>
            <p:ph type="title"/>
          </p:nvPr>
        </p:nvSpPr>
        <p:spPr/>
        <p:txBody>
          <a:bodyPr/>
          <a:lstStyle/>
          <a:p>
            <a:r>
              <a:rPr lang="en-US" dirty="0"/>
              <a:t>MQ on Cloud service</a:t>
            </a:r>
          </a:p>
        </p:txBody>
      </p:sp>
      <p:grpSp>
        <p:nvGrpSpPr>
          <p:cNvPr id="14" name="Group 13">
            <a:extLst>
              <a:ext uri="{FF2B5EF4-FFF2-40B4-BE49-F238E27FC236}">
                <a16:creationId xmlns:a16="http://schemas.microsoft.com/office/drawing/2014/main" id="{0778BADC-9208-724F-8F69-3A6F7FEA6051}"/>
              </a:ext>
            </a:extLst>
          </p:cNvPr>
          <p:cNvGrpSpPr/>
          <p:nvPr/>
        </p:nvGrpSpPr>
        <p:grpSpPr>
          <a:xfrm>
            <a:off x="228600" y="979411"/>
            <a:ext cx="4550764" cy="3487390"/>
            <a:chOff x="232637" y="1110169"/>
            <a:chExt cx="4550764" cy="3487390"/>
          </a:xfrm>
        </p:grpSpPr>
        <p:sp>
          <p:nvSpPr>
            <p:cNvPr id="6" name="Text Placeholder 3">
              <a:extLst>
                <a:ext uri="{FF2B5EF4-FFF2-40B4-BE49-F238E27FC236}">
                  <a16:creationId xmlns:a16="http://schemas.microsoft.com/office/drawing/2014/main" id="{6A0EECFE-29C5-EC40-82DE-A21BB78B7050}"/>
                </a:ext>
              </a:extLst>
            </p:cNvPr>
            <p:cNvSpPr txBox="1">
              <a:spLocks/>
            </p:cNvSpPr>
            <p:nvPr/>
          </p:nvSpPr>
          <p:spPr>
            <a:xfrm>
              <a:off x="1310655" y="2079663"/>
              <a:ext cx="3380616" cy="932245"/>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latin typeface="IBM Plex Sans"/>
                  <a:cs typeface="Arial" charset="0"/>
                </a:rPr>
                <a:t>Up and Running in Minutes</a:t>
              </a:r>
            </a:p>
          </p:txBody>
        </p:sp>
        <p:sp>
          <p:nvSpPr>
            <p:cNvPr id="7" name="Text Placeholder 3">
              <a:extLst>
                <a:ext uri="{FF2B5EF4-FFF2-40B4-BE49-F238E27FC236}">
                  <a16:creationId xmlns:a16="http://schemas.microsoft.com/office/drawing/2014/main" id="{40D4E992-BA4C-A84D-8A18-4509BC7B1C38}"/>
                </a:ext>
              </a:extLst>
            </p:cNvPr>
            <p:cNvSpPr txBox="1">
              <a:spLocks/>
            </p:cNvSpPr>
            <p:nvPr/>
          </p:nvSpPr>
          <p:spPr>
            <a:xfrm>
              <a:off x="1328886" y="1381496"/>
              <a:ext cx="3454515" cy="932245"/>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latin typeface="IBM Plex Sans"/>
                  <a:cs typeface="Arial" charset="0"/>
                </a:rPr>
                <a:t>Managed for You</a:t>
              </a:r>
              <a:endParaRPr kumimoji="0" lang="en-US" sz="1600" b="0" i="0" u="none" strike="noStrike" kern="1200" cap="none" spc="0" normalizeH="0" baseline="0" noProof="0" dirty="0">
                <a:ln>
                  <a:noFill/>
                </a:ln>
                <a:solidFill>
                  <a:srgbClr val="FFFFFF"/>
                </a:solidFill>
                <a:effectLst/>
                <a:uLnTx/>
                <a:uFillTx/>
                <a:latin typeface="IBM Plex Sans"/>
                <a:cs typeface="Arial" charset="0"/>
              </a:endParaRPr>
            </a:p>
          </p:txBody>
        </p:sp>
        <p:sp>
          <p:nvSpPr>
            <p:cNvPr id="8" name="Text Placeholder 3">
              <a:extLst>
                <a:ext uri="{FF2B5EF4-FFF2-40B4-BE49-F238E27FC236}">
                  <a16:creationId xmlns:a16="http://schemas.microsoft.com/office/drawing/2014/main" id="{26390113-3575-CA48-9859-91F8E661B286}"/>
                </a:ext>
              </a:extLst>
            </p:cNvPr>
            <p:cNvSpPr txBox="1">
              <a:spLocks/>
            </p:cNvSpPr>
            <p:nvPr/>
          </p:nvSpPr>
          <p:spPr>
            <a:xfrm>
              <a:off x="1328887" y="2900044"/>
              <a:ext cx="3380616" cy="932245"/>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latin typeface="IBM Plex Sans"/>
                  <a:cs typeface="Arial" charset="0"/>
                </a:rPr>
                <a:t>Hourly billing</a:t>
              </a:r>
            </a:p>
          </p:txBody>
        </p:sp>
        <p:pic>
          <p:nvPicPr>
            <p:cNvPr id="9" name="Picture 8">
              <a:extLst>
                <a:ext uri="{FF2B5EF4-FFF2-40B4-BE49-F238E27FC236}">
                  <a16:creationId xmlns:a16="http://schemas.microsoft.com/office/drawing/2014/main" id="{88EA69E2-13BF-5D4E-9211-4E963ED8B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85" y="1984248"/>
              <a:ext cx="571500" cy="571500"/>
            </a:xfrm>
            <a:prstGeom prst="rect">
              <a:avLst/>
            </a:prstGeom>
          </p:spPr>
        </p:pic>
        <p:pic>
          <p:nvPicPr>
            <p:cNvPr id="10" name="Picture 9">
              <a:extLst>
                <a:ext uri="{FF2B5EF4-FFF2-40B4-BE49-F238E27FC236}">
                  <a16:creationId xmlns:a16="http://schemas.microsoft.com/office/drawing/2014/main" id="{C52D444B-2E16-1341-8416-E19A74255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37" y="1110169"/>
              <a:ext cx="890275" cy="890275"/>
            </a:xfrm>
            <a:prstGeom prst="rect">
              <a:avLst/>
            </a:prstGeom>
          </p:spPr>
        </p:pic>
        <p:pic>
          <p:nvPicPr>
            <p:cNvPr id="11" name="Picture 10">
              <a:extLst>
                <a:ext uri="{FF2B5EF4-FFF2-40B4-BE49-F238E27FC236}">
                  <a16:creationId xmlns:a16="http://schemas.microsoft.com/office/drawing/2014/main" id="{1DF38AF2-1CF6-7A46-9727-C7183CD96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85" y="2798291"/>
              <a:ext cx="637178" cy="637178"/>
            </a:xfrm>
            <a:prstGeom prst="rect">
              <a:avLst/>
            </a:prstGeom>
          </p:spPr>
        </p:pic>
        <p:pic>
          <p:nvPicPr>
            <p:cNvPr id="12" name="Picture 11">
              <a:extLst>
                <a:ext uri="{FF2B5EF4-FFF2-40B4-BE49-F238E27FC236}">
                  <a16:creationId xmlns:a16="http://schemas.microsoft.com/office/drawing/2014/main" id="{79C43549-3382-0448-B218-BE4CDDDEBC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047" y="3696076"/>
              <a:ext cx="599453" cy="599453"/>
            </a:xfrm>
            <a:prstGeom prst="rect">
              <a:avLst/>
            </a:prstGeom>
          </p:spPr>
        </p:pic>
        <p:sp>
          <p:nvSpPr>
            <p:cNvPr id="13" name="Text Placeholder 3">
              <a:extLst>
                <a:ext uri="{FF2B5EF4-FFF2-40B4-BE49-F238E27FC236}">
                  <a16:creationId xmlns:a16="http://schemas.microsoft.com/office/drawing/2014/main" id="{8727DA07-4705-7D4A-95A2-FFA570B42459}"/>
                </a:ext>
              </a:extLst>
            </p:cNvPr>
            <p:cNvSpPr txBox="1">
              <a:spLocks/>
            </p:cNvSpPr>
            <p:nvPr/>
          </p:nvSpPr>
          <p:spPr>
            <a:xfrm>
              <a:off x="1328887" y="3665314"/>
              <a:ext cx="3380616" cy="932245"/>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latin typeface="IBM Plex Sans"/>
                  <a:cs typeface="Arial" charset="0"/>
                </a:rPr>
                <a:t>Enabled for Hybrid Cloud Connectivity</a:t>
              </a:r>
            </a:p>
          </p:txBody>
        </p:sp>
      </p:grpSp>
      <p:sp>
        <p:nvSpPr>
          <p:cNvPr id="15" name="Rounded Rectangle 14">
            <a:extLst>
              <a:ext uri="{FF2B5EF4-FFF2-40B4-BE49-F238E27FC236}">
                <a16:creationId xmlns:a16="http://schemas.microsoft.com/office/drawing/2014/main" id="{96CC31A6-B30A-3F4A-946F-6083D2105AB8}"/>
              </a:ext>
            </a:extLst>
          </p:cNvPr>
          <p:cNvSpPr/>
          <p:nvPr/>
        </p:nvSpPr>
        <p:spPr bwMode="auto">
          <a:xfrm>
            <a:off x="6125458" y="3382990"/>
            <a:ext cx="2704321" cy="739864"/>
          </a:xfrm>
          <a:prstGeom prst="roundRect">
            <a:avLst/>
          </a:prstGeom>
          <a:solidFill>
            <a:srgbClr val="306183"/>
          </a:solidFill>
          <a:ln w="952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L="0" marR="0" lvl="0" indent="0" algn="ctr" defTabSz="914411" rtl="0" eaLnBrk="1" fontAlgn="base" latinLnBrk="0" hangingPunct="1">
              <a:lnSpc>
                <a:spcPct val="9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t>Hardware, virtualization, </a:t>
            </a:r>
            <a:b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br>
            <a: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t>servers, network, storage</a:t>
            </a:r>
          </a:p>
        </p:txBody>
      </p:sp>
      <p:sp>
        <p:nvSpPr>
          <p:cNvPr id="16" name="Rounded Rectangle 15">
            <a:extLst>
              <a:ext uri="{FF2B5EF4-FFF2-40B4-BE49-F238E27FC236}">
                <a16:creationId xmlns:a16="http://schemas.microsoft.com/office/drawing/2014/main" id="{9818C231-4FF8-3841-83A6-AD5EEB653A64}"/>
              </a:ext>
            </a:extLst>
          </p:cNvPr>
          <p:cNvSpPr/>
          <p:nvPr/>
        </p:nvSpPr>
        <p:spPr bwMode="auto">
          <a:xfrm>
            <a:off x="6125459" y="1549600"/>
            <a:ext cx="2704323" cy="748465"/>
          </a:xfrm>
          <a:prstGeom prst="roundRect">
            <a:avLst/>
          </a:prstGeom>
          <a:solidFill>
            <a:srgbClr val="55AAE6"/>
          </a:solidFill>
          <a:ln w="952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square" lIns="27000" tIns="0" rIns="0" bIns="0" numCol="1" rtlCol="0" anchor="ctr" anchorCtr="0" compatLnSpc="1">
            <a:prstTxWarp prst="textNoShape">
              <a:avLst/>
            </a:prstTxWarp>
          </a:bodyPr>
          <a:lstStyle/>
          <a:p>
            <a:pPr marL="0" marR="0" lvl="0" indent="0" algn="ctr" defTabSz="914411" rtl="0" eaLnBrk="1" fontAlgn="base" latinLnBrk="0" hangingPunct="1">
              <a:lnSpc>
                <a:spcPct val="9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t>Queues, topics, channels,</a:t>
            </a:r>
            <a:b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br>
            <a: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t>clustering, applications</a:t>
            </a:r>
          </a:p>
        </p:txBody>
      </p:sp>
      <p:sp>
        <p:nvSpPr>
          <p:cNvPr id="17" name="Rounded Rectangle 16">
            <a:extLst>
              <a:ext uri="{FF2B5EF4-FFF2-40B4-BE49-F238E27FC236}">
                <a16:creationId xmlns:a16="http://schemas.microsoft.com/office/drawing/2014/main" id="{253B77B1-1309-F546-A692-2C9CCA6092A3}"/>
              </a:ext>
            </a:extLst>
          </p:cNvPr>
          <p:cNvSpPr/>
          <p:nvPr/>
        </p:nvSpPr>
        <p:spPr bwMode="auto">
          <a:xfrm>
            <a:off x="6125459" y="2471750"/>
            <a:ext cx="2704320" cy="748463"/>
          </a:xfrm>
          <a:prstGeom prst="roundRect">
            <a:avLst/>
          </a:prstGeom>
          <a:solidFill>
            <a:srgbClr val="4381AF"/>
          </a:solidFill>
          <a:ln w="952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marL="0" marR="0" lvl="0" indent="0" algn="ctr" defTabSz="914411" rtl="0" eaLnBrk="1" fontAlgn="base" latinLnBrk="0" hangingPunct="1">
              <a:lnSpc>
                <a:spcPct val="9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charset="0"/>
                <a:ea typeface="Arial" charset="0"/>
                <a:cs typeface="Arial" charset="0"/>
              </a:rPr>
              <a:t>MQ installation, basic configuration, security, maintenance</a:t>
            </a:r>
          </a:p>
        </p:txBody>
      </p:sp>
      <p:sp>
        <p:nvSpPr>
          <p:cNvPr id="18" name="TextBox 17">
            <a:extLst>
              <a:ext uri="{FF2B5EF4-FFF2-40B4-BE49-F238E27FC236}">
                <a16:creationId xmlns:a16="http://schemas.microsoft.com/office/drawing/2014/main" id="{8155DB02-CCFB-A94C-8BA8-8EFB19CE7E7F}"/>
              </a:ext>
            </a:extLst>
          </p:cNvPr>
          <p:cNvSpPr txBox="1"/>
          <p:nvPr/>
        </p:nvSpPr>
        <p:spPr>
          <a:xfrm>
            <a:off x="4634770" y="2911967"/>
            <a:ext cx="1178934" cy="738664"/>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ct val="100000"/>
              </a:lnSpc>
              <a:spcBef>
                <a:spcPts val="0"/>
              </a:spcBef>
              <a:defRPr sz="4800">
                <a:latin typeface="Arial" charset="0"/>
                <a:ea typeface="Arial" charset="0"/>
                <a:cs typeface="Arial" charset="0"/>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cs typeface="Arial" charset="0"/>
              </a:rPr>
              <a:t>Managed &amp;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cs typeface="Arial" charset="0"/>
              </a:rPr>
              <a:t>operated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cs typeface="Arial" charset="0"/>
              </a:rPr>
              <a:t>by </a:t>
            </a:r>
            <a:r>
              <a:rPr kumimoji="0" lang="en-GB" sz="1400" b="1" i="0" u="none" strike="noStrike" kern="1200" cap="none" spc="0" normalizeH="0" baseline="0" noProof="0" dirty="0">
                <a:ln>
                  <a:noFill/>
                </a:ln>
                <a:solidFill>
                  <a:srgbClr val="000000"/>
                </a:solidFill>
                <a:effectLst/>
                <a:uLnTx/>
                <a:uFillTx/>
                <a:latin typeface="Arial" charset="0"/>
                <a:cs typeface="Arial" charset="0"/>
              </a:rPr>
              <a:t>IBM</a:t>
            </a:r>
          </a:p>
        </p:txBody>
      </p:sp>
      <p:sp>
        <p:nvSpPr>
          <p:cNvPr id="19" name="TextBox 18">
            <a:extLst>
              <a:ext uri="{FF2B5EF4-FFF2-40B4-BE49-F238E27FC236}">
                <a16:creationId xmlns:a16="http://schemas.microsoft.com/office/drawing/2014/main" id="{40CA779B-912C-0741-B9C7-63740B454794}"/>
              </a:ext>
            </a:extLst>
          </p:cNvPr>
          <p:cNvSpPr txBox="1"/>
          <p:nvPr/>
        </p:nvSpPr>
        <p:spPr>
          <a:xfrm>
            <a:off x="4541743" y="1488476"/>
            <a:ext cx="1353577" cy="95410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ea typeface="Arial" charset="0"/>
                <a:cs typeface="Arial" charset="0"/>
              </a:rPr>
              <a:t>Configured &amp;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ea typeface="Arial" charset="0"/>
                <a:cs typeface="Arial" charset="0"/>
              </a:rPr>
              <a:t>monitored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charset="0"/>
                <a:ea typeface="Arial" charset="0"/>
                <a:cs typeface="Arial" charset="0"/>
              </a:rPr>
              <a:t>by the </a:t>
            </a:r>
            <a:r>
              <a:rPr kumimoji="0" lang="en-GB" sz="1400" b="1" i="0" u="none" strike="noStrike" kern="1200" cap="none" spc="0" normalizeH="0" baseline="0" noProof="0" dirty="0">
                <a:ln>
                  <a:noFill/>
                </a:ln>
                <a:solidFill>
                  <a:srgbClr val="000000"/>
                </a:solidFill>
                <a:effectLst/>
                <a:uLnTx/>
                <a:uFillTx/>
                <a:latin typeface="Arial" charset="0"/>
                <a:ea typeface="Arial" charset="0"/>
                <a:cs typeface="Arial" charset="0"/>
              </a:rPr>
              <a:t>customer</a:t>
            </a:r>
          </a:p>
        </p:txBody>
      </p:sp>
      <p:sp>
        <p:nvSpPr>
          <p:cNvPr id="20" name="Left Brace 19">
            <a:extLst>
              <a:ext uri="{FF2B5EF4-FFF2-40B4-BE49-F238E27FC236}">
                <a16:creationId xmlns:a16="http://schemas.microsoft.com/office/drawing/2014/main" id="{AC8E58BA-A757-1148-B0FD-CB2F1144412A}"/>
              </a:ext>
            </a:extLst>
          </p:cNvPr>
          <p:cNvSpPr/>
          <p:nvPr/>
        </p:nvSpPr>
        <p:spPr>
          <a:xfrm>
            <a:off x="5807907" y="1553519"/>
            <a:ext cx="224755" cy="744542"/>
          </a:xfrm>
          <a:prstGeom prst="leftBrace">
            <a:avLst>
              <a:gd name="adj1" fmla="val 26938"/>
              <a:gd name="adj2" fmla="val 50000"/>
            </a:avLst>
          </a:prstGeom>
          <a:noFill/>
          <a:ln w="25400" cap="flat">
            <a:solidFill>
              <a:srgbClr val="26465B"/>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marL="0" marR="0" lvl="0" indent="0" algn="l" defTabSz="342900" rtl="0" eaLnBrk="1" fontAlgn="auto" latinLnBrk="1" hangingPunct="0">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1" name="Left Brace 20">
            <a:extLst>
              <a:ext uri="{FF2B5EF4-FFF2-40B4-BE49-F238E27FC236}">
                <a16:creationId xmlns:a16="http://schemas.microsoft.com/office/drawing/2014/main" id="{F16766C3-4F70-184C-90EF-DFB2927DEE75}"/>
              </a:ext>
            </a:extLst>
          </p:cNvPr>
          <p:cNvSpPr/>
          <p:nvPr/>
        </p:nvSpPr>
        <p:spPr>
          <a:xfrm>
            <a:off x="5799384" y="2471751"/>
            <a:ext cx="232092" cy="1651104"/>
          </a:xfrm>
          <a:prstGeom prst="leftBrace">
            <a:avLst>
              <a:gd name="adj1" fmla="val 26938"/>
              <a:gd name="adj2" fmla="val 48529"/>
            </a:avLst>
          </a:prstGeom>
          <a:noFill/>
          <a:ln w="25400" cap="flat">
            <a:solidFill>
              <a:srgbClr val="26465B"/>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marL="0" marR="0" lvl="0" indent="0" algn="l" defTabSz="342900" rtl="0" eaLnBrk="1" fontAlgn="auto" latinLnBrk="1" hangingPunct="0">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2" name="TextBox 21">
            <a:extLst>
              <a:ext uri="{FF2B5EF4-FFF2-40B4-BE49-F238E27FC236}">
                <a16:creationId xmlns:a16="http://schemas.microsoft.com/office/drawing/2014/main" id="{3125DB1F-99F0-A748-A58B-61ED824029F1}"/>
              </a:ext>
            </a:extLst>
          </p:cNvPr>
          <p:cNvSpPr txBox="1"/>
          <p:nvPr/>
        </p:nvSpPr>
        <p:spPr>
          <a:xfrm>
            <a:off x="4880111" y="4563071"/>
            <a:ext cx="3918060" cy="307777"/>
          </a:xfrm>
          <a:prstGeom prst="rect">
            <a:avLst/>
          </a:prstGeom>
          <a:solidFill>
            <a:schemeClr val="tx2">
              <a:lumMod val="25000"/>
            </a:schemeClr>
          </a:solidFill>
          <a:effectLst>
            <a:outerShdw blurRad="50800" dist="38100" dir="2700000" algn="tl" rotWithShape="0">
              <a:prstClr val="black">
                <a:alpha val="40000"/>
              </a:prstClr>
            </a:outerShdw>
          </a:effectLst>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IBM Plex Sans"/>
                <a:ea typeface="+mn-ea"/>
                <a:cs typeface="+mn-cs"/>
              </a:rPr>
              <a:t>Try the service for </a:t>
            </a:r>
            <a:r>
              <a:rPr kumimoji="0" lang="en-GB" sz="1200" b="0" i="0" u="sng" strike="noStrike" kern="1200" cap="none" spc="0" normalizeH="0" baseline="0" noProof="0" dirty="0">
                <a:ln>
                  <a:noFill/>
                </a:ln>
                <a:solidFill>
                  <a:srgbClr val="FFFFFF"/>
                </a:solidFill>
                <a:effectLst/>
                <a:uLnTx/>
                <a:uFillTx/>
                <a:latin typeface="IBM Plex Sans"/>
                <a:ea typeface="+mn-ea"/>
                <a:cs typeface="+mn-cs"/>
              </a:rPr>
              <a:t>free</a:t>
            </a:r>
            <a:r>
              <a:rPr kumimoji="0" lang="en-GB" sz="1200" b="0" i="0" u="none" strike="noStrike" kern="1200" cap="none" spc="0" normalizeH="0" baseline="0" noProof="0" dirty="0">
                <a:ln>
                  <a:noFill/>
                </a:ln>
                <a:solidFill>
                  <a:srgbClr val="FFFFFF"/>
                </a:solidFill>
                <a:effectLst/>
                <a:uLnTx/>
                <a:uFillTx/>
                <a:latin typeface="IBM Plex Sans"/>
                <a:ea typeface="+mn-ea"/>
                <a:cs typeface="+mn-cs"/>
              </a:rPr>
              <a:t> </a:t>
            </a:r>
            <a:r>
              <a:rPr kumimoji="0" lang="en-GB" sz="1400" b="1" i="0" u="none" strike="noStrike" kern="1200" cap="none" spc="0" normalizeH="0" baseline="0" noProof="0" dirty="0">
                <a:ln>
                  <a:noFill/>
                </a:ln>
                <a:solidFill>
                  <a:srgbClr val="FFFFFF"/>
                </a:solidFill>
                <a:effectLst/>
                <a:uLnTx/>
                <a:uFillTx/>
                <a:latin typeface="IBM Plex Sans"/>
                <a:ea typeface="+mn-ea"/>
                <a:cs typeface="+mn-cs"/>
              </a:rPr>
              <a:t>www.ibm.com/cloud/mq</a:t>
            </a:r>
          </a:p>
        </p:txBody>
      </p:sp>
      <p:pic>
        <p:nvPicPr>
          <p:cNvPr id="24" name="Picture 4" descr="Related image">
            <a:extLst>
              <a:ext uri="{FF2B5EF4-FFF2-40B4-BE49-F238E27FC236}">
                <a16:creationId xmlns:a16="http://schemas.microsoft.com/office/drawing/2014/main" id="{08822EEE-6AA2-3949-9C79-B96C89F0A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1174" y="223131"/>
            <a:ext cx="1475514" cy="9037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B_AWS_logo_RGB">
            <a:extLst>
              <a:ext uri="{FF2B5EF4-FFF2-40B4-BE49-F238E27FC236}">
                <a16:creationId xmlns:a16="http://schemas.microsoft.com/office/drawing/2014/main" id="{F5F66307-96E0-1448-834E-D7223B19714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6688" y="381793"/>
            <a:ext cx="1755116" cy="77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36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735F3-8B6B-FE40-9C7A-D710DAF4E9E5}"/>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A05FB1E6-AA70-4F49-8C5C-6544833FDBD7}"/>
              </a:ext>
            </a:extLst>
          </p:cNvPr>
          <p:cNvSpPr>
            <a:spLocks noGrp="1"/>
          </p:cNvSpPr>
          <p:nvPr>
            <p:ph type="title"/>
          </p:nvPr>
        </p:nvSpPr>
        <p:spPr/>
        <p:txBody>
          <a:bodyPr/>
          <a:lstStyle/>
          <a:p>
            <a:r>
              <a:rPr lang="en-US" dirty="0"/>
              <a:t>The evolution on the MQ on Cloud service</a:t>
            </a:r>
          </a:p>
        </p:txBody>
      </p:sp>
      <p:sp>
        <p:nvSpPr>
          <p:cNvPr id="5" name="Text Placeholder 4">
            <a:extLst>
              <a:ext uri="{FF2B5EF4-FFF2-40B4-BE49-F238E27FC236}">
                <a16:creationId xmlns:a16="http://schemas.microsoft.com/office/drawing/2014/main" id="{4AA9BF6F-828D-E54A-8FEE-8763502FDC12}"/>
              </a:ext>
            </a:extLst>
          </p:cNvPr>
          <p:cNvSpPr>
            <a:spLocks noGrp="1"/>
          </p:cNvSpPr>
          <p:nvPr>
            <p:ph type="body" sz="quarter" idx="12"/>
          </p:nvPr>
        </p:nvSpPr>
        <p:spPr>
          <a:xfrm>
            <a:off x="228600" y="961697"/>
            <a:ext cx="4114800" cy="3746701"/>
          </a:xfrm>
        </p:spPr>
        <p:txBody>
          <a:bodyPr/>
          <a:lstStyle/>
          <a:p>
            <a:r>
              <a:rPr lang="en-US" dirty="0"/>
              <a:t>Continually broadened coverage to multiple geographical regions and across multiple public clouds – IBM Cloud and AWS</a:t>
            </a:r>
          </a:p>
          <a:p>
            <a:endParaRPr lang="en-US" dirty="0"/>
          </a:p>
          <a:p>
            <a:r>
              <a:rPr lang="en-US" dirty="0"/>
              <a:t>Added the ability to use indefinitely with no financial commitment through the Lite Plan</a:t>
            </a:r>
          </a:p>
          <a:p>
            <a:endParaRPr lang="en-US" dirty="0"/>
          </a:p>
          <a:p>
            <a:r>
              <a:rPr lang="en-US" dirty="0"/>
              <a:t>Simplified administration with SSO and improvements for diagnostics </a:t>
            </a:r>
          </a:p>
          <a:p>
            <a:endParaRPr lang="en-US" dirty="0"/>
          </a:p>
          <a:p>
            <a:r>
              <a:rPr lang="en-US" dirty="0"/>
              <a:t>Continually enhancing operational efficiencies which goes on to guide MQ’s evolution</a:t>
            </a:r>
          </a:p>
          <a:p>
            <a:endParaRPr lang="en-US" dirty="0"/>
          </a:p>
        </p:txBody>
      </p:sp>
      <p:grpSp>
        <p:nvGrpSpPr>
          <p:cNvPr id="14" name="Group 13">
            <a:extLst>
              <a:ext uri="{FF2B5EF4-FFF2-40B4-BE49-F238E27FC236}">
                <a16:creationId xmlns:a16="http://schemas.microsoft.com/office/drawing/2014/main" id="{DCD82C94-F359-4743-B579-CB39E01D0A7E}"/>
              </a:ext>
            </a:extLst>
          </p:cNvPr>
          <p:cNvGrpSpPr/>
          <p:nvPr/>
        </p:nvGrpSpPr>
        <p:grpSpPr>
          <a:xfrm>
            <a:off x="5128029" y="961697"/>
            <a:ext cx="3346860" cy="915943"/>
            <a:chOff x="5218750" y="788277"/>
            <a:chExt cx="3346860" cy="915943"/>
          </a:xfrm>
        </p:grpSpPr>
        <p:pic>
          <p:nvPicPr>
            <p:cNvPr id="6" name="Picture 5">
              <a:extLst>
                <a:ext uri="{FF2B5EF4-FFF2-40B4-BE49-F238E27FC236}">
                  <a16:creationId xmlns:a16="http://schemas.microsoft.com/office/drawing/2014/main" id="{1DD45718-CF0F-0044-9DC9-C5748161FE20}"/>
                </a:ext>
              </a:extLst>
            </p:cNvPr>
            <p:cNvPicPr>
              <a:picLocks noChangeAspect="1"/>
            </p:cNvPicPr>
            <p:nvPr/>
          </p:nvPicPr>
          <p:blipFill>
            <a:blip r:embed="rId2"/>
            <a:stretch>
              <a:fillRect/>
            </a:stretch>
          </p:blipFill>
          <p:spPr>
            <a:xfrm>
              <a:off x="7190147" y="788277"/>
              <a:ext cx="1375463" cy="607496"/>
            </a:xfrm>
            <a:prstGeom prst="rect">
              <a:avLst/>
            </a:prstGeom>
          </p:spPr>
        </p:pic>
        <p:pic>
          <p:nvPicPr>
            <p:cNvPr id="7" name="Picture 6">
              <a:extLst>
                <a:ext uri="{FF2B5EF4-FFF2-40B4-BE49-F238E27FC236}">
                  <a16:creationId xmlns:a16="http://schemas.microsoft.com/office/drawing/2014/main" id="{06B37447-EAB3-254C-8553-CE3515EF20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230" b="19937"/>
            <a:stretch/>
          </p:blipFill>
          <p:spPr>
            <a:xfrm>
              <a:off x="5218750" y="788277"/>
              <a:ext cx="1757056" cy="547740"/>
            </a:xfrm>
            <a:prstGeom prst="rect">
              <a:avLst/>
            </a:prstGeom>
          </p:spPr>
        </p:pic>
        <p:pic>
          <p:nvPicPr>
            <p:cNvPr id="8" name="Picture 7">
              <a:extLst>
                <a:ext uri="{FF2B5EF4-FFF2-40B4-BE49-F238E27FC236}">
                  <a16:creationId xmlns:a16="http://schemas.microsoft.com/office/drawing/2014/main" id="{6E62FFE5-8DB5-964A-BAA6-01E15A28155F}"/>
                </a:ext>
              </a:extLst>
            </p:cNvPr>
            <p:cNvPicPr>
              <a:picLocks noChangeAspect="1"/>
            </p:cNvPicPr>
            <p:nvPr/>
          </p:nvPicPr>
          <p:blipFill>
            <a:blip r:embed="rId4"/>
            <a:stretch>
              <a:fillRect/>
            </a:stretch>
          </p:blipFill>
          <p:spPr>
            <a:xfrm>
              <a:off x="7600611" y="1425218"/>
              <a:ext cx="260818" cy="260818"/>
            </a:xfrm>
            <a:prstGeom prst="rect">
              <a:avLst/>
            </a:prstGeom>
          </p:spPr>
        </p:pic>
        <p:pic>
          <p:nvPicPr>
            <p:cNvPr id="9" name="Picture 8">
              <a:extLst>
                <a:ext uri="{FF2B5EF4-FFF2-40B4-BE49-F238E27FC236}">
                  <a16:creationId xmlns:a16="http://schemas.microsoft.com/office/drawing/2014/main" id="{3601DD5F-A86F-2349-8BC4-15B5E15A692D}"/>
                </a:ext>
              </a:extLst>
            </p:cNvPr>
            <p:cNvPicPr>
              <a:picLocks noChangeAspect="1"/>
            </p:cNvPicPr>
            <p:nvPr/>
          </p:nvPicPr>
          <p:blipFill>
            <a:blip r:embed="rId5"/>
            <a:stretch>
              <a:fillRect/>
            </a:stretch>
          </p:blipFill>
          <p:spPr>
            <a:xfrm>
              <a:off x="5815315" y="1425218"/>
              <a:ext cx="260818" cy="260818"/>
            </a:xfrm>
            <a:prstGeom prst="rect">
              <a:avLst/>
            </a:prstGeom>
          </p:spPr>
        </p:pic>
        <p:pic>
          <p:nvPicPr>
            <p:cNvPr id="10" name="Picture 9">
              <a:extLst>
                <a:ext uri="{FF2B5EF4-FFF2-40B4-BE49-F238E27FC236}">
                  <a16:creationId xmlns:a16="http://schemas.microsoft.com/office/drawing/2014/main" id="{14CB6D37-327E-9A41-971D-AA4E42AE9955}"/>
                </a:ext>
              </a:extLst>
            </p:cNvPr>
            <p:cNvPicPr>
              <a:picLocks noChangeAspect="1"/>
            </p:cNvPicPr>
            <p:nvPr/>
          </p:nvPicPr>
          <p:blipFill>
            <a:blip r:embed="rId4"/>
            <a:stretch>
              <a:fillRect/>
            </a:stretch>
          </p:blipFill>
          <p:spPr>
            <a:xfrm>
              <a:off x="5470565" y="1425218"/>
              <a:ext cx="260818" cy="260818"/>
            </a:xfrm>
            <a:prstGeom prst="rect">
              <a:avLst/>
            </a:prstGeom>
          </p:spPr>
        </p:pic>
        <p:pic>
          <p:nvPicPr>
            <p:cNvPr id="11" name="Picture 10">
              <a:extLst>
                <a:ext uri="{FF2B5EF4-FFF2-40B4-BE49-F238E27FC236}">
                  <a16:creationId xmlns:a16="http://schemas.microsoft.com/office/drawing/2014/main" id="{E889E043-D7B4-7748-BE7C-1522527786DA}"/>
                </a:ext>
              </a:extLst>
            </p:cNvPr>
            <p:cNvPicPr>
              <a:picLocks noChangeAspect="1"/>
            </p:cNvPicPr>
            <p:nvPr/>
          </p:nvPicPr>
          <p:blipFill>
            <a:blip r:embed="rId6"/>
            <a:stretch>
              <a:fillRect/>
            </a:stretch>
          </p:blipFill>
          <p:spPr>
            <a:xfrm>
              <a:off x="7964916" y="1431261"/>
              <a:ext cx="261136" cy="261136"/>
            </a:xfrm>
            <a:prstGeom prst="rect">
              <a:avLst/>
            </a:prstGeom>
          </p:spPr>
        </p:pic>
        <p:pic>
          <p:nvPicPr>
            <p:cNvPr id="1028" name="Picture 4" descr="Australia Decal - Australia Flag In Circle Png (350x350), Png Download">
              <a:extLst>
                <a:ext uri="{FF2B5EF4-FFF2-40B4-BE49-F238E27FC236}">
                  <a16:creationId xmlns:a16="http://schemas.microsoft.com/office/drawing/2014/main" id="{DDE45DA5-CCCB-4F46-AF70-34D671235F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599" y="1425218"/>
              <a:ext cx="279861" cy="2790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rmany flag icon - country flags">
              <a:extLst>
                <a:ext uri="{FF2B5EF4-FFF2-40B4-BE49-F238E27FC236}">
                  <a16:creationId xmlns:a16="http://schemas.microsoft.com/office/drawing/2014/main" id="{0C087C05-A9FF-434C-AFA3-5B2E5D2146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0065" y="1413395"/>
              <a:ext cx="279002" cy="27900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F4F19800-09A1-334D-9AEA-17B0CDA2CC07}"/>
              </a:ext>
            </a:extLst>
          </p:cNvPr>
          <p:cNvPicPr>
            <a:picLocks noChangeAspect="1"/>
          </p:cNvPicPr>
          <p:nvPr/>
        </p:nvPicPr>
        <p:blipFill>
          <a:blip r:embed="rId9"/>
          <a:stretch>
            <a:fillRect/>
          </a:stretch>
        </p:blipFill>
        <p:spPr>
          <a:xfrm>
            <a:off x="6069344" y="2705757"/>
            <a:ext cx="1335033" cy="1370050"/>
          </a:xfrm>
          <a:prstGeom prst="rect">
            <a:avLst/>
          </a:prstGeom>
        </p:spPr>
      </p:pic>
    </p:spTree>
    <p:extLst>
      <p:ext uri="{BB962C8B-B14F-4D97-AF65-F5344CB8AC3E}">
        <p14:creationId xmlns:p14="http://schemas.microsoft.com/office/powerpoint/2010/main" val="222645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IBM Plex Sans"/>
                <a:cs typeface="Arial" charset="0"/>
              </a:rPr>
              <a:t>© 2020 IBM Corporation    </a:t>
            </a:r>
            <a:endParaRPr kumimoji="0" lang="en-GB"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12" name="Content Placeholder 11">
            <a:extLst>
              <a:ext uri="{FF2B5EF4-FFF2-40B4-BE49-F238E27FC236}">
                <a16:creationId xmlns:a16="http://schemas.microsoft.com/office/drawing/2014/main" id="{CB08DBC6-AAD4-8548-BFE9-139410E2E630}"/>
              </a:ext>
            </a:extLst>
          </p:cNvPr>
          <p:cNvSpPr>
            <a:spLocks noGrp="1"/>
          </p:cNvSpPr>
          <p:nvPr>
            <p:ph sz="quarter" idx="16"/>
          </p:nvPr>
        </p:nvSpPr>
        <p:spPr/>
        <p:txBody>
          <a:bodyPr/>
          <a:lstStyle/>
          <a:p>
            <a:r>
              <a:rPr lang="en-US" b="1" dirty="0"/>
              <a:t>Easy Integration</a:t>
            </a:r>
          </a:p>
          <a:p>
            <a:endParaRPr lang="en-US" dirty="0"/>
          </a:p>
          <a:p>
            <a:r>
              <a:rPr lang="en-US" dirty="0"/>
              <a:t>Integrates seamlessly into MQ networks and and clusters</a:t>
            </a:r>
          </a:p>
        </p:txBody>
      </p:sp>
      <p:sp>
        <p:nvSpPr>
          <p:cNvPr id="14" name="Content Placeholder 13">
            <a:extLst>
              <a:ext uri="{FF2B5EF4-FFF2-40B4-BE49-F238E27FC236}">
                <a16:creationId xmlns:a16="http://schemas.microsoft.com/office/drawing/2014/main" id="{6CD1D606-5A15-9641-9550-55277F31B450}"/>
              </a:ext>
            </a:extLst>
          </p:cNvPr>
          <p:cNvSpPr>
            <a:spLocks noGrp="1"/>
          </p:cNvSpPr>
          <p:nvPr>
            <p:ph sz="quarter" idx="15"/>
          </p:nvPr>
        </p:nvSpPr>
        <p:spPr/>
        <p:txBody>
          <a:bodyPr/>
          <a:lstStyle/>
          <a:p>
            <a:r>
              <a:rPr lang="en-US" b="1" dirty="0"/>
              <a:t>Improved Availability</a:t>
            </a:r>
          </a:p>
          <a:p>
            <a:endParaRPr lang="en-US" dirty="0"/>
          </a:p>
          <a:p>
            <a:r>
              <a:rPr lang="en-US" dirty="0"/>
              <a:t>Built-in support for High Availability and Disaster Recovery</a:t>
            </a:r>
          </a:p>
        </p:txBody>
      </p:sp>
      <p:sp>
        <p:nvSpPr>
          <p:cNvPr id="16" name="Text Placeholder 15">
            <a:extLst>
              <a:ext uri="{FF2B5EF4-FFF2-40B4-BE49-F238E27FC236}">
                <a16:creationId xmlns:a16="http://schemas.microsoft.com/office/drawing/2014/main" id="{5FD1C377-055E-0043-9D6F-C9FF5160EF8A}"/>
              </a:ext>
            </a:extLst>
          </p:cNvPr>
          <p:cNvSpPr>
            <a:spLocks noGrp="1"/>
          </p:cNvSpPr>
          <p:nvPr>
            <p:ph type="body" sz="quarter" idx="13"/>
          </p:nvPr>
        </p:nvSpPr>
        <p:spPr/>
        <p:txBody>
          <a:bodyPr/>
          <a:lstStyle/>
          <a:p>
            <a:r>
              <a:rPr lang="en-US" sz="1800" b="1" kern="0" dirty="0">
                <a:solidFill>
                  <a:schemeClr val="bg2"/>
                </a:solidFill>
                <a:latin typeface="+mj-lt"/>
              </a:rPr>
              <a:t>MQ Appliance</a:t>
            </a:r>
          </a:p>
        </p:txBody>
      </p:sp>
      <p:sp>
        <p:nvSpPr>
          <p:cNvPr id="18" name="Text Placeholder 17">
            <a:extLst>
              <a:ext uri="{FF2B5EF4-FFF2-40B4-BE49-F238E27FC236}">
                <a16:creationId xmlns:a16="http://schemas.microsoft.com/office/drawing/2014/main" id="{F8968B4F-777C-F442-90DD-001230D1CD19}"/>
              </a:ext>
            </a:extLst>
          </p:cNvPr>
          <p:cNvSpPr>
            <a:spLocks noGrp="1"/>
          </p:cNvSpPr>
          <p:nvPr>
            <p:ph type="body" sz="quarter" idx="14"/>
          </p:nvPr>
        </p:nvSpPr>
        <p:spPr>
          <a:xfrm>
            <a:off x="228600" y="764836"/>
            <a:ext cx="4114800" cy="3488731"/>
          </a:xfrm>
        </p:spPr>
        <p:txBody>
          <a:bodyPr/>
          <a:lstStyle/>
          <a:p>
            <a:r>
              <a:rPr lang="en-US" dirty="0">
                <a:solidFill>
                  <a:schemeClr val="bg2"/>
                </a:solidFill>
              </a:rPr>
              <a:t>The scalability and security of IBM MQ</a:t>
            </a:r>
          </a:p>
          <a:p>
            <a:r>
              <a:rPr lang="en-US" dirty="0">
                <a:solidFill>
                  <a:schemeClr val="bg2"/>
                </a:solidFill>
              </a:rPr>
              <a:t>The same familiar administration model for administrators with MQ skills</a:t>
            </a:r>
          </a:p>
          <a:p>
            <a:r>
              <a:rPr lang="en-US" dirty="0">
                <a:solidFill>
                  <a:schemeClr val="bg2"/>
                </a:solidFill>
              </a:rPr>
              <a:t>Supports the same MQ applications</a:t>
            </a:r>
          </a:p>
          <a:p>
            <a:endParaRPr lang="en-US" dirty="0">
              <a:solidFill>
                <a:schemeClr val="bg2"/>
              </a:solidFill>
            </a:endParaRPr>
          </a:p>
          <a:p>
            <a:r>
              <a:rPr lang="en-US" dirty="0">
                <a:solidFill>
                  <a:schemeClr val="bg2"/>
                </a:solidFill>
              </a:rPr>
              <a:t>But, with the convenience, fast time-to-value and low total cost of ownership of an appliance</a:t>
            </a:r>
          </a:p>
        </p:txBody>
      </p:sp>
      <p:sp>
        <p:nvSpPr>
          <p:cNvPr id="6" name="Content Placeholder 5">
            <a:extLst>
              <a:ext uri="{FF2B5EF4-FFF2-40B4-BE49-F238E27FC236}">
                <a16:creationId xmlns:a16="http://schemas.microsoft.com/office/drawing/2014/main" id="{D4A9BA88-9AC1-0546-A5FA-2284462FDA71}"/>
              </a:ext>
            </a:extLst>
          </p:cNvPr>
          <p:cNvSpPr>
            <a:spLocks noGrp="1"/>
          </p:cNvSpPr>
          <p:nvPr>
            <p:ph sz="quarter" idx="17"/>
          </p:nvPr>
        </p:nvSpPr>
        <p:spPr/>
        <p:txBody>
          <a:bodyPr/>
          <a:lstStyle/>
          <a:p>
            <a:r>
              <a:rPr lang="en-GB" b="1" dirty="0"/>
              <a:t>Simplified</a:t>
            </a:r>
            <a:r>
              <a:rPr lang="en-GB" dirty="0"/>
              <a:t> </a:t>
            </a:r>
            <a:r>
              <a:rPr lang="en-GB" b="1" dirty="0"/>
              <a:t>ownership</a:t>
            </a:r>
          </a:p>
          <a:p>
            <a:r>
              <a:rPr lang="en-GB" dirty="0"/>
              <a:t>Repeatable and fast, with less configuration or tuning required</a:t>
            </a:r>
          </a:p>
          <a:p>
            <a:r>
              <a:rPr lang="en-GB" dirty="0"/>
              <a:t>Minimises dependencies on other resources and teams</a:t>
            </a:r>
          </a:p>
          <a:p>
            <a:r>
              <a:rPr lang="en-GB" dirty="0"/>
              <a:t>Simpler licensing and easier to assess for security compliance and audit</a:t>
            </a:r>
          </a:p>
        </p:txBody>
      </p:sp>
      <p:pic>
        <p:nvPicPr>
          <p:cNvPr id="11" name="Picture 10">
            <a:extLst>
              <a:ext uri="{FF2B5EF4-FFF2-40B4-BE49-F238E27FC236}">
                <a16:creationId xmlns:a16="http://schemas.microsoft.com/office/drawing/2014/main" id="{79EA24D8-6C90-0C4A-8B16-BA45195DE0A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28600" y="3416602"/>
            <a:ext cx="3931602" cy="1362075"/>
          </a:xfrm>
          <a:prstGeom prst="rect">
            <a:avLst/>
          </a:prstGeom>
        </p:spPr>
      </p:pic>
    </p:spTree>
    <p:extLst>
      <p:ext uri="{BB962C8B-B14F-4D97-AF65-F5344CB8AC3E}">
        <p14:creationId xmlns:p14="http://schemas.microsoft.com/office/powerpoint/2010/main" val="356462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735F3-8B6B-FE40-9C7A-D710DAF4E9E5}"/>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A05FB1E6-AA70-4F49-8C5C-6544833FDBD7}"/>
              </a:ext>
            </a:extLst>
          </p:cNvPr>
          <p:cNvSpPr>
            <a:spLocks noGrp="1"/>
          </p:cNvSpPr>
          <p:nvPr>
            <p:ph type="title"/>
          </p:nvPr>
        </p:nvSpPr>
        <p:spPr/>
        <p:txBody>
          <a:bodyPr/>
          <a:lstStyle/>
          <a:p>
            <a:r>
              <a:rPr lang="en-US" dirty="0"/>
              <a:t>Since 9.1</a:t>
            </a:r>
          </a:p>
        </p:txBody>
      </p:sp>
      <p:sp>
        <p:nvSpPr>
          <p:cNvPr id="5" name="Text Placeholder 4">
            <a:extLst>
              <a:ext uri="{FF2B5EF4-FFF2-40B4-BE49-F238E27FC236}">
                <a16:creationId xmlns:a16="http://schemas.microsoft.com/office/drawing/2014/main" id="{4AA9BF6F-828D-E54A-8FEE-8763502FDC12}"/>
              </a:ext>
            </a:extLst>
          </p:cNvPr>
          <p:cNvSpPr>
            <a:spLocks noGrp="1"/>
          </p:cNvSpPr>
          <p:nvPr>
            <p:ph type="body" sz="quarter" idx="12"/>
          </p:nvPr>
        </p:nvSpPr>
        <p:spPr/>
        <p:txBody>
          <a:bodyPr/>
          <a:lstStyle/>
          <a:p>
            <a:r>
              <a:rPr lang="en-US" dirty="0"/>
              <a:t>The MQ Appliance has been maturing, </a:t>
            </a:r>
            <a:br>
              <a:rPr lang="en-US" dirty="0"/>
            </a:br>
            <a:r>
              <a:rPr lang="en-US" dirty="0"/>
              <a:t>taking in real life experiences to drive improvements for all users</a:t>
            </a:r>
          </a:p>
          <a:p>
            <a:endParaRPr lang="en-US" dirty="0"/>
          </a:p>
          <a:p>
            <a:r>
              <a:rPr lang="en-US" dirty="0"/>
              <a:t>Improved diagnostics and setup</a:t>
            </a:r>
          </a:p>
          <a:p>
            <a:pPr>
              <a:tabLst>
                <a:tab pos="481013" algn="l"/>
                <a:tab pos="3940175" algn="dec"/>
              </a:tabLst>
            </a:pPr>
            <a:r>
              <a:rPr lang="en-US" dirty="0"/>
              <a:t>	Streaming error logs</a:t>
            </a:r>
          </a:p>
          <a:p>
            <a:pPr>
              <a:tabLst>
                <a:tab pos="481013" algn="l"/>
                <a:tab pos="3940175" algn="dec"/>
              </a:tabLst>
            </a:pPr>
            <a:r>
              <a:rPr lang="en-US" dirty="0"/>
              <a:t>	Network config tooling</a:t>
            </a:r>
          </a:p>
          <a:p>
            <a:pPr>
              <a:tabLst>
                <a:tab pos="481013" algn="l"/>
                <a:tab pos="3940175" algn="dec"/>
              </a:tabLst>
            </a:pPr>
            <a:r>
              <a:rPr lang="en-US" dirty="0"/>
              <a:t>	Recoverable error reports</a:t>
            </a:r>
          </a:p>
          <a:p>
            <a:pPr>
              <a:tabLst>
                <a:tab pos="481013" algn="l"/>
                <a:tab pos="3940175" algn="dec"/>
              </a:tabLst>
            </a:pPr>
            <a:endParaRPr lang="en-US" dirty="0"/>
          </a:p>
          <a:p>
            <a:pPr>
              <a:tabLst>
                <a:tab pos="481013" algn="l"/>
                <a:tab pos="3940175" algn="dec"/>
              </a:tabLst>
            </a:pPr>
            <a:r>
              <a:rPr lang="en-US" dirty="0"/>
              <a:t>Improved HA and DR</a:t>
            </a:r>
          </a:p>
          <a:p>
            <a:pPr>
              <a:tabLst>
                <a:tab pos="481013" algn="l"/>
                <a:tab pos="3940175" algn="dec"/>
              </a:tabLst>
            </a:pPr>
            <a:r>
              <a:rPr lang="en-US" dirty="0"/>
              <a:t>	Added resiliency to failures</a:t>
            </a:r>
          </a:p>
          <a:p>
            <a:pPr>
              <a:tabLst>
                <a:tab pos="481013" algn="l"/>
                <a:tab pos="3940175" algn="dec"/>
              </a:tabLst>
            </a:pPr>
            <a:r>
              <a:rPr lang="en-US" dirty="0"/>
              <a:t>	Status notifications for monitoring</a:t>
            </a:r>
          </a:p>
          <a:p>
            <a:pPr>
              <a:tabLst>
                <a:tab pos="481013" algn="l"/>
                <a:tab pos="3940175" algn="dec"/>
              </a:tabLst>
            </a:pPr>
            <a:r>
              <a:rPr lang="en-US" dirty="0"/>
              <a:t>	</a:t>
            </a:r>
          </a:p>
        </p:txBody>
      </p:sp>
      <p:pic>
        <p:nvPicPr>
          <p:cNvPr id="10" name="Graphic 9" descr="Heart with pulse">
            <a:extLst>
              <a:ext uri="{FF2B5EF4-FFF2-40B4-BE49-F238E27FC236}">
                <a16:creationId xmlns:a16="http://schemas.microsoft.com/office/drawing/2014/main" id="{5318B2FF-EF09-DF4B-B989-6B9F8379DD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1103" y="1074025"/>
            <a:ext cx="1418897" cy="1418897"/>
          </a:xfrm>
          <a:prstGeom prst="rect">
            <a:avLst/>
          </a:prstGeom>
        </p:spPr>
      </p:pic>
      <p:sp>
        <p:nvSpPr>
          <p:cNvPr id="11" name="Rectangle 10">
            <a:extLst>
              <a:ext uri="{FF2B5EF4-FFF2-40B4-BE49-F238E27FC236}">
                <a16:creationId xmlns:a16="http://schemas.microsoft.com/office/drawing/2014/main" id="{78C621A2-FE7D-9B45-8ACE-ECDEF035355C}"/>
              </a:ext>
            </a:extLst>
          </p:cNvPr>
          <p:cNvSpPr/>
          <p:nvPr/>
        </p:nvSpPr>
        <p:spPr>
          <a:xfrm>
            <a:off x="5736020" y="2885090"/>
            <a:ext cx="930166" cy="362606"/>
          </a:xfrm>
          <a:prstGeom prst="rect">
            <a:avLst/>
          </a:prstGeom>
          <a:solidFill>
            <a:schemeClr val="bg1">
              <a:lumMod val="75000"/>
              <a:lumOff val="25000"/>
            </a:schemeClr>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FF375780-4086-644A-A941-561A4BD74C17}"/>
              </a:ext>
            </a:extLst>
          </p:cNvPr>
          <p:cNvSpPr/>
          <p:nvPr/>
        </p:nvSpPr>
        <p:spPr>
          <a:xfrm>
            <a:off x="7133897" y="2885090"/>
            <a:ext cx="930166" cy="362606"/>
          </a:xfrm>
          <a:prstGeom prst="rect">
            <a:avLst/>
          </a:prstGeom>
          <a:solidFill>
            <a:schemeClr val="bg1">
              <a:lumMod val="75000"/>
              <a:lumOff val="25000"/>
            </a:schemeClr>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ectangle 12">
            <a:extLst>
              <a:ext uri="{FF2B5EF4-FFF2-40B4-BE49-F238E27FC236}">
                <a16:creationId xmlns:a16="http://schemas.microsoft.com/office/drawing/2014/main" id="{6BF6AE7C-CE54-3147-AB17-E3C5BEC5181F}"/>
              </a:ext>
            </a:extLst>
          </p:cNvPr>
          <p:cNvSpPr/>
          <p:nvPr/>
        </p:nvSpPr>
        <p:spPr>
          <a:xfrm>
            <a:off x="6437586" y="3576801"/>
            <a:ext cx="930166" cy="362606"/>
          </a:xfrm>
          <a:prstGeom prst="rect">
            <a:avLst/>
          </a:prstGeom>
          <a:solidFill>
            <a:schemeClr val="bg1">
              <a:lumMod val="75000"/>
              <a:lumOff val="25000"/>
            </a:schemeClr>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Left-right Arrow 13">
            <a:extLst>
              <a:ext uri="{FF2B5EF4-FFF2-40B4-BE49-F238E27FC236}">
                <a16:creationId xmlns:a16="http://schemas.microsoft.com/office/drawing/2014/main" id="{A464D6CA-50AF-0B44-9BC1-01501A60B183}"/>
              </a:ext>
            </a:extLst>
          </p:cNvPr>
          <p:cNvSpPr/>
          <p:nvPr/>
        </p:nvSpPr>
        <p:spPr>
          <a:xfrm>
            <a:off x="6533494" y="2979682"/>
            <a:ext cx="733096" cy="173421"/>
          </a:xfrm>
          <a:prstGeom prst="leftRightArrow">
            <a:avLst/>
          </a:prstGeom>
          <a:solidFill>
            <a:srgbClr val="EAEAEA"/>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Down Arrow 14">
            <a:extLst>
              <a:ext uri="{FF2B5EF4-FFF2-40B4-BE49-F238E27FC236}">
                <a16:creationId xmlns:a16="http://schemas.microsoft.com/office/drawing/2014/main" id="{356D7170-30C2-FE48-B55C-4C84E4BF9F28}"/>
              </a:ext>
            </a:extLst>
          </p:cNvPr>
          <p:cNvSpPr/>
          <p:nvPr/>
        </p:nvSpPr>
        <p:spPr>
          <a:xfrm>
            <a:off x="6805449" y="3066392"/>
            <a:ext cx="189186" cy="559677"/>
          </a:xfrm>
          <a:prstGeom prst="downArrow">
            <a:avLst/>
          </a:prstGeom>
          <a:solidFill>
            <a:srgbClr val="EAEAEA"/>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24090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858000" y="4832418"/>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12" name="Content Placeholder 11">
            <a:extLst>
              <a:ext uri="{FF2B5EF4-FFF2-40B4-BE49-F238E27FC236}">
                <a16:creationId xmlns:a16="http://schemas.microsoft.com/office/drawing/2014/main" id="{CB08DBC6-AAD4-8548-BFE9-139410E2E630}"/>
              </a:ext>
            </a:extLst>
          </p:cNvPr>
          <p:cNvSpPr>
            <a:spLocks noGrp="1"/>
          </p:cNvSpPr>
          <p:nvPr>
            <p:ph sz="quarter" idx="16"/>
          </p:nvPr>
        </p:nvSpPr>
        <p:spPr/>
        <p:txBody>
          <a:bodyPr/>
          <a:lstStyle/>
          <a:p>
            <a:r>
              <a:rPr lang="en-US" b="1" dirty="0"/>
              <a:t>Resilience</a:t>
            </a:r>
            <a:endParaRPr lang="en-US" dirty="0"/>
          </a:p>
          <a:p>
            <a:endParaRPr lang="en-US" dirty="0"/>
          </a:p>
          <a:p>
            <a:r>
              <a:rPr lang="en-US" dirty="0"/>
              <a:t>Queue sharing groups exploit the z/OS Parallel Sysplex for unparalleled high availability</a:t>
            </a:r>
          </a:p>
        </p:txBody>
      </p:sp>
      <p:sp>
        <p:nvSpPr>
          <p:cNvPr id="14" name="Content Placeholder 13">
            <a:extLst>
              <a:ext uri="{FF2B5EF4-FFF2-40B4-BE49-F238E27FC236}">
                <a16:creationId xmlns:a16="http://schemas.microsoft.com/office/drawing/2014/main" id="{6CD1D606-5A15-9641-9550-55277F31B450}"/>
              </a:ext>
            </a:extLst>
          </p:cNvPr>
          <p:cNvSpPr>
            <a:spLocks noGrp="1"/>
          </p:cNvSpPr>
          <p:nvPr>
            <p:ph sz="quarter" idx="15"/>
          </p:nvPr>
        </p:nvSpPr>
        <p:spPr/>
        <p:txBody>
          <a:bodyPr/>
          <a:lstStyle/>
          <a:p>
            <a:r>
              <a:rPr lang="en-US" b="1" dirty="0"/>
              <a:t>Performance</a:t>
            </a:r>
            <a:endParaRPr lang="en-US" dirty="0"/>
          </a:p>
          <a:p>
            <a:endParaRPr lang="en-US" dirty="0"/>
          </a:p>
          <a:p>
            <a:r>
              <a:rPr lang="en-US" dirty="0"/>
              <a:t>Create high performance environments able to process millions of messages every second</a:t>
            </a:r>
          </a:p>
        </p:txBody>
      </p:sp>
      <p:sp>
        <p:nvSpPr>
          <p:cNvPr id="16" name="Text Placeholder 15">
            <a:extLst>
              <a:ext uri="{FF2B5EF4-FFF2-40B4-BE49-F238E27FC236}">
                <a16:creationId xmlns:a16="http://schemas.microsoft.com/office/drawing/2014/main" id="{5FD1C377-055E-0043-9D6F-C9FF5160EF8A}"/>
              </a:ext>
            </a:extLst>
          </p:cNvPr>
          <p:cNvSpPr>
            <a:spLocks noGrp="1"/>
          </p:cNvSpPr>
          <p:nvPr>
            <p:ph type="body" sz="quarter" idx="13"/>
          </p:nvPr>
        </p:nvSpPr>
        <p:spPr/>
        <p:txBody>
          <a:bodyPr/>
          <a:lstStyle/>
          <a:p>
            <a:r>
              <a:rPr lang="en-US" sz="1800" b="1" kern="0" dirty="0">
                <a:solidFill>
                  <a:schemeClr val="bg2"/>
                </a:solidFill>
                <a:latin typeface="+mj-lt"/>
              </a:rPr>
              <a:t>MQ for z/OS</a:t>
            </a:r>
          </a:p>
          <a:p>
            <a:r>
              <a:rPr lang="en-US" sz="1800" kern="0" dirty="0">
                <a:solidFill>
                  <a:schemeClr val="bg2"/>
                </a:solidFill>
                <a:latin typeface="+mj-lt"/>
              </a:rPr>
              <a:t>Maximum resilience, performance, and secure connectivity</a:t>
            </a:r>
          </a:p>
        </p:txBody>
      </p:sp>
      <p:sp>
        <p:nvSpPr>
          <p:cNvPr id="6" name="Content Placeholder 5">
            <a:extLst>
              <a:ext uri="{FF2B5EF4-FFF2-40B4-BE49-F238E27FC236}">
                <a16:creationId xmlns:a16="http://schemas.microsoft.com/office/drawing/2014/main" id="{D4A9BA88-9AC1-0546-A5FA-2284462FDA71}"/>
              </a:ext>
            </a:extLst>
          </p:cNvPr>
          <p:cNvSpPr>
            <a:spLocks noGrp="1"/>
          </p:cNvSpPr>
          <p:nvPr>
            <p:ph sz="quarter" idx="17"/>
          </p:nvPr>
        </p:nvSpPr>
        <p:spPr/>
        <p:txBody>
          <a:bodyPr/>
          <a:lstStyle/>
          <a:p>
            <a:r>
              <a:rPr lang="en-GB" b="1" dirty="0"/>
              <a:t>Secure connectivity</a:t>
            </a:r>
          </a:p>
          <a:p>
            <a:r>
              <a:rPr lang="en-GB" dirty="0"/>
              <a:t>Adapters and bridges provide tight integration with your business critical Systems of Record</a:t>
            </a:r>
          </a:p>
          <a:p>
            <a:r>
              <a:rPr lang="en-GB" dirty="0"/>
              <a:t>Consistent connectivity with a range of other on-premise and cloud platforms</a:t>
            </a:r>
          </a:p>
          <a:p>
            <a:r>
              <a:rPr lang="en-GB" dirty="0"/>
              <a:t>MQ exploits System SSL on z/OS to utilize CPACF and CryptoExpress cards for pervasive encryption</a:t>
            </a:r>
          </a:p>
        </p:txBody>
      </p:sp>
      <p:sp>
        <p:nvSpPr>
          <p:cNvPr id="7" name="Rectangle 6">
            <a:extLst>
              <a:ext uri="{FF2B5EF4-FFF2-40B4-BE49-F238E27FC236}">
                <a16:creationId xmlns:a16="http://schemas.microsoft.com/office/drawing/2014/main" id="{28003B0B-CAE6-D145-B083-53153827E739}"/>
              </a:ext>
            </a:extLst>
          </p:cNvPr>
          <p:cNvSpPr/>
          <p:nvPr/>
        </p:nvSpPr>
        <p:spPr>
          <a:xfrm>
            <a:off x="1137518" y="1351222"/>
            <a:ext cx="2685583" cy="3539431"/>
          </a:xfrm>
          <a:prstGeom prst="rect">
            <a:avLst/>
          </a:prstGeom>
          <a:blipFill>
            <a:blip r:embed="rId3">
              <a:extLst>
                <a:ext uri="{28A0092B-C50C-407E-A947-70E740481C1C}">
                  <a14:useLocalDpi xmlns:a14="http://schemas.microsoft.com/office/drawing/2010/main" val="0"/>
                </a:ext>
              </a:extLst>
            </a:blip>
            <a:stretch>
              <a:fillRect/>
            </a:stretch>
          </a:blipFill>
        </p:spPr>
      </p:sp>
      <p:sp>
        <p:nvSpPr>
          <p:cNvPr id="8" name="Freeform 7">
            <a:extLst>
              <a:ext uri="{FF2B5EF4-FFF2-40B4-BE49-F238E27FC236}">
                <a16:creationId xmlns:a16="http://schemas.microsoft.com/office/drawing/2014/main" id="{8F3D701F-1F4E-684B-9931-0D9DBFE3163B}"/>
              </a:ext>
            </a:extLst>
          </p:cNvPr>
          <p:cNvSpPr/>
          <p:nvPr/>
        </p:nvSpPr>
        <p:spPr>
          <a:xfrm rot="3471061">
            <a:off x="1536526" y="3740057"/>
            <a:ext cx="859726" cy="55810"/>
          </a:xfrm>
          <a:custGeom>
            <a:avLst/>
            <a:gdLst/>
            <a:ahLst/>
            <a:cxnLst/>
            <a:rect l="0" t="0" r="0" b="0"/>
            <a:pathLst>
              <a:path>
                <a:moveTo>
                  <a:pt x="0" y="17094"/>
                </a:moveTo>
                <a:lnTo>
                  <a:pt x="1189816" y="17094"/>
                </a:lnTo>
              </a:path>
            </a:pathLst>
          </a:custGeom>
          <a:noFill/>
          <a:ln w="12700" cap="flat" cmpd="sng" algn="ctr">
            <a:solidFill>
              <a:srgbClr val="729ABD"/>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1" name="Freeform 10">
            <a:extLst>
              <a:ext uri="{FF2B5EF4-FFF2-40B4-BE49-F238E27FC236}">
                <a16:creationId xmlns:a16="http://schemas.microsoft.com/office/drawing/2014/main" id="{9787BC8B-73F7-7844-8C03-F1E93819D172}"/>
              </a:ext>
            </a:extLst>
          </p:cNvPr>
          <p:cNvSpPr/>
          <p:nvPr/>
        </p:nvSpPr>
        <p:spPr>
          <a:xfrm rot="1613108">
            <a:off x="1782675" y="3497037"/>
            <a:ext cx="1170319" cy="55810"/>
          </a:xfrm>
          <a:custGeom>
            <a:avLst/>
            <a:gdLst/>
            <a:ahLst/>
            <a:cxnLst/>
            <a:rect l="0" t="0" r="0" b="0"/>
            <a:pathLst>
              <a:path>
                <a:moveTo>
                  <a:pt x="0" y="17094"/>
                </a:moveTo>
                <a:lnTo>
                  <a:pt x="1586422" y="17094"/>
                </a:lnTo>
              </a:path>
            </a:pathLst>
          </a:custGeom>
          <a:noFill/>
          <a:ln w="12700" cap="flat" cmpd="sng" algn="ctr">
            <a:solidFill>
              <a:srgbClr val="5B9BD5">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5" name="Freeform 14">
            <a:extLst>
              <a:ext uri="{FF2B5EF4-FFF2-40B4-BE49-F238E27FC236}">
                <a16:creationId xmlns:a16="http://schemas.microsoft.com/office/drawing/2014/main" id="{62C42FF3-C7D2-0340-B4B5-4651A345DE39}"/>
              </a:ext>
            </a:extLst>
          </p:cNvPr>
          <p:cNvSpPr/>
          <p:nvPr/>
        </p:nvSpPr>
        <p:spPr>
          <a:xfrm rot="21522601">
            <a:off x="1845773" y="3064860"/>
            <a:ext cx="1176418" cy="55810"/>
          </a:xfrm>
          <a:custGeom>
            <a:avLst/>
            <a:gdLst/>
            <a:ahLst/>
            <a:cxnLst/>
            <a:rect l="0" t="0" r="0" b="0"/>
            <a:pathLst>
              <a:path>
                <a:moveTo>
                  <a:pt x="0" y="17094"/>
                </a:moveTo>
                <a:lnTo>
                  <a:pt x="1423048" y="17094"/>
                </a:lnTo>
              </a:path>
            </a:pathLst>
          </a:custGeom>
          <a:noFill/>
          <a:ln w="12700" cap="flat" cmpd="sng" algn="ctr">
            <a:solidFill>
              <a:srgbClr val="5B9BD5">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7" name="Freeform 16">
            <a:extLst>
              <a:ext uri="{FF2B5EF4-FFF2-40B4-BE49-F238E27FC236}">
                <a16:creationId xmlns:a16="http://schemas.microsoft.com/office/drawing/2014/main" id="{DF2FD865-5316-794E-B3A0-F43E07C860B1}"/>
              </a:ext>
            </a:extLst>
          </p:cNvPr>
          <p:cNvSpPr/>
          <p:nvPr/>
        </p:nvSpPr>
        <p:spPr>
          <a:xfrm rot="19960523">
            <a:off x="1772944" y="2633855"/>
            <a:ext cx="1308093" cy="55810"/>
          </a:xfrm>
          <a:custGeom>
            <a:avLst/>
            <a:gdLst/>
            <a:ahLst/>
            <a:cxnLst/>
            <a:rect l="0" t="0" r="0" b="0"/>
            <a:pathLst>
              <a:path>
                <a:moveTo>
                  <a:pt x="0" y="17094"/>
                </a:moveTo>
                <a:lnTo>
                  <a:pt x="1423048" y="17094"/>
                </a:lnTo>
              </a:path>
            </a:pathLst>
          </a:custGeom>
          <a:noFill/>
          <a:ln w="12700" cap="flat" cmpd="sng" algn="ctr">
            <a:solidFill>
              <a:srgbClr val="5B9BD5">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B075C883-9DD9-7745-8A75-EE56B8B65A0F}"/>
              </a:ext>
            </a:extLst>
          </p:cNvPr>
          <p:cNvSpPr/>
          <p:nvPr/>
        </p:nvSpPr>
        <p:spPr>
          <a:xfrm rot="17980595">
            <a:off x="1343280" y="2642001"/>
            <a:ext cx="1008400" cy="55810"/>
          </a:xfrm>
          <a:custGeom>
            <a:avLst/>
            <a:gdLst/>
            <a:ahLst/>
            <a:cxnLst/>
            <a:rect l="0" t="0" r="0" b="0"/>
            <a:pathLst>
              <a:path>
                <a:moveTo>
                  <a:pt x="0" y="17094"/>
                </a:moveTo>
                <a:lnTo>
                  <a:pt x="1586422" y="17094"/>
                </a:lnTo>
              </a:path>
            </a:pathLst>
          </a:custGeom>
          <a:noFill/>
          <a:ln w="12700" cap="flat" cmpd="sng" algn="ctr">
            <a:solidFill>
              <a:srgbClr val="5B9BD5">
                <a:shade val="60000"/>
                <a:hueOff val="0"/>
                <a:satOff val="0"/>
                <a:lumOff val="0"/>
                <a:alphaOff val="0"/>
              </a:srgbClr>
            </a:solidFill>
            <a:prstDash val="solid"/>
            <a:miter lim="800000"/>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20" name="Freeform 19">
            <a:extLst>
              <a:ext uri="{FF2B5EF4-FFF2-40B4-BE49-F238E27FC236}">
                <a16:creationId xmlns:a16="http://schemas.microsoft.com/office/drawing/2014/main" id="{18DE78D4-DE8F-6B4E-896A-82ABF8AAB4BE}"/>
              </a:ext>
            </a:extLst>
          </p:cNvPr>
          <p:cNvSpPr/>
          <p:nvPr/>
        </p:nvSpPr>
        <p:spPr>
          <a:xfrm>
            <a:off x="2134761" y="1531985"/>
            <a:ext cx="466145" cy="466145"/>
          </a:xfrm>
          <a:custGeom>
            <a:avLst/>
            <a:gdLst>
              <a:gd name="connsiteX0" fmla="*/ 0 w 466145"/>
              <a:gd name="connsiteY0" fmla="*/ 233073 h 466145"/>
              <a:gd name="connsiteX1" fmla="*/ 233073 w 466145"/>
              <a:gd name="connsiteY1" fmla="*/ 0 h 466145"/>
              <a:gd name="connsiteX2" fmla="*/ 466146 w 466145"/>
              <a:gd name="connsiteY2" fmla="*/ 233073 h 466145"/>
              <a:gd name="connsiteX3" fmla="*/ 233073 w 466145"/>
              <a:gd name="connsiteY3" fmla="*/ 466146 h 466145"/>
              <a:gd name="connsiteX4" fmla="*/ 0 w 466145"/>
              <a:gd name="connsiteY4" fmla="*/ 233073 h 46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45" h="466145">
                <a:moveTo>
                  <a:pt x="0" y="233073"/>
                </a:moveTo>
                <a:cubicBezTo>
                  <a:pt x="0" y="104350"/>
                  <a:pt x="104350" y="0"/>
                  <a:pt x="233073" y="0"/>
                </a:cubicBezTo>
                <a:cubicBezTo>
                  <a:pt x="361796" y="0"/>
                  <a:pt x="466146" y="104350"/>
                  <a:pt x="466146" y="233073"/>
                </a:cubicBezTo>
                <a:cubicBezTo>
                  <a:pt x="466146" y="361796"/>
                  <a:pt x="361796" y="466146"/>
                  <a:pt x="233073" y="466146"/>
                </a:cubicBezTo>
                <a:cubicBezTo>
                  <a:pt x="104350" y="466146"/>
                  <a:pt x="0" y="361796"/>
                  <a:pt x="0" y="233073"/>
                </a:cubicBezTo>
                <a:close/>
              </a:path>
            </a:pathLst>
          </a:custGeom>
          <a:solidFill>
            <a:schemeClr val="accent3"/>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5250" tIns="75250" rIns="75250" bIns="7525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GB" sz="1100" b="0" i="0" u="none" strike="noStrike" kern="1200" cap="none" spc="0" normalizeH="0" baseline="0" noProof="0" dirty="0">
                <a:ln>
                  <a:noFill/>
                </a:ln>
                <a:solidFill>
                  <a:sysClr val="window" lastClr="FFFFFF"/>
                </a:solidFill>
                <a:effectLst/>
                <a:uLnTx/>
                <a:uFillTx/>
                <a:latin typeface="Calibri" panose="020F0502020204030204"/>
                <a:ea typeface="+mn-ea"/>
                <a:cs typeface="+mn-cs"/>
              </a:rPr>
              <a:t>CICS</a:t>
            </a:r>
          </a:p>
        </p:txBody>
      </p:sp>
      <p:sp>
        <p:nvSpPr>
          <p:cNvPr id="22" name="Freeform 21">
            <a:extLst>
              <a:ext uri="{FF2B5EF4-FFF2-40B4-BE49-F238E27FC236}">
                <a16:creationId xmlns:a16="http://schemas.microsoft.com/office/drawing/2014/main" id="{00DFFA41-50A7-7E4D-B9D8-6431262482F7}"/>
              </a:ext>
            </a:extLst>
          </p:cNvPr>
          <p:cNvSpPr/>
          <p:nvPr/>
        </p:nvSpPr>
        <p:spPr>
          <a:xfrm>
            <a:off x="2861882" y="2028639"/>
            <a:ext cx="466145" cy="466145"/>
          </a:xfrm>
          <a:custGeom>
            <a:avLst/>
            <a:gdLst>
              <a:gd name="connsiteX0" fmla="*/ 0 w 466145"/>
              <a:gd name="connsiteY0" fmla="*/ 233073 h 466145"/>
              <a:gd name="connsiteX1" fmla="*/ 233073 w 466145"/>
              <a:gd name="connsiteY1" fmla="*/ 0 h 466145"/>
              <a:gd name="connsiteX2" fmla="*/ 466146 w 466145"/>
              <a:gd name="connsiteY2" fmla="*/ 233073 h 466145"/>
              <a:gd name="connsiteX3" fmla="*/ 233073 w 466145"/>
              <a:gd name="connsiteY3" fmla="*/ 466146 h 466145"/>
              <a:gd name="connsiteX4" fmla="*/ 0 w 466145"/>
              <a:gd name="connsiteY4" fmla="*/ 233073 h 46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45" h="466145">
                <a:moveTo>
                  <a:pt x="0" y="233073"/>
                </a:moveTo>
                <a:cubicBezTo>
                  <a:pt x="0" y="104350"/>
                  <a:pt x="104350" y="0"/>
                  <a:pt x="233073" y="0"/>
                </a:cubicBezTo>
                <a:cubicBezTo>
                  <a:pt x="361796" y="0"/>
                  <a:pt x="466146" y="104350"/>
                  <a:pt x="466146" y="233073"/>
                </a:cubicBezTo>
                <a:cubicBezTo>
                  <a:pt x="466146" y="361796"/>
                  <a:pt x="361796" y="466146"/>
                  <a:pt x="233073" y="466146"/>
                </a:cubicBezTo>
                <a:cubicBezTo>
                  <a:pt x="104350" y="466146"/>
                  <a:pt x="0" y="361796"/>
                  <a:pt x="0" y="233073"/>
                </a:cubicBezTo>
                <a:close/>
              </a:path>
            </a:pathLst>
          </a:custGeom>
          <a:solidFill>
            <a:schemeClr val="accent3"/>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5250" tIns="75250" rIns="75250" bIns="7525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GB" sz="1100" b="0" i="0" u="none" strike="noStrike" kern="1200" cap="none" spc="0" normalizeH="0" baseline="0" noProof="0" dirty="0">
                <a:ln>
                  <a:noFill/>
                </a:ln>
                <a:solidFill>
                  <a:sysClr val="window" lastClr="FFFFFF"/>
                </a:solidFill>
                <a:effectLst/>
                <a:uLnTx/>
                <a:uFillTx/>
                <a:latin typeface="Calibri" panose="020F0502020204030204"/>
                <a:ea typeface="+mn-ea"/>
                <a:cs typeface="+mn-cs"/>
              </a:rPr>
              <a:t>IMS</a:t>
            </a:r>
          </a:p>
        </p:txBody>
      </p:sp>
      <p:sp>
        <p:nvSpPr>
          <p:cNvPr id="23" name="Freeform 22">
            <a:extLst>
              <a:ext uri="{FF2B5EF4-FFF2-40B4-BE49-F238E27FC236}">
                <a16:creationId xmlns:a16="http://schemas.microsoft.com/office/drawing/2014/main" id="{5C18280E-E6EB-664B-8E3A-D4B94CB58390}"/>
              </a:ext>
            </a:extLst>
          </p:cNvPr>
          <p:cNvSpPr/>
          <p:nvPr/>
        </p:nvSpPr>
        <p:spPr>
          <a:xfrm>
            <a:off x="3021984" y="2841204"/>
            <a:ext cx="466145" cy="466145"/>
          </a:xfrm>
          <a:custGeom>
            <a:avLst/>
            <a:gdLst>
              <a:gd name="connsiteX0" fmla="*/ 0 w 466145"/>
              <a:gd name="connsiteY0" fmla="*/ 233073 h 466145"/>
              <a:gd name="connsiteX1" fmla="*/ 233073 w 466145"/>
              <a:gd name="connsiteY1" fmla="*/ 0 h 466145"/>
              <a:gd name="connsiteX2" fmla="*/ 466146 w 466145"/>
              <a:gd name="connsiteY2" fmla="*/ 233073 h 466145"/>
              <a:gd name="connsiteX3" fmla="*/ 233073 w 466145"/>
              <a:gd name="connsiteY3" fmla="*/ 466146 h 466145"/>
              <a:gd name="connsiteX4" fmla="*/ 0 w 466145"/>
              <a:gd name="connsiteY4" fmla="*/ 233073 h 46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45" h="466145">
                <a:moveTo>
                  <a:pt x="0" y="233073"/>
                </a:moveTo>
                <a:cubicBezTo>
                  <a:pt x="0" y="104350"/>
                  <a:pt x="104350" y="0"/>
                  <a:pt x="233073" y="0"/>
                </a:cubicBezTo>
                <a:cubicBezTo>
                  <a:pt x="361796" y="0"/>
                  <a:pt x="466146" y="104350"/>
                  <a:pt x="466146" y="233073"/>
                </a:cubicBezTo>
                <a:cubicBezTo>
                  <a:pt x="466146" y="361796"/>
                  <a:pt x="361796" y="466146"/>
                  <a:pt x="233073" y="466146"/>
                </a:cubicBezTo>
                <a:cubicBezTo>
                  <a:pt x="104350" y="466146"/>
                  <a:pt x="0" y="361796"/>
                  <a:pt x="0" y="233073"/>
                </a:cubicBezTo>
                <a:close/>
              </a:path>
            </a:pathLst>
          </a:custGeom>
          <a:solidFill>
            <a:schemeClr val="accent3"/>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5250" tIns="75250" rIns="75250" bIns="7525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GB" sz="1100" b="0" i="0" u="none" strike="noStrike" kern="1200" cap="none" spc="0" normalizeH="0" baseline="0" noProof="0" dirty="0">
                <a:ln>
                  <a:noFill/>
                </a:ln>
                <a:solidFill>
                  <a:sysClr val="window" lastClr="FFFFFF"/>
                </a:solidFill>
                <a:effectLst/>
                <a:uLnTx/>
                <a:uFillTx/>
                <a:latin typeface="Calibri" panose="020F0502020204030204"/>
                <a:ea typeface="+mn-ea"/>
                <a:cs typeface="+mn-cs"/>
              </a:rPr>
              <a:t>WAS</a:t>
            </a:r>
          </a:p>
        </p:txBody>
      </p:sp>
      <p:sp>
        <p:nvSpPr>
          <p:cNvPr id="24" name="Freeform 23">
            <a:extLst>
              <a:ext uri="{FF2B5EF4-FFF2-40B4-BE49-F238E27FC236}">
                <a16:creationId xmlns:a16="http://schemas.microsoft.com/office/drawing/2014/main" id="{9894BEEF-9795-8A40-AEBC-F104A562648B}"/>
              </a:ext>
            </a:extLst>
          </p:cNvPr>
          <p:cNvSpPr/>
          <p:nvPr/>
        </p:nvSpPr>
        <p:spPr>
          <a:xfrm>
            <a:off x="2795858" y="3663135"/>
            <a:ext cx="466145" cy="466145"/>
          </a:xfrm>
          <a:custGeom>
            <a:avLst/>
            <a:gdLst>
              <a:gd name="connsiteX0" fmla="*/ 0 w 466145"/>
              <a:gd name="connsiteY0" fmla="*/ 233073 h 466145"/>
              <a:gd name="connsiteX1" fmla="*/ 233073 w 466145"/>
              <a:gd name="connsiteY1" fmla="*/ 0 h 466145"/>
              <a:gd name="connsiteX2" fmla="*/ 466146 w 466145"/>
              <a:gd name="connsiteY2" fmla="*/ 233073 h 466145"/>
              <a:gd name="connsiteX3" fmla="*/ 233073 w 466145"/>
              <a:gd name="connsiteY3" fmla="*/ 466146 h 466145"/>
              <a:gd name="connsiteX4" fmla="*/ 0 w 466145"/>
              <a:gd name="connsiteY4" fmla="*/ 233073 h 466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45" h="466145">
                <a:moveTo>
                  <a:pt x="0" y="233073"/>
                </a:moveTo>
                <a:cubicBezTo>
                  <a:pt x="0" y="104350"/>
                  <a:pt x="104350" y="0"/>
                  <a:pt x="233073" y="0"/>
                </a:cubicBezTo>
                <a:cubicBezTo>
                  <a:pt x="361796" y="0"/>
                  <a:pt x="466146" y="104350"/>
                  <a:pt x="466146" y="233073"/>
                </a:cubicBezTo>
                <a:cubicBezTo>
                  <a:pt x="466146" y="361796"/>
                  <a:pt x="361796" y="466146"/>
                  <a:pt x="233073" y="466146"/>
                </a:cubicBezTo>
                <a:cubicBezTo>
                  <a:pt x="104350" y="466146"/>
                  <a:pt x="0" y="361796"/>
                  <a:pt x="0" y="233073"/>
                </a:cubicBezTo>
                <a:close/>
              </a:path>
            </a:pathLst>
          </a:custGeom>
          <a:solidFill>
            <a:schemeClr val="accent3"/>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75250" tIns="75250" rIns="75250" bIns="7525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GB" sz="1100" b="0" i="0" u="none" strike="noStrike" kern="1200" cap="none" spc="0" normalizeH="0" baseline="0" noProof="0" dirty="0">
                <a:ln>
                  <a:noFill/>
                </a:ln>
                <a:solidFill>
                  <a:sysClr val="window" lastClr="FFFFFF"/>
                </a:solidFill>
                <a:effectLst/>
                <a:uLnTx/>
                <a:uFillTx/>
                <a:latin typeface="Calibri" panose="020F0502020204030204"/>
                <a:ea typeface="+mn-ea"/>
                <a:cs typeface="+mn-cs"/>
              </a:rPr>
              <a:t>DB2</a:t>
            </a:r>
          </a:p>
        </p:txBody>
      </p:sp>
      <p:sp>
        <p:nvSpPr>
          <p:cNvPr id="25" name="Freeform 24">
            <a:extLst>
              <a:ext uri="{FF2B5EF4-FFF2-40B4-BE49-F238E27FC236}">
                <a16:creationId xmlns:a16="http://schemas.microsoft.com/office/drawing/2014/main" id="{995A6E3A-C1E7-5345-823F-58E5D9346F59}"/>
              </a:ext>
            </a:extLst>
          </p:cNvPr>
          <p:cNvSpPr/>
          <p:nvPr/>
        </p:nvSpPr>
        <p:spPr>
          <a:xfrm>
            <a:off x="2078250" y="4093609"/>
            <a:ext cx="499612" cy="499612"/>
          </a:xfrm>
          <a:custGeom>
            <a:avLst/>
            <a:gdLst>
              <a:gd name="connsiteX0" fmla="*/ 0 w 499612"/>
              <a:gd name="connsiteY0" fmla="*/ 249806 h 499612"/>
              <a:gd name="connsiteX1" fmla="*/ 249806 w 499612"/>
              <a:gd name="connsiteY1" fmla="*/ 0 h 499612"/>
              <a:gd name="connsiteX2" fmla="*/ 499612 w 499612"/>
              <a:gd name="connsiteY2" fmla="*/ 249806 h 499612"/>
              <a:gd name="connsiteX3" fmla="*/ 249806 w 499612"/>
              <a:gd name="connsiteY3" fmla="*/ 499612 h 499612"/>
              <a:gd name="connsiteX4" fmla="*/ 0 w 499612"/>
              <a:gd name="connsiteY4" fmla="*/ 249806 h 4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612" h="499612">
                <a:moveTo>
                  <a:pt x="0" y="249806"/>
                </a:moveTo>
                <a:cubicBezTo>
                  <a:pt x="0" y="111842"/>
                  <a:pt x="111842" y="0"/>
                  <a:pt x="249806" y="0"/>
                </a:cubicBezTo>
                <a:cubicBezTo>
                  <a:pt x="387770" y="0"/>
                  <a:pt x="499612" y="111842"/>
                  <a:pt x="499612" y="249806"/>
                </a:cubicBezTo>
                <a:cubicBezTo>
                  <a:pt x="499612" y="387770"/>
                  <a:pt x="387770" y="499612"/>
                  <a:pt x="249806" y="499612"/>
                </a:cubicBezTo>
                <a:cubicBezTo>
                  <a:pt x="111842" y="499612"/>
                  <a:pt x="0" y="387770"/>
                  <a:pt x="0" y="249806"/>
                </a:cubicBezTo>
                <a:close/>
              </a:path>
            </a:pathLst>
          </a:custGeom>
          <a:solidFill>
            <a:schemeClr val="accent3"/>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0151" tIns="80151" rIns="80151" bIns="80151"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GB" sz="1100" b="0" i="0" u="none" strike="noStrike" kern="1200" cap="none" spc="0" normalizeH="0" baseline="0" noProof="0" dirty="0">
                <a:ln>
                  <a:noFill/>
                </a:ln>
                <a:solidFill>
                  <a:sysClr val="window" lastClr="FFFFFF"/>
                </a:solidFill>
                <a:effectLst/>
                <a:uLnTx/>
                <a:uFillTx/>
                <a:latin typeface="Calibri" panose="020F0502020204030204"/>
                <a:ea typeface="+mn-ea"/>
                <a:cs typeface="+mn-cs"/>
              </a:rPr>
              <a:t>Batch</a:t>
            </a:r>
            <a:endParaRPr kumimoji="0" lang="en-GB" sz="1100" b="0" i="0" u="none" strike="noStrike" kern="1200" cap="none" spc="0" normalizeH="0" baseline="30000" noProof="0" dirty="0">
              <a:ln>
                <a:noFill/>
              </a:ln>
              <a:solidFill>
                <a:sysClr val="window" lastClr="FFFFFF"/>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CF6A01E-40A8-D143-B004-7820DD193EFB}"/>
              </a:ext>
            </a:extLst>
          </p:cNvPr>
          <p:cNvGrpSpPr/>
          <p:nvPr/>
        </p:nvGrpSpPr>
        <p:grpSpPr>
          <a:xfrm>
            <a:off x="1022909" y="2466861"/>
            <a:ext cx="1210243" cy="1223720"/>
            <a:chOff x="1330570" y="1757834"/>
            <a:chExt cx="977659" cy="988546"/>
          </a:xfrm>
        </p:grpSpPr>
        <p:sp>
          <p:nvSpPr>
            <p:cNvPr id="26" name="Oval 25">
              <a:extLst>
                <a:ext uri="{FF2B5EF4-FFF2-40B4-BE49-F238E27FC236}">
                  <a16:creationId xmlns:a16="http://schemas.microsoft.com/office/drawing/2014/main" id="{DBADF866-C652-874C-880C-4E2DC3544DAD}"/>
                </a:ext>
              </a:extLst>
            </p:cNvPr>
            <p:cNvSpPr/>
            <p:nvPr/>
          </p:nvSpPr>
          <p:spPr>
            <a:xfrm>
              <a:off x="1330570" y="1757834"/>
              <a:ext cx="977659" cy="977659"/>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pic>
          <p:nvPicPr>
            <p:cNvPr id="13" name="Picture 12">
              <a:extLst>
                <a:ext uri="{FF2B5EF4-FFF2-40B4-BE49-F238E27FC236}">
                  <a16:creationId xmlns:a16="http://schemas.microsoft.com/office/drawing/2014/main" id="{9C6F4C15-56B6-D944-A40C-6EF86A0E7F0D}"/>
                </a:ext>
              </a:extLst>
            </p:cNvPr>
            <p:cNvPicPr>
              <a:picLocks noChangeAspect="1"/>
            </p:cNvPicPr>
            <p:nvPr/>
          </p:nvPicPr>
          <p:blipFill>
            <a:blip r:embed="rId4"/>
            <a:stretch>
              <a:fillRect/>
            </a:stretch>
          </p:blipFill>
          <p:spPr>
            <a:xfrm>
              <a:off x="1335259" y="1764429"/>
              <a:ext cx="970215" cy="981951"/>
            </a:xfrm>
            <a:prstGeom prst="rect">
              <a:avLst/>
            </a:prstGeom>
          </p:spPr>
        </p:pic>
      </p:grpSp>
      <p:sp>
        <p:nvSpPr>
          <p:cNvPr id="28" name="Rectangle 27">
            <a:extLst>
              <a:ext uri="{FF2B5EF4-FFF2-40B4-BE49-F238E27FC236}">
                <a16:creationId xmlns:a16="http://schemas.microsoft.com/office/drawing/2014/main" id="{09C8D0C6-0273-DA4A-9E69-B7B9C81C7BCB}"/>
              </a:ext>
            </a:extLst>
          </p:cNvPr>
          <p:cNvSpPr/>
          <p:nvPr/>
        </p:nvSpPr>
        <p:spPr bwMode="auto">
          <a:xfrm>
            <a:off x="615658" y="1221269"/>
            <a:ext cx="3340683" cy="621432"/>
          </a:xfrm>
          <a:prstGeom prst="rect">
            <a:avLst/>
          </a:prstGeom>
          <a:solidFill>
            <a:srgbClr val="C00000"/>
          </a:solidFill>
          <a:ln>
            <a:noFill/>
            <a:headEnd type="none" w="med" len="med"/>
            <a:tailEnd type="none" w="med" len="med"/>
          </a:ln>
          <a:effectLst>
            <a:outerShdw blurRad="50800" dist="101600" dir="2700000" algn="tl" rotWithShape="0">
              <a:prstClr val="black">
                <a:alpha val="75000"/>
              </a:prstClr>
            </a:outerShdw>
          </a:effectLst>
        </p:spPr>
        <p:style>
          <a:lnRef idx="1">
            <a:schemeClr val="accent5"/>
          </a:lnRef>
          <a:fillRef idx="3">
            <a:schemeClr val="accent5"/>
          </a:fillRef>
          <a:effectRef idx="2">
            <a:schemeClr val="accent5"/>
          </a:effectRef>
          <a:fontRef idx="minor">
            <a:schemeClr val="lt1"/>
          </a:fontRef>
        </p:style>
        <p:txBody>
          <a:bodyPr vert="horz" wrap="square" lIns="36000" tIns="36000" rIns="36000" bIns="36000" numCol="1" rtlCol="0" anchor="t" anchorCtr="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zHyperWrite</a:t>
            </a:r>
            <a:br>
              <a:rPr kumimoji="0" lang="en-US" sz="1200" b="1" i="0" u="none" strike="noStrike" kern="1200" cap="none" spc="0" normalizeH="0" baseline="0" noProof="0" dirty="0">
                <a:ln>
                  <a:noFill/>
                </a:ln>
                <a:solidFill>
                  <a:srgbClr val="FFFFFF"/>
                </a:solidFill>
                <a:effectLst/>
                <a:uLnTx/>
                <a:uFillTx/>
                <a:latin typeface="IBM Plex Sans"/>
                <a:ea typeface="+mn-ea"/>
                <a:cs typeface="+mn-cs"/>
              </a:rPr>
            </a:br>
            <a:r>
              <a:rPr kumimoji="0" lang="en-US" sz="1100" b="0" i="0" u="none" strike="noStrike" kern="1200" cap="none" spc="0" normalizeH="0" baseline="0" noProof="0" dirty="0">
                <a:ln>
                  <a:noFill/>
                </a:ln>
                <a:solidFill>
                  <a:srgbClr val="FFFFFF"/>
                </a:solidFill>
                <a:effectLst/>
                <a:uLnTx/>
                <a:uFillTx/>
                <a:latin typeface="IBM Plex Sans"/>
                <a:ea typeface="+mn-ea"/>
                <a:cs typeface="+mn-cs"/>
              </a:rPr>
              <a:t>Improves the I/O performance of synchronous replication solutions for disaster recovery</a:t>
            </a:r>
            <a:endParaRPr kumimoji="0" lang="en-US" sz="12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1" name="Rectangle 30">
            <a:extLst>
              <a:ext uri="{FF2B5EF4-FFF2-40B4-BE49-F238E27FC236}">
                <a16:creationId xmlns:a16="http://schemas.microsoft.com/office/drawing/2014/main" id="{5B7031B8-6EBB-BF45-920A-3273F3DF02F6}"/>
              </a:ext>
            </a:extLst>
          </p:cNvPr>
          <p:cNvSpPr/>
          <p:nvPr/>
        </p:nvSpPr>
        <p:spPr bwMode="auto">
          <a:xfrm>
            <a:off x="615658" y="1983698"/>
            <a:ext cx="3340683" cy="842092"/>
          </a:xfrm>
          <a:prstGeom prst="rect">
            <a:avLst/>
          </a:prstGeom>
          <a:solidFill>
            <a:srgbClr val="C00000"/>
          </a:solidFill>
          <a:ln>
            <a:noFill/>
            <a:headEnd type="none" w="med" len="med"/>
            <a:tailEnd type="none" w="med" len="med"/>
          </a:ln>
          <a:effectLst>
            <a:outerShdw blurRad="50800" dist="101600" dir="2700000" algn="tl" rotWithShape="0">
              <a:prstClr val="black">
                <a:alpha val="75000"/>
              </a:prstClr>
            </a:outerShdw>
          </a:effectLst>
        </p:spPr>
        <p:style>
          <a:lnRef idx="1">
            <a:schemeClr val="accent5"/>
          </a:lnRef>
          <a:fillRef idx="3">
            <a:schemeClr val="accent5"/>
          </a:fillRef>
          <a:effectRef idx="2">
            <a:schemeClr val="accent5"/>
          </a:effectRef>
          <a:fontRef idx="minor">
            <a:schemeClr val="lt1"/>
          </a:fontRef>
        </p:style>
        <p:txBody>
          <a:bodyPr vert="horz" wrap="square" lIns="36000" tIns="36000" rIns="36000" bIns="36000" numCol="1" rtlCol="0" anchor="t" anchorCtr="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IBM Plex Sans"/>
                <a:ea typeface="+mn-ea"/>
                <a:cs typeface="+mn-cs"/>
              </a:rPr>
              <a:t>Direct connectivity with IBM Event Streams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mn-ea"/>
                <a:cs typeface="+mn-cs"/>
              </a:rPr>
              <a:t>Kafka connectors for MQ can be deployed into z/OS UNIX System Services, reducing latency and simplifying configuration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2" name="Rectangle 31">
            <a:extLst>
              <a:ext uri="{FF2B5EF4-FFF2-40B4-BE49-F238E27FC236}">
                <a16:creationId xmlns:a16="http://schemas.microsoft.com/office/drawing/2014/main" id="{00C0467D-495F-3E43-B1A8-BF227FF3B1FB}"/>
              </a:ext>
            </a:extLst>
          </p:cNvPr>
          <p:cNvSpPr/>
          <p:nvPr/>
        </p:nvSpPr>
        <p:spPr bwMode="auto">
          <a:xfrm>
            <a:off x="615657" y="2968750"/>
            <a:ext cx="3340683" cy="1006415"/>
          </a:xfrm>
          <a:prstGeom prst="rect">
            <a:avLst/>
          </a:prstGeom>
          <a:solidFill>
            <a:srgbClr val="C00000"/>
          </a:solidFill>
          <a:ln>
            <a:noFill/>
            <a:headEnd type="none" w="med" len="med"/>
            <a:tailEnd type="none" w="med" len="med"/>
          </a:ln>
          <a:effectLst>
            <a:outerShdw blurRad="50800" dist="101600" dir="2700000" algn="tl" rotWithShape="0">
              <a:prstClr val="black">
                <a:alpha val="75000"/>
              </a:prstClr>
            </a:outerShdw>
          </a:effectLst>
        </p:spPr>
        <p:style>
          <a:lnRef idx="1">
            <a:schemeClr val="accent5"/>
          </a:lnRef>
          <a:fillRef idx="3">
            <a:schemeClr val="accent5"/>
          </a:fillRef>
          <a:effectRef idx="2">
            <a:schemeClr val="accent5"/>
          </a:effectRef>
          <a:fontRef idx="minor">
            <a:schemeClr val="lt1"/>
          </a:fontRef>
        </p:style>
        <p:txBody>
          <a:bodyPr vert="horz" wrap="square" lIns="36000" tIns="36000" rIns="36000" bIns="36000" numCol="1" rtlCol="0" anchor="t" anchorCtr="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IBM Plex Sans"/>
                <a:ea typeface="+mn-ea"/>
                <a:cs typeface="+mn-cs"/>
              </a:rPr>
              <a:t>Advanced Message Security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mn-ea"/>
                <a:cs typeface="+mn-cs"/>
              </a:rPr>
              <a:t>Users are able to apply and remove Advanced Message Security (AMS) policies transparently between AMS and non-AMS enabled queue managers</a:t>
            </a:r>
            <a:endParaRPr kumimoji="0" lang="en-GB" sz="110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0" name="Rectangle 29">
            <a:extLst>
              <a:ext uri="{FF2B5EF4-FFF2-40B4-BE49-F238E27FC236}">
                <a16:creationId xmlns:a16="http://schemas.microsoft.com/office/drawing/2014/main" id="{6936755B-167B-2345-A075-39D5FC1F26AE}"/>
              </a:ext>
            </a:extLst>
          </p:cNvPr>
          <p:cNvSpPr/>
          <p:nvPr/>
        </p:nvSpPr>
        <p:spPr bwMode="auto">
          <a:xfrm>
            <a:off x="615656" y="4107468"/>
            <a:ext cx="3340683" cy="791350"/>
          </a:xfrm>
          <a:prstGeom prst="rect">
            <a:avLst/>
          </a:prstGeom>
          <a:solidFill>
            <a:srgbClr val="C00000"/>
          </a:solidFill>
          <a:ln>
            <a:noFill/>
            <a:headEnd type="none" w="med" len="med"/>
            <a:tailEnd type="none" w="med" len="med"/>
          </a:ln>
          <a:effectLst>
            <a:outerShdw blurRad="50800" dist="101600" dir="2700000" algn="tl" rotWithShape="0">
              <a:prstClr val="black">
                <a:alpha val="75000"/>
              </a:prstClr>
            </a:outerShdw>
          </a:effectLst>
        </p:spPr>
        <p:style>
          <a:lnRef idx="1">
            <a:schemeClr val="accent5"/>
          </a:lnRef>
          <a:fillRef idx="3">
            <a:schemeClr val="accent5"/>
          </a:fillRef>
          <a:effectRef idx="2">
            <a:schemeClr val="accent5"/>
          </a:effectRef>
          <a:fontRef idx="minor">
            <a:schemeClr val="lt1"/>
          </a:fontRef>
        </p:style>
        <p:txBody>
          <a:bodyPr vert="horz" wrap="square" lIns="36000" tIns="36000" rIns="36000" bIns="36000" numCol="1" rtlCol="0" anchor="t" anchorCtr="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IBM Plex Sans"/>
                <a:ea typeface="+mn-ea"/>
                <a:cs typeface="+mn-cs"/>
              </a:rPr>
              <a:t>Full data encryption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mn-ea"/>
                <a:cs typeface="+mn-cs"/>
              </a:rPr>
              <a:t>MQ 9.1.5 completed support for full DataSet encryption, integrating with the CryptoExpress coprocessor for encryption at the storage level</a:t>
            </a:r>
            <a:endParaRPr kumimoji="0" lang="en-GB" sz="110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 name="Footer Placeholder 2">
            <a:extLst>
              <a:ext uri="{FF2B5EF4-FFF2-40B4-BE49-F238E27FC236}">
                <a16:creationId xmlns:a16="http://schemas.microsoft.com/office/drawing/2014/main" id="{80F879BA-7C17-0D47-9DAE-39705A37B89E}"/>
              </a:ext>
            </a:extLst>
          </p:cNvPr>
          <p:cNvSpPr>
            <a:spLocks noGrp="1"/>
          </p:cNvSpPr>
          <p:nvPr>
            <p:ph type="ftr" sz="quarter" idx="3"/>
          </p:nvPr>
        </p:nvSpPr>
        <p:spPr>
          <a:xfrm>
            <a:off x="101384" y="4946976"/>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382786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2"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9000">
              <a:schemeClr val="tx1"/>
            </a:gs>
            <a:gs pos="100000">
              <a:schemeClr val="bg1"/>
            </a:gs>
          </a:gsLst>
          <a:path path="circle">
            <a:fillToRect l="100000" t="100000"/>
          </a:path>
        </a:gradFill>
        <a:effectLst/>
      </p:bgPr>
    </p:bg>
    <p:spTree>
      <p:nvGrpSpPr>
        <p:cNvPr id="1" name=""/>
        <p:cNvGrpSpPr/>
        <p:nvPr/>
      </p:nvGrpSpPr>
      <p:grpSpPr>
        <a:xfrm>
          <a:off x="0" y="0"/>
          <a:ext cx="0" cy="0"/>
          <a:chOff x="0" y="0"/>
          <a:chExt cx="0" cy="0"/>
        </a:xfrm>
      </p:grpSpPr>
      <p:sp>
        <p:nvSpPr>
          <p:cNvPr id="5" name="Text Placeholder 4"/>
          <p:cNvSpPr txBox="1">
            <a:spLocks/>
          </p:cNvSpPr>
          <p:nvPr/>
        </p:nvSpPr>
        <p:spPr>
          <a:xfrm>
            <a:off x="3926229" y="2150724"/>
            <a:ext cx="5301514" cy="623248"/>
          </a:xfrm>
          <a:prstGeom prst="rect">
            <a:avLst/>
          </a:prstGeom>
        </p:spPr>
        <p:txBody>
          <a:bodyPr lIns="0"/>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marR="0" lvl="0" indent="0" algn="l" defTabSz="685800" rtl="0" eaLnBrk="1" fontAlgn="base" latinLnBrk="0" hangingPunct="1">
              <a:lnSpc>
                <a:spcPct val="100000"/>
              </a:lnSpc>
              <a:spcBef>
                <a:spcPct val="50000"/>
              </a:spcBef>
              <a:spcAft>
                <a:spcPct val="0"/>
              </a:spcAft>
              <a:buClr>
                <a:srgbClr val="1D3548"/>
              </a:buClr>
              <a:buSzTx/>
              <a:buFont typeface="Wingdings" panose="05000000000000000000" pitchFamily="2" charset="2"/>
              <a:buNone/>
              <a:tabLst/>
              <a:defRPr/>
            </a:pPr>
            <a:r>
              <a:rPr kumimoji="0" lang="en-GB" sz="3200" b="0" i="0" u="none" strike="noStrike" kern="1200" cap="none" spc="0" normalizeH="0" baseline="0" noProof="0" dirty="0">
                <a:ln>
                  <a:noFill/>
                </a:ln>
                <a:solidFill>
                  <a:srgbClr val="FFFFFF"/>
                </a:solidFill>
                <a:effectLst/>
                <a:uLnTx/>
                <a:uFillTx/>
                <a:latin typeface="IBM Plex Sans Light" panose="020B0403050203000203" pitchFamily="34" charset="77"/>
              </a:rPr>
              <a:t>Linux High Availability</a:t>
            </a:r>
            <a:endParaRPr kumimoji="0" lang="en-GB" sz="3200" b="0" i="0" u="none" strike="noStrike" kern="0" cap="none" spc="0" normalizeH="0" baseline="0" noProof="0" dirty="0">
              <a:ln>
                <a:noFill/>
              </a:ln>
              <a:solidFill>
                <a:srgbClr val="FFFFFF"/>
              </a:solidFill>
              <a:effectLst/>
              <a:uLnTx/>
              <a:uFillTx/>
              <a:latin typeface="IBM Plex Sans Light" panose="020B0403050203000203" pitchFamily="34" charset="77"/>
            </a:endParaRPr>
          </a:p>
        </p:txBody>
      </p:sp>
      <p:sp>
        <p:nvSpPr>
          <p:cNvPr id="6" name="Text Placeholder 3"/>
          <p:cNvSpPr txBox="1">
            <a:spLocks/>
          </p:cNvSpPr>
          <p:nvPr/>
        </p:nvSpPr>
        <p:spPr bwMode="auto">
          <a:xfrm>
            <a:off x="3926229" y="2773972"/>
            <a:ext cx="498727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4290" rIns="68580" bIns="34290" numCol="1" anchor="t" anchorCtr="0" compatLnSpc="1">
            <a:prstTxWarp prst="textNoShape">
              <a:avLst/>
            </a:prstTxWarp>
            <a:spAutoFit/>
          </a:bodyPr>
          <a:lstStyle>
            <a:lvl1pPr marL="0" indent="0" algn="l" rtl="0" eaLnBrk="1" fontAlgn="base" hangingPunct="1">
              <a:spcBef>
                <a:spcPts val="0"/>
              </a:spcBef>
              <a:spcAft>
                <a:spcPct val="0"/>
              </a:spcAft>
              <a:buClr>
                <a:schemeClr val="tx1"/>
              </a:buClr>
              <a:buSzTx/>
              <a:buFont typeface="Wingdings" panose="05000000000000000000" pitchFamily="2" charset="2"/>
              <a:buNone/>
              <a:defRPr sz="3700">
                <a:solidFill>
                  <a:srgbClr val="FFFFFF"/>
                </a:solidFill>
                <a:latin typeface="IBM Plex Sans SemiBold"/>
                <a:ea typeface="IBM Plex Sans SemiBold"/>
                <a:cs typeface="IBM Plex Sans SemiBold"/>
                <a:sym typeface="IBM Plex Sans SemiBold"/>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marR="0" lvl="0" indent="0" algn="l" defTabSz="685800" rtl="0" eaLnBrk="1" fontAlgn="base" latinLnBrk="0" hangingPunct="1">
              <a:lnSpc>
                <a:spcPct val="100000"/>
              </a:lnSpc>
              <a:spcBef>
                <a:spcPts val="0"/>
              </a:spcBef>
              <a:spcAft>
                <a:spcPct val="0"/>
              </a:spcAft>
              <a:buClr>
                <a:srgbClr val="1D3548"/>
              </a:buClr>
              <a:buSzTx/>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IBM Plex Sans ExtraLight" panose="020B0303050203000203" pitchFamily="34" charset="77"/>
                <a:sym typeface="IBM Plex Sans SemiBold"/>
              </a:rPr>
              <a:t>Protecting your critical data</a:t>
            </a:r>
            <a:endParaRPr kumimoji="0" lang="en-GB" sz="1600" b="0" i="0" u="none" strike="noStrike" kern="0" cap="none" spc="0" normalizeH="0" baseline="0" noProof="0" dirty="0">
              <a:ln>
                <a:noFill/>
              </a:ln>
              <a:solidFill>
                <a:srgbClr val="FFFFFF"/>
              </a:solidFill>
              <a:effectLst/>
              <a:uLnTx/>
              <a:uFillTx/>
              <a:latin typeface="IBM Plex Sans ExtraLight" panose="020B0303050203000203" pitchFamily="34" charset="77"/>
              <a:ea typeface="IBM Plex Sans" charset="0"/>
              <a:cs typeface="IBM Plex Sans" charset="0"/>
              <a:sym typeface="IBM Plex Sans SemiBold"/>
            </a:endParaRPr>
          </a:p>
        </p:txBody>
      </p:sp>
      <p:pic>
        <p:nvPicPr>
          <p:cNvPr id="7" name="Picture 6">
            <a:extLst>
              <a:ext uri="{FF2B5EF4-FFF2-40B4-BE49-F238E27FC236}">
                <a16:creationId xmlns:a16="http://schemas.microsoft.com/office/drawing/2014/main" id="{AF0ACE00-478C-DF4C-B6F0-CF876A976FA9}"/>
              </a:ext>
            </a:extLst>
          </p:cNvPr>
          <p:cNvPicPr>
            <a:picLocks noChangeAspect="1"/>
          </p:cNvPicPr>
          <p:nvPr/>
        </p:nvPicPr>
        <p:blipFill>
          <a:blip r:embed="rId2"/>
          <a:stretch>
            <a:fillRect/>
          </a:stretch>
        </p:blipFill>
        <p:spPr>
          <a:xfrm>
            <a:off x="1488377" y="1792759"/>
            <a:ext cx="1376892" cy="1800000"/>
          </a:xfrm>
          <a:prstGeom prst="rect">
            <a:avLst/>
          </a:prstGeom>
        </p:spPr>
      </p:pic>
    </p:spTree>
    <p:extLst>
      <p:ext uri="{BB962C8B-B14F-4D97-AF65-F5344CB8AC3E}">
        <p14:creationId xmlns:p14="http://schemas.microsoft.com/office/powerpoint/2010/main" val="144448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2518" y="4522303"/>
            <a:ext cx="4789874" cy="283946"/>
          </a:xfrm>
          <a:prstGeom prst="rect">
            <a:avLst/>
          </a:prstGeom>
        </p:spPr>
        <p:txBody>
          <a:bodyPr vert="horz" wrap="none" lIns="68580" tIns="34290" rIns="68580" bIns="34290" rtlCol="0" anchor="t" anchorCtr="0">
            <a:noAutofit/>
          </a:bodyPr>
          <a:lstStyle/>
          <a:p>
            <a:pPr>
              <a:lnSpc>
                <a:spcPct val="90000"/>
              </a:lnSpc>
              <a:spcBef>
                <a:spcPts val="750"/>
              </a:spcBef>
            </a:pPr>
            <a:r>
              <a:rPr lang="en-GB" sz="900" dirty="0">
                <a:solidFill>
                  <a:schemeClr val="bg2"/>
                </a:solidFill>
              </a:rPr>
              <a:t>* z/OS shared queue provides active-active HA of the message data!</a:t>
            </a:r>
          </a:p>
        </p:txBody>
      </p:sp>
      <p:sp>
        <p:nvSpPr>
          <p:cNvPr id="3" name="Footer Placeholder 2"/>
          <p:cNvSpPr>
            <a:spLocks noGrp="1"/>
          </p:cNvSpPr>
          <p:nvPr>
            <p:ph type="ftr" sz="quarter" idx="10"/>
          </p:nvPr>
        </p:nvSpPr>
        <p:spPr/>
        <p:txBody>
          <a:bodyPr/>
          <a:lstStyle/>
          <a:p>
            <a:r>
              <a:rPr lang="en-GB">
                <a:solidFill>
                  <a:srgbClr val="EAEAEA"/>
                </a:solidFill>
              </a:rPr>
              <a:t>© 2020 IBM Corporation    </a:t>
            </a:r>
            <a:endParaRPr lang="en-US" dirty="0">
              <a:solidFill>
                <a:srgbClr val="EAEAEA"/>
              </a:solidFill>
            </a:endParaRPr>
          </a:p>
        </p:txBody>
      </p:sp>
      <p:grpSp>
        <p:nvGrpSpPr>
          <p:cNvPr id="26" name="Group 25">
            <a:extLst>
              <a:ext uri="{FF2B5EF4-FFF2-40B4-BE49-F238E27FC236}">
                <a16:creationId xmlns:a16="http://schemas.microsoft.com/office/drawing/2014/main" id="{368DC259-F5CA-BA48-854E-77ED49DF148B}"/>
              </a:ext>
            </a:extLst>
          </p:cNvPr>
          <p:cNvGrpSpPr/>
          <p:nvPr/>
        </p:nvGrpSpPr>
        <p:grpSpPr>
          <a:xfrm>
            <a:off x="5059439" y="199854"/>
            <a:ext cx="1620957" cy="1858597"/>
            <a:chOff x="5078024" y="1109284"/>
            <a:chExt cx="1620957" cy="1858597"/>
          </a:xfrm>
        </p:grpSpPr>
        <p:grpSp>
          <p:nvGrpSpPr>
            <p:cNvPr id="36" name="Group 35">
              <a:extLst>
                <a:ext uri="{FF2B5EF4-FFF2-40B4-BE49-F238E27FC236}">
                  <a16:creationId xmlns:a16="http://schemas.microsoft.com/office/drawing/2014/main" id="{BB12447A-5A79-DF4A-BC82-4923800E47B3}"/>
                </a:ext>
              </a:extLst>
            </p:cNvPr>
            <p:cNvGrpSpPr/>
            <p:nvPr/>
          </p:nvGrpSpPr>
          <p:grpSpPr>
            <a:xfrm>
              <a:off x="5124174" y="1109284"/>
              <a:ext cx="1529502" cy="1559998"/>
              <a:chOff x="5750534" y="71661"/>
              <a:chExt cx="2164581" cy="2207739"/>
            </a:xfrm>
          </p:grpSpPr>
          <p:sp>
            <p:nvSpPr>
              <p:cNvPr id="35" name="Rectangle 34">
                <a:extLst>
                  <a:ext uri="{FF2B5EF4-FFF2-40B4-BE49-F238E27FC236}">
                    <a16:creationId xmlns:a16="http://schemas.microsoft.com/office/drawing/2014/main" id="{85321430-3738-9F42-A06B-153E4217ED21}"/>
                  </a:ext>
                </a:extLst>
              </p:cNvPr>
              <p:cNvSpPr/>
              <p:nvPr/>
            </p:nvSpPr>
            <p:spPr>
              <a:xfrm>
                <a:off x="5750534" y="71661"/>
                <a:ext cx="2164581" cy="2207739"/>
              </a:xfrm>
              <a:prstGeom prst="rect">
                <a:avLst/>
              </a:prstGeom>
              <a:solidFill>
                <a:schemeClr val="bg2"/>
              </a:solidFill>
              <a:ln w="19050">
                <a:noFill/>
                <a:prstDash val="sysDash"/>
              </a:ln>
              <a:effectLst>
                <a:glow rad="63500">
                  <a:schemeClr val="tx1">
                    <a:lumMod val="50000"/>
                    <a:lumOff val="50000"/>
                    <a:alpha val="40000"/>
                  </a:schemeClr>
                </a:glow>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grpSp>
            <p:nvGrpSpPr>
              <p:cNvPr id="16" name="Group 15">
                <a:extLst>
                  <a:ext uri="{FF2B5EF4-FFF2-40B4-BE49-F238E27FC236}">
                    <a16:creationId xmlns:a16="http://schemas.microsoft.com/office/drawing/2014/main" id="{75388079-43F9-F544-B339-8BD434338815}"/>
                  </a:ext>
                </a:extLst>
              </p:cNvPr>
              <p:cNvGrpSpPr/>
              <p:nvPr/>
            </p:nvGrpSpPr>
            <p:grpSpPr>
              <a:xfrm>
                <a:off x="5866807" y="198916"/>
                <a:ext cx="1964336" cy="1996932"/>
                <a:chOff x="5866807" y="198916"/>
                <a:chExt cx="1964336" cy="1996932"/>
              </a:xfrm>
            </p:grpSpPr>
            <p:sp>
              <p:nvSpPr>
                <p:cNvPr id="20" name="Triangle 19">
                  <a:extLst>
                    <a:ext uri="{FF2B5EF4-FFF2-40B4-BE49-F238E27FC236}">
                      <a16:creationId xmlns:a16="http://schemas.microsoft.com/office/drawing/2014/main" id="{7FAB3460-F863-FA4A-BDEF-34CEC2FAA630}"/>
                    </a:ext>
                  </a:extLst>
                </p:cNvPr>
                <p:cNvSpPr/>
                <p:nvPr/>
              </p:nvSpPr>
              <p:spPr>
                <a:xfrm>
                  <a:off x="6395884" y="574662"/>
                  <a:ext cx="892263" cy="769192"/>
                </a:xfrm>
                <a:prstGeom prst="triangle">
                  <a:avLst/>
                </a:prstGeom>
                <a:solidFill>
                  <a:srgbClr val="3787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p>
                  <a:pPr algn="ctr"/>
                  <a:r>
                    <a:rPr lang="en-US" sz="600" dirty="0">
                      <a:solidFill>
                        <a:schemeClr val="bg2"/>
                      </a:solidFill>
                      <a:latin typeface="IBM Plex Sans Thin" panose="020B0203050203000203" pitchFamily="34" charset="77"/>
                    </a:rPr>
                    <a:t>Sysplex</a:t>
                  </a:r>
                  <a:br>
                    <a:rPr lang="en-US" sz="600" dirty="0">
                      <a:solidFill>
                        <a:schemeClr val="bg2"/>
                      </a:solidFill>
                      <a:latin typeface="IBM Plex Sans Thin" panose="020B0203050203000203" pitchFamily="34" charset="77"/>
                    </a:rPr>
                  </a:br>
                  <a:r>
                    <a:rPr lang="en-US" sz="600" dirty="0">
                      <a:solidFill>
                        <a:schemeClr val="bg2"/>
                      </a:solidFill>
                      <a:latin typeface="IBM Plex Sans Thin" panose="020B0203050203000203" pitchFamily="34" charset="77"/>
                    </a:rPr>
                    <a:t>Coupling</a:t>
                  </a:r>
                  <a:br>
                    <a:rPr lang="en-US" sz="600" dirty="0">
                      <a:solidFill>
                        <a:schemeClr val="bg2"/>
                      </a:solidFill>
                      <a:latin typeface="IBM Plex Sans Thin" panose="020B0203050203000203" pitchFamily="34" charset="77"/>
                    </a:rPr>
                  </a:br>
                  <a:r>
                    <a:rPr lang="en-US" sz="600" dirty="0">
                      <a:solidFill>
                        <a:schemeClr val="bg2"/>
                      </a:solidFill>
                      <a:latin typeface="IBM Plex Sans Thin" panose="020B0203050203000203" pitchFamily="34" charset="77"/>
                    </a:rPr>
                    <a:t>Facility</a:t>
                  </a:r>
                </a:p>
              </p:txBody>
            </p:sp>
            <p:grpSp>
              <p:nvGrpSpPr>
                <p:cNvPr id="13" name="Group 12">
                  <a:extLst>
                    <a:ext uri="{FF2B5EF4-FFF2-40B4-BE49-F238E27FC236}">
                      <a16:creationId xmlns:a16="http://schemas.microsoft.com/office/drawing/2014/main" id="{6FEACACB-B326-1B43-A2ED-E6C6F9F462DD}"/>
                    </a:ext>
                  </a:extLst>
                </p:cNvPr>
                <p:cNvGrpSpPr/>
                <p:nvPr/>
              </p:nvGrpSpPr>
              <p:grpSpPr>
                <a:xfrm>
                  <a:off x="5866807" y="198916"/>
                  <a:ext cx="635374" cy="724096"/>
                  <a:chOff x="4752100" y="455083"/>
                  <a:chExt cx="821885" cy="936652"/>
                </a:xfrm>
              </p:grpSpPr>
              <p:sp>
                <p:nvSpPr>
                  <p:cNvPr id="27" name="Rectangle 26">
                    <a:extLst>
                      <a:ext uri="{FF2B5EF4-FFF2-40B4-BE49-F238E27FC236}">
                        <a16:creationId xmlns:a16="http://schemas.microsoft.com/office/drawing/2014/main" id="{ACD92098-90C4-D541-9EF0-D9F5F50FB123}"/>
                      </a:ext>
                    </a:extLst>
                  </p:cNvPr>
                  <p:cNvSpPr/>
                  <p:nvPr/>
                </p:nvSpPr>
                <p:spPr>
                  <a:xfrm>
                    <a:off x="4752100" y="455083"/>
                    <a:ext cx="821885" cy="936652"/>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28" name="Picture 27">
                    <a:extLst>
                      <a:ext uri="{FF2B5EF4-FFF2-40B4-BE49-F238E27FC236}">
                        <a16:creationId xmlns:a16="http://schemas.microsoft.com/office/drawing/2014/main" id="{54A2C130-7250-084F-9CE0-EBBCA9A201FD}"/>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4919711" y="711489"/>
                    <a:ext cx="486658" cy="449487"/>
                  </a:xfrm>
                  <a:prstGeom prst="rect">
                    <a:avLst/>
                  </a:prstGeom>
                </p:spPr>
              </p:pic>
            </p:grpSp>
            <p:grpSp>
              <p:nvGrpSpPr>
                <p:cNvPr id="29" name="Group 28">
                  <a:extLst>
                    <a:ext uri="{FF2B5EF4-FFF2-40B4-BE49-F238E27FC236}">
                      <a16:creationId xmlns:a16="http://schemas.microsoft.com/office/drawing/2014/main" id="{4AE0338B-067F-A24E-9FBE-7056BCB8FCAE}"/>
                    </a:ext>
                  </a:extLst>
                </p:cNvPr>
                <p:cNvGrpSpPr/>
                <p:nvPr/>
              </p:nvGrpSpPr>
              <p:grpSpPr>
                <a:xfrm>
                  <a:off x="6511065" y="1471752"/>
                  <a:ext cx="635374" cy="724096"/>
                  <a:chOff x="4965553" y="807984"/>
                  <a:chExt cx="821885" cy="936652"/>
                </a:xfrm>
              </p:grpSpPr>
              <p:sp>
                <p:nvSpPr>
                  <p:cNvPr id="30" name="Rectangle 29">
                    <a:extLst>
                      <a:ext uri="{FF2B5EF4-FFF2-40B4-BE49-F238E27FC236}">
                        <a16:creationId xmlns:a16="http://schemas.microsoft.com/office/drawing/2014/main" id="{E94BEEAC-5DEF-514E-92EA-BB955E94B465}"/>
                      </a:ext>
                    </a:extLst>
                  </p:cNvPr>
                  <p:cNvSpPr/>
                  <p:nvPr/>
                </p:nvSpPr>
                <p:spPr>
                  <a:xfrm>
                    <a:off x="4965553" y="807984"/>
                    <a:ext cx="821885" cy="936652"/>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31" name="Picture 30">
                    <a:extLst>
                      <a:ext uri="{FF2B5EF4-FFF2-40B4-BE49-F238E27FC236}">
                        <a16:creationId xmlns:a16="http://schemas.microsoft.com/office/drawing/2014/main" id="{E8470ADE-36CA-614E-8428-D9E206F3BD05}"/>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133165" y="1032424"/>
                    <a:ext cx="486658" cy="449487"/>
                  </a:xfrm>
                  <a:prstGeom prst="rect">
                    <a:avLst/>
                  </a:prstGeom>
                </p:spPr>
              </p:pic>
            </p:grpSp>
            <p:grpSp>
              <p:nvGrpSpPr>
                <p:cNvPr id="32" name="Group 31">
                  <a:extLst>
                    <a:ext uri="{FF2B5EF4-FFF2-40B4-BE49-F238E27FC236}">
                      <a16:creationId xmlns:a16="http://schemas.microsoft.com/office/drawing/2014/main" id="{43FE1812-E659-9A4E-A8F1-8E61DD93726F}"/>
                    </a:ext>
                  </a:extLst>
                </p:cNvPr>
                <p:cNvGrpSpPr/>
                <p:nvPr/>
              </p:nvGrpSpPr>
              <p:grpSpPr>
                <a:xfrm>
                  <a:off x="7195769" y="198916"/>
                  <a:ext cx="635374" cy="724096"/>
                  <a:chOff x="5197677" y="455083"/>
                  <a:chExt cx="821885" cy="936652"/>
                </a:xfrm>
              </p:grpSpPr>
              <p:sp>
                <p:nvSpPr>
                  <p:cNvPr id="33" name="Rectangle 32">
                    <a:extLst>
                      <a:ext uri="{FF2B5EF4-FFF2-40B4-BE49-F238E27FC236}">
                        <a16:creationId xmlns:a16="http://schemas.microsoft.com/office/drawing/2014/main" id="{905A45C9-55CD-6E45-BA2A-D3935691FC02}"/>
                      </a:ext>
                    </a:extLst>
                  </p:cNvPr>
                  <p:cNvSpPr/>
                  <p:nvPr/>
                </p:nvSpPr>
                <p:spPr>
                  <a:xfrm>
                    <a:off x="5197677" y="455083"/>
                    <a:ext cx="821885" cy="936652"/>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34" name="Picture 33">
                    <a:extLst>
                      <a:ext uri="{FF2B5EF4-FFF2-40B4-BE49-F238E27FC236}">
                        <a16:creationId xmlns:a16="http://schemas.microsoft.com/office/drawing/2014/main" id="{0570D1B0-9C06-0840-B030-46A8C318517F}"/>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65288" y="711489"/>
                    <a:ext cx="486658" cy="449487"/>
                  </a:xfrm>
                  <a:prstGeom prst="rect">
                    <a:avLst/>
                  </a:prstGeom>
                </p:spPr>
              </p:pic>
            </p:grpSp>
          </p:grpSp>
        </p:grpSp>
        <p:sp>
          <p:nvSpPr>
            <p:cNvPr id="22" name="TextBox 21">
              <a:extLst>
                <a:ext uri="{FF2B5EF4-FFF2-40B4-BE49-F238E27FC236}">
                  <a16:creationId xmlns:a16="http://schemas.microsoft.com/office/drawing/2014/main" id="{47B3CE7E-2FC5-224E-A825-91D1A62FBC29}"/>
                </a:ext>
              </a:extLst>
            </p:cNvPr>
            <p:cNvSpPr txBox="1"/>
            <p:nvPr/>
          </p:nvSpPr>
          <p:spPr>
            <a:xfrm>
              <a:off x="5078024" y="2737049"/>
              <a:ext cx="1620957" cy="230832"/>
            </a:xfrm>
            <a:prstGeom prst="rect">
              <a:avLst/>
            </a:prstGeom>
            <a:noFill/>
          </p:spPr>
          <p:txBody>
            <a:bodyPr wrap="square" rtlCol="0">
              <a:spAutoFit/>
            </a:bodyPr>
            <a:lstStyle/>
            <a:p>
              <a:pPr algn="ctr"/>
              <a:r>
                <a:rPr lang="en-US" sz="900" dirty="0"/>
                <a:t>z/OS Queue Sharing Groups</a:t>
              </a:r>
            </a:p>
          </p:txBody>
        </p:sp>
      </p:grpSp>
      <p:grpSp>
        <p:nvGrpSpPr>
          <p:cNvPr id="46" name="Group 45">
            <a:extLst>
              <a:ext uri="{FF2B5EF4-FFF2-40B4-BE49-F238E27FC236}">
                <a16:creationId xmlns:a16="http://schemas.microsoft.com/office/drawing/2014/main" id="{4811DF7A-7133-614B-B5B9-78F4940F058B}"/>
              </a:ext>
            </a:extLst>
          </p:cNvPr>
          <p:cNvGrpSpPr/>
          <p:nvPr/>
        </p:nvGrpSpPr>
        <p:grpSpPr>
          <a:xfrm>
            <a:off x="6916012" y="363413"/>
            <a:ext cx="1850186" cy="1823219"/>
            <a:chOff x="6934597" y="1272843"/>
            <a:chExt cx="1850186" cy="1823219"/>
          </a:xfrm>
        </p:grpSpPr>
        <p:grpSp>
          <p:nvGrpSpPr>
            <p:cNvPr id="5" name="Group 4">
              <a:extLst>
                <a:ext uri="{FF2B5EF4-FFF2-40B4-BE49-F238E27FC236}">
                  <a16:creationId xmlns:a16="http://schemas.microsoft.com/office/drawing/2014/main" id="{23BF836B-1EE7-B84C-9BBC-40351F5F6BAF}"/>
                </a:ext>
              </a:extLst>
            </p:cNvPr>
            <p:cNvGrpSpPr/>
            <p:nvPr/>
          </p:nvGrpSpPr>
          <p:grpSpPr>
            <a:xfrm>
              <a:off x="7063196" y="1272843"/>
              <a:ext cx="1590163" cy="1305450"/>
              <a:chOff x="7063196" y="1228953"/>
              <a:chExt cx="1590163" cy="1305450"/>
            </a:xfrm>
          </p:grpSpPr>
          <p:sp>
            <p:nvSpPr>
              <p:cNvPr id="42" name="Rectangle 41">
                <a:extLst>
                  <a:ext uri="{FF2B5EF4-FFF2-40B4-BE49-F238E27FC236}">
                    <a16:creationId xmlns:a16="http://schemas.microsoft.com/office/drawing/2014/main" id="{9A6B7C17-5EAB-404B-BBCB-31CD7AB656D5}"/>
                  </a:ext>
                </a:extLst>
              </p:cNvPr>
              <p:cNvSpPr/>
              <p:nvPr/>
            </p:nvSpPr>
            <p:spPr>
              <a:xfrm>
                <a:off x="7935055" y="1228953"/>
                <a:ext cx="718304" cy="751696"/>
              </a:xfrm>
              <a:prstGeom prst="rect">
                <a:avLst/>
              </a:prstGeom>
              <a:solidFill>
                <a:schemeClr val="bg2"/>
              </a:solidFill>
              <a:ln w="19050">
                <a:noFill/>
                <a:prstDash val="sysDash"/>
              </a:ln>
              <a:effectLst>
                <a:glow rad="63500">
                  <a:schemeClr val="tx1">
                    <a:lumMod val="50000"/>
                    <a:lumOff val="50000"/>
                    <a:alpha val="40000"/>
                  </a:schemeClr>
                </a:glow>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sp>
            <p:nvSpPr>
              <p:cNvPr id="41" name="Rectangle 40">
                <a:extLst>
                  <a:ext uri="{FF2B5EF4-FFF2-40B4-BE49-F238E27FC236}">
                    <a16:creationId xmlns:a16="http://schemas.microsoft.com/office/drawing/2014/main" id="{B945B4CD-48DB-BE4E-92FA-99FA9BFD67DA}"/>
                  </a:ext>
                </a:extLst>
              </p:cNvPr>
              <p:cNvSpPr/>
              <p:nvPr/>
            </p:nvSpPr>
            <p:spPr>
              <a:xfrm>
                <a:off x="7063196" y="1228954"/>
                <a:ext cx="718304" cy="751696"/>
              </a:xfrm>
              <a:prstGeom prst="rect">
                <a:avLst/>
              </a:prstGeom>
              <a:solidFill>
                <a:schemeClr val="bg2"/>
              </a:solidFill>
              <a:ln w="19050">
                <a:noFill/>
                <a:prstDash val="sysDash"/>
              </a:ln>
              <a:effectLst>
                <a:glow rad="63500">
                  <a:schemeClr val="tx1">
                    <a:lumMod val="50000"/>
                    <a:lumOff val="50000"/>
                    <a:alpha val="40000"/>
                  </a:schemeClr>
                </a:glow>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grpSp>
            <p:nvGrpSpPr>
              <p:cNvPr id="15" name="Group 14">
                <a:extLst>
                  <a:ext uri="{FF2B5EF4-FFF2-40B4-BE49-F238E27FC236}">
                    <a16:creationId xmlns:a16="http://schemas.microsoft.com/office/drawing/2014/main" id="{B3230F9D-EA3B-534A-9F2F-CA8142DE0E00}"/>
                  </a:ext>
                </a:extLst>
              </p:cNvPr>
              <p:cNvGrpSpPr/>
              <p:nvPr/>
            </p:nvGrpSpPr>
            <p:grpSpPr>
              <a:xfrm>
                <a:off x="7159379" y="1311694"/>
                <a:ext cx="1390482" cy="1222709"/>
                <a:chOff x="5683858" y="2074903"/>
                <a:chExt cx="2209973" cy="1943322"/>
              </a:xfrm>
            </p:grpSpPr>
            <p:sp>
              <p:nvSpPr>
                <p:cNvPr id="17" name="Rectangle 16"/>
                <p:cNvSpPr/>
                <p:nvPr/>
              </p:nvSpPr>
              <p:spPr>
                <a:xfrm>
                  <a:off x="7071946" y="2074903"/>
                  <a:ext cx="821885" cy="936652"/>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sp>
              <p:nvSpPr>
                <p:cNvPr id="19" name="Can 18"/>
                <p:cNvSpPr/>
                <p:nvPr/>
              </p:nvSpPr>
              <p:spPr>
                <a:xfrm>
                  <a:off x="6395884" y="3253294"/>
                  <a:ext cx="794846" cy="764931"/>
                </a:xfrm>
                <a:prstGeom prst="can">
                  <a:avLst/>
                </a:prstGeom>
                <a:solidFill>
                  <a:schemeClr val="tx1">
                    <a:lumMod val="85000"/>
                    <a:lumOff val="15000"/>
                  </a:schemeClr>
                </a:solidFill>
                <a:ln w="3810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00" dirty="0">
                      <a:solidFill>
                        <a:schemeClr val="bg2"/>
                      </a:solidFill>
                      <a:latin typeface="IBM Plex Sans Thin" panose="020B0203050203000203" pitchFamily="34" charset="77"/>
                    </a:rPr>
                    <a:t>shared storage</a:t>
                  </a:r>
                </a:p>
              </p:txBody>
            </p:sp>
            <p:cxnSp>
              <p:nvCxnSpPr>
                <p:cNvPr id="21" name="Elbow Connector 20"/>
                <p:cNvCxnSpPr>
                  <a:stCxn id="18" idx="2"/>
                  <a:endCxn id="19" idx="2"/>
                </p:cNvCxnSpPr>
                <p:nvPr/>
              </p:nvCxnSpPr>
              <p:spPr>
                <a:xfrm rot="16200000" flipH="1">
                  <a:off x="5933239" y="3173115"/>
                  <a:ext cx="624206" cy="301084"/>
                </a:xfrm>
                <a:prstGeom prst="bentConnector2">
                  <a:avLst/>
                </a:prstGeom>
                <a:ln w="38100">
                  <a:solidFill>
                    <a:srgbClr val="013AC9"/>
                  </a:solidFill>
                </a:ln>
                <a:effectLst>
                  <a:outerShdw blurRad="88900" dist="12700" dir="2700000" algn="tl" rotWithShape="0">
                    <a:schemeClr val="tx2">
                      <a:lumMod val="50000"/>
                      <a:alpha val="60000"/>
                    </a:schemeClr>
                  </a:outerShdw>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7" idx="2"/>
                  <a:endCxn id="19" idx="4"/>
                </p:cNvCxnSpPr>
                <p:nvPr/>
              </p:nvCxnSpPr>
              <p:spPr>
                <a:xfrm rot="5400000">
                  <a:off x="7024706" y="3177578"/>
                  <a:ext cx="624206" cy="292159"/>
                </a:xfrm>
                <a:prstGeom prst="bentConnector2">
                  <a:avLst/>
                </a:prstGeom>
                <a:ln w="38100">
                  <a:solidFill>
                    <a:srgbClr val="B0B0B0"/>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683858" y="2074903"/>
                  <a:ext cx="821885" cy="936652"/>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851471" y="2331310"/>
                  <a:ext cx="486657" cy="449487"/>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7241224" y="2331310"/>
                  <a:ext cx="495066" cy="453842"/>
                </a:xfrm>
                <a:prstGeom prst="rect">
                  <a:avLst/>
                </a:prstGeom>
              </p:spPr>
            </p:pic>
          </p:grpSp>
        </p:grpSp>
        <p:sp>
          <p:nvSpPr>
            <p:cNvPr id="43" name="TextBox 42">
              <a:extLst>
                <a:ext uri="{FF2B5EF4-FFF2-40B4-BE49-F238E27FC236}">
                  <a16:creationId xmlns:a16="http://schemas.microsoft.com/office/drawing/2014/main" id="{FC1603B2-1215-5E40-9574-21748E40769A}"/>
                </a:ext>
              </a:extLst>
            </p:cNvPr>
            <p:cNvSpPr txBox="1"/>
            <p:nvPr/>
          </p:nvSpPr>
          <p:spPr>
            <a:xfrm>
              <a:off x="6934597" y="2726730"/>
              <a:ext cx="1850186" cy="369332"/>
            </a:xfrm>
            <a:prstGeom prst="rect">
              <a:avLst/>
            </a:prstGeom>
            <a:noFill/>
          </p:spPr>
          <p:txBody>
            <a:bodyPr wrap="none" rtlCol="0">
              <a:spAutoFit/>
            </a:bodyPr>
            <a:lstStyle/>
            <a:p>
              <a:pPr algn="ctr"/>
              <a:r>
                <a:rPr lang="en-US" sz="900" dirty="0"/>
                <a:t>Multi-instance  queue managers</a:t>
              </a:r>
              <a:br>
                <a:rPr lang="en-US" sz="900" dirty="0"/>
              </a:br>
              <a:r>
                <a:rPr lang="en-US" sz="900" dirty="0"/>
                <a:t>and HA Cluster</a:t>
              </a:r>
            </a:p>
          </p:txBody>
        </p:sp>
      </p:grpSp>
      <p:grpSp>
        <p:nvGrpSpPr>
          <p:cNvPr id="47" name="Group 46">
            <a:extLst>
              <a:ext uri="{FF2B5EF4-FFF2-40B4-BE49-F238E27FC236}">
                <a16:creationId xmlns:a16="http://schemas.microsoft.com/office/drawing/2014/main" id="{B4B54DBA-B94A-6746-8A7C-E4454606E65B}"/>
              </a:ext>
            </a:extLst>
          </p:cNvPr>
          <p:cNvGrpSpPr/>
          <p:nvPr/>
        </p:nvGrpSpPr>
        <p:grpSpPr>
          <a:xfrm>
            <a:off x="5187748" y="2535272"/>
            <a:ext cx="3558779" cy="847145"/>
            <a:chOff x="5182708" y="3514553"/>
            <a:chExt cx="3558779" cy="847145"/>
          </a:xfrm>
        </p:grpSpPr>
        <p:grpSp>
          <p:nvGrpSpPr>
            <p:cNvPr id="6" name="Group 5"/>
            <p:cNvGrpSpPr/>
            <p:nvPr/>
          </p:nvGrpSpPr>
          <p:grpSpPr>
            <a:xfrm>
              <a:off x="5182708" y="3514553"/>
              <a:ext cx="3558779" cy="589904"/>
              <a:chOff x="4938104" y="3514522"/>
              <a:chExt cx="3558779" cy="589904"/>
            </a:xfrm>
          </p:grpSpPr>
          <p:pic>
            <p:nvPicPr>
              <p:cNvPr id="9" name="Picture 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45584"/>
              <a:stretch/>
            </p:blipFill>
            <p:spPr>
              <a:xfrm>
                <a:off x="4938104" y="3546318"/>
                <a:ext cx="1602373" cy="410400"/>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45584"/>
              <a:stretch/>
            </p:blipFill>
            <p:spPr>
              <a:xfrm>
                <a:off x="6894510" y="3514522"/>
                <a:ext cx="1602373" cy="410400"/>
              </a:xfrm>
              <a:prstGeom prst="rect">
                <a:avLst/>
              </a:prstGeom>
              <a:effectLst>
                <a:outerShdw blurRad="50800" dist="38100" dir="2700000" algn="tl" rotWithShape="0">
                  <a:prstClr val="black">
                    <a:alpha val="40000"/>
                  </a:prstClr>
                </a:outerShdw>
              </a:effectLst>
            </p:spPr>
          </p:pic>
          <p:sp>
            <p:nvSpPr>
              <p:cNvPr id="11" name="Up-Down Arrow 10"/>
              <p:cNvSpPr/>
              <p:nvPr/>
            </p:nvSpPr>
            <p:spPr>
              <a:xfrm rot="16200000">
                <a:off x="6535593" y="3516125"/>
                <a:ext cx="357674" cy="557276"/>
              </a:xfrm>
              <a:prstGeom prst="upDownArrow">
                <a:avLst/>
              </a:prstGeom>
              <a:solidFill>
                <a:srgbClr val="003CC9"/>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sz="1013" dirty="0"/>
              </a:p>
            </p:txBody>
          </p:sp>
          <p:sp>
            <p:nvSpPr>
              <p:cNvPr id="24" name="Can 23"/>
              <p:cNvSpPr/>
              <p:nvPr/>
            </p:nvSpPr>
            <p:spPr>
              <a:xfrm>
                <a:off x="5301223" y="3808633"/>
                <a:ext cx="307361" cy="295793"/>
              </a:xfrm>
              <a:prstGeom prst="can">
                <a:avLst/>
              </a:prstGeom>
              <a:solidFill>
                <a:srgbClr val="003CC9"/>
              </a:solidFill>
              <a:ln w="1905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825" dirty="0">
                  <a:solidFill>
                    <a:schemeClr val="bg1"/>
                  </a:solidFill>
                </a:endParaRPr>
              </a:p>
            </p:txBody>
          </p:sp>
          <p:sp>
            <p:nvSpPr>
              <p:cNvPr id="25" name="Can 24"/>
              <p:cNvSpPr/>
              <p:nvPr/>
            </p:nvSpPr>
            <p:spPr>
              <a:xfrm>
                <a:off x="7269061" y="3804055"/>
                <a:ext cx="307361" cy="295793"/>
              </a:xfrm>
              <a:prstGeom prst="can">
                <a:avLst/>
              </a:prstGeom>
              <a:solidFill>
                <a:srgbClr val="003CC9"/>
              </a:solidFill>
              <a:ln w="1905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825" dirty="0">
                  <a:solidFill>
                    <a:schemeClr val="bg1"/>
                  </a:solidFill>
                </a:endParaRPr>
              </a:p>
            </p:txBody>
          </p:sp>
        </p:grpSp>
        <p:sp>
          <p:nvSpPr>
            <p:cNvPr id="44" name="TextBox 43">
              <a:extLst>
                <a:ext uri="{FF2B5EF4-FFF2-40B4-BE49-F238E27FC236}">
                  <a16:creationId xmlns:a16="http://schemas.microsoft.com/office/drawing/2014/main" id="{9FFB608B-9CC1-EC46-AF35-CCB4D5FF9552}"/>
                </a:ext>
              </a:extLst>
            </p:cNvPr>
            <p:cNvSpPr txBox="1"/>
            <p:nvPr/>
          </p:nvSpPr>
          <p:spPr>
            <a:xfrm>
              <a:off x="6506828" y="4130866"/>
              <a:ext cx="904415" cy="230832"/>
            </a:xfrm>
            <a:prstGeom prst="rect">
              <a:avLst/>
            </a:prstGeom>
            <a:noFill/>
          </p:spPr>
          <p:txBody>
            <a:bodyPr wrap="none" rtlCol="0">
              <a:spAutoFit/>
            </a:bodyPr>
            <a:lstStyle/>
            <a:p>
              <a:pPr algn="ctr"/>
              <a:r>
                <a:rPr lang="en-US" sz="900" dirty="0"/>
                <a:t>MQ Appliance</a:t>
              </a:r>
            </a:p>
          </p:txBody>
        </p:sp>
      </p:grpSp>
      <p:sp>
        <p:nvSpPr>
          <p:cNvPr id="45" name="Text Placeholder 1">
            <a:extLst>
              <a:ext uri="{FF2B5EF4-FFF2-40B4-BE49-F238E27FC236}">
                <a16:creationId xmlns:a16="http://schemas.microsoft.com/office/drawing/2014/main" id="{9655B04C-EF92-DE4F-A802-FB3B3258C47E}"/>
              </a:ext>
            </a:extLst>
          </p:cNvPr>
          <p:cNvSpPr txBox="1">
            <a:spLocks/>
          </p:cNvSpPr>
          <p:nvPr/>
        </p:nvSpPr>
        <p:spPr>
          <a:xfrm>
            <a:off x="209929" y="797180"/>
            <a:ext cx="4167188" cy="356374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350" dirty="0">
                <a:solidFill>
                  <a:schemeClr val="bg2"/>
                </a:solidFill>
                <a:latin typeface="IBM Plex Sans" charset="0"/>
                <a:ea typeface="IBM Plex Sans" charset="0"/>
                <a:cs typeface="IBM Plex Sans" charset="0"/>
              </a:rPr>
              <a:t>MQ delivers HA through the ability to build horizontally scaled, active-active systems and typically </a:t>
            </a:r>
            <a:r>
              <a:rPr lang="en-GB" sz="1350" b="1" dirty="0">
                <a:solidFill>
                  <a:schemeClr val="bg2"/>
                </a:solidFill>
                <a:latin typeface="IBM Plex Sans" charset="0"/>
                <a:ea typeface="IBM Plex Sans" charset="0"/>
                <a:cs typeface="IBM Plex Sans" charset="0"/>
              </a:rPr>
              <a:t>active-passive HA </a:t>
            </a:r>
            <a:r>
              <a:rPr lang="en-GB" sz="1350" dirty="0">
                <a:solidFill>
                  <a:schemeClr val="bg2"/>
                </a:solidFill>
                <a:latin typeface="IBM Plex Sans" charset="0"/>
                <a:ea typeface="IBM Plex Sans" charset="0"/>
                <a:cs typeface="IBM Plex Sans" charset="0"/>
              </a:rPr>
              <a:t>of the data itself*, the messages.</a:t>
            </a:r>
          </a:p>
          <a:p>
            <a:r>
              <a:rPr lang="en-GB" sz="1350" dirty="0">
                <a:solidFill>
                  <a:schemeClr val="bg2"/>
                </a:solidFill>
                <a:latin typeface="IBM Plex Sans" charset="0"/>
                <a:ea typeface="IBM Plex Sans" charset="0"/>
                <a:cs typeface="IBM Plex Sans" charset="0"/>
              </a:rPr>
              <a:t>Traditionally active-passive HA has been achieved through </a:t>
            </a:r>
            <a:r>
              <a:rPr lang="en-GB" sz="1350" b="1" dirty="0">
                <a:solidFill>
                  <a:schemeClr val="bg2"/>
                </a:solidFill>
                <a:latin typeface="IBM Plex Sans" charset="0"/>
                <a:ea typeface="IBM Plex Sans" charset="0"/>
                <a:cs typeface="IBM Plex Sans" charset="0"/>
              </a:rPr>
              <a:t>HA clusters </a:t>
            </a:r>
            <a:r>
              <a:rPr lang="en-GB" sz="1350" dirty="0">
                <a:solidFill>
                  <a:schemeClr val="bg2"/>
                </a:solidFill>
                <a:latin typeface="IBM Plex Sans" charset="0"/>
                <a:ea typeface="IBM Plex Sans" charset="0"/>
                <a:cs typeface="IBM Plex Sans" charset="0"/>
              </a:rPr>
              <a:t>or </a:t>
            </a:r>
            <a:r>
              <a:rPr lang="en-GB" sz="1350" b="1" dirty="0">
                <a:solidFill>
                  <a:schemeClr val="bg2"/>
                </a:solidFill>
                <a:latin typeface="IBM Plex Sans" charset="0"/>
                <a:ea typeface="IBM Plex Sans" charset="0"/>
                <a:cs typeface="IBM Plex Sans" charset="0"/>
              </a:rPr>
              <a:t>multi instance </a:t>
            </a:r>
            <a:r>
              <a:rPr lang="en-GB" sz="1350" dirty="0">
                <a:solidFill>
                  <a:schemeClr val="bg2"/>
                </a:solidFill>
                <a:latin typeface="IBM Plex Sans" charset="0"/>
                <a:ea typeface="IBM Plex Sans" charset="0"/>
                <a:cs typeface="IBM Plex Sans" charset="0"/>
              </a:rPr>
              <a:t>queue managers. Both rely on highly available infrastructure to be setup and relied on.</a:t>
            </a:r>
          </a:p>
          <a:p>
            <a:r>
              <a:rPr lang="en-GB" sz="1350" dirty="0">
                <a:solidFill>
                  <a:schemeClr val="bg2"/>
                </a:solidFill>
                <a:latin typeface="IBM Plex Sans" charset="0"/>
                <a:ea typeface="IBM Plex Sans" charset="0"/>
                <a:cs typeface="IBM Plex Sans" charset="0"/>
              </a:rPr>
              <a:t>The </a:t>
            </a:r>
            <a:r>
              <a:rPr lang="en-GB" sz="1350" b="1" dirty="0">
                <a:solidFill>
                  <a:schemeClr val="bg2"/>
                </a:solidFill>
                <a:latin typeface="IBM Plex Sans" charset="0"/>
                <a:ea typeface="IBM Plex Sans" charset="0"/>
                <a:cs typeface="IBM Plex Sans" charset="0"/>
              </a:rPr>
              <a:t>MQ Appliance </a:t>
            </a:r>
            <a:r>
              <a:rPr lang="en-GB" sz="1350" dirty="0">
                <a:solidFill>
                  <a:schemeClr val="bg2"/>
                </a:solidFill>
                <a:latin typeface="IBM Plex Sans" charset="0"/>
                <a:ea typeface="IBM Plex Sans" charset="0"/>
                <a:cs typeface="IBM Plex Sans" charset="0"/>
              </a:rPr>
              <a:t>changed this with a fully integrated HA solution, providing built in machine to machine data replication and failover.</a:t>
            </a:r>
          </a:p>
          <a:p>
            <a:r>
              <a:rPr lang="en-GB" sz="1350" dirty="0">
                <a:solidFill>
                  <a:schemeClr val="bg2"/>
                </a:solidFill>
                <a:latin typeface="IBM Plex Sans" charset="0"/>
                <a:ea typeface="IBM Plex Sans" charset="0"/>
                <a:cs typeface="IBM Plex Sans" charset="0"/>
              </a:rPr>
              <a:t>And even more recently, </a:t>
            </a:r>
            <a:r>
              <a:rPr lang="en-GB" sz="1350" b="1" dirty="0">
                <a:solidFill>
                  <a:schemeClr val="bg2"/>
                </a:solidFill>
                <a:latin typeface="IBM Plex Sans" charset="0"/>
                <a:ea typeface="IBM Plex Sans" charset="0"/>
                <a:cs typeface="IBM Plex Sans" charset="0"/>
              </a:rPr>
              <a:t>Replicated Data Queue Managers </a:t>
            </a:r>
            <a:r>
              <a:rPr lang="en-GB" sz="1350" dirty="0">
                <a:solidFill>
                  <a:schemeClr val="bg2"/>
                </a:solidFill>
                <a:latin typeface="IBM Plex Sans" charset="0"/>
                <a:ea typeface="IBM Plex Sans" charset="0"/>
                <a:cs typeface="IBM Plex Sans" charset="0"/>
              </a:rPr>
              <a:t>on RHEL x86 have provided even more options.</a:t>
            </a:r>
          </a:p>
          <a:p>
            <a:endParaRPr lang="en-GB" sz="1350" dirty="0">
              <a:solidFill>
                <a:schemeClr val="bg2"/>
              </a:solidFill>
              <a:latin typeface="IBM Plex Sans" charset="0"/>
              <a:ea typeface="IBM Plex Sans" charset="0"/>
              <a:cs typeface="IBM Plex Sans" charset="0"/>
            </a:endParaRPr>
          </a:p>
        </p:txBody>
      </p:sp>
      <p:sp>
        <p:nvSpPr>
          <p:cNvPr id="49" name="Title 3">
            <a:extLst>
              <a:ext uri="{FF2B5EF4-FFF2-40B4-BE49-F238E27FC236}">
                <a16:creationId xmlns:a16="http://schemas.microsoft.com/office/drawing/2014/main" id="{10B837A8-2D77-0D4A-8AF4-51D206664389}"/>
              </a:ext>
            </a:extLst>
          </p:cNvPr>
          <p:cNvSpPr>
            <a:spLocks noGrp="1"/>
          </p:cNvSpPr>
          <p:nvPr>
            <p:ph type="title"/>
          </p:nvPr>
        </p:nvSpPr>
        <p:spPr>
          <a:xfrm>
            <a:off x="228600" y="201169"/>
            <a:ext cx="4114800" cy="291201"/>
          </a:xfrm>
        </p:spPr>
        <p:txBody>
          <a:bodyPr/>
          <a:lstStyle/>
          <a:p>
            <a:r>
              <a:rPr lang="en-US" b="1" dirty="0"/>
              <a:t>Fault Tolerance</a:t>
            </a:r>
          </a:p>
        </p:txBody>
      </p:sp>
      <p:grpSp>
        <p:nvGrpSpPr>
          <p:cNvPr id="38" name="Group 37">
            <a:extLst>
              <a:ext uri="{FF2B5EF4-FFF2-40B4-BE49-F238E27FC236}">
                <a16:creationId xmlns:a16="http://schemas.microsoft.com/office/drawing/2014/main" id="{92C26957-66E9-B64A-A76B-276B1A8D7507}"/>
              </a:ext>
            </a:extLst>
          </p:cNvPr>
          <p:cNvGrpSpPr/>
          <p:nvPr/>
        </p:nvGrpSpPr>
        <p:grpSpPr>
          <a:xfrm>
            <a:off x="5735693" y="3575962"/>
            <a:ext cx="2511461" cy="1414323"/>
            <a:chOff x="5735693" y="3575962"/>
            <a:chExt cx="2511461" cy="1414323"/>
          </a:xfrm>
        </p:grpSpPr>
        <p:sp>
          <p:nvSpPr>
            <p:cNvPr id="53" name="Rectangle 52">
              <a:extLst>
                <a:ext uri="{FF2B5EF4-FFF2-40B4-BE49-F238E27FC236}">
                  <a16:creationId xmlns:a16="http://schemas.microsoft.com/office/drawing/2014/main" id="{0AE1B4F6-5608-B24E-A454-097FA235B6D0}"/>
                </a:ext>
              </a:extLst>
            </p:cNvPr>
            <p:cNvSpPr/>
            <p:nvPr/>
          </p:nvSpPr>
          <p:spPr>
            <a:xfrm>
              <a:off x="7488231" y="3575962"/>
              <a:ext cx="718304" cy="937054"/>
            </a:xfrm>
            <a:prstGeom prst="rect">
              <a:avLst/>
            </a:prstGeom>
            <a:solidFill>
              <a:schemeClr val="bg2"/>
            </a:solidFill>
            <a:ln w="19050">
              <a:noFill/>
              <a:prstDash val="sysDash"/>
            </a:ln>
            <a:effectLst>
              <a:glow rad="63500">
                <a:schemeClr val="tx1">
                  <a:lumMod val="50000"/>
                  <a:lumOff val="50000"/>
                  <a:alpha val="40000"/>
                </a:schemeClr>
              </a:glow>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sp>
          <p:nvSpPr>
            <p:cNvPr id="54" name="Rectangle 53">
              <a:extLst>
                <a:ext uri="{FF2B5EF4-FFF2-40B4-BE49-F238E27FC236}">
                  <a16:creationId xmlns:a16="http://schemas.microsoft.com/office/drawing/2014/main" id="{2EFA695F-FFA9-054D-821B-8B04B5A746A9}"/>
                </a:ext>
              </a:extLst>
            </p:cNvPr>
            <p:cNvSpPr/>
            <p:nvPr/>
          </p:nvSpPr>
          <p:spPr>
            <a:xfrm>
              <a:off x="6616373" y="3575963"/>
              <a:ext cx="718304" cy="937054"/>
            </a:xfrm>
            <a:prstGeom prst="rect">
              <a:avLst/>
            </a:prstGeom>
            <a:solidFill>
              <a:schemeClr val="bg2"/>
            </a:solidFill>
            <a:ln w="19050">
              <a:noFill/>
              <a:prstDash val="sysDash"/>
            </a:ln>
            <a:effectLst>
              <a:glow rad="63500">
                <a:schemeClr val="tx1">
                  <a:lumMod val="50000"/>
                  <a:lumOff val="50000"/>
                  <a:alpha val="40000"/>
                </a:schemeClr>
              </a:glow>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grpSp>
          <p:nvGrpSpPr>
            <p:cNvPr id="37" name="Group 36">
              <a:extLst>
                <a:ext uri="{FF2B5EF4-FFF2-40B4-BE49-F238E27FC236}">
                  <a16:creationId xmlns:a16="http://schemas.microsoft.com/office/drawing/2014/main" id="{32293ACB-7907-E04D-927B-8E766A519B12}"/>
                </a:ext>
              </a:extLst>
            </p:cNvPr>
            <p:cNvGrpSpPr/>
            <p:nvPr/>
          </p:nvGrpSpPr>
          <p:grpSpPr>
            <a:xfrm>
              <a:off x="6712556" y="3938507"/>
              <a:ext cx="517117" cy="220548"/>
              <a:chOff x="6712556" y="3844061"/>
              <a:chExt cx="517117" cy="220548"/>
            </a:xfrm>
          </p:grpSpPr>
          <p:sp>
            <p:nvSpPr>
              <p:cNvPr id="60" name="Rectangle 59">
                <a:extLst>
                  <a:ext uri="{FF2B5EF4-FFF2-40B4-BE49-F238E27FC236}">
                    <a16:creationId xmlns:a16="http://schemas.microsoft.com/office/drawing/2014/main" id="{C9826B5D-B674-C14E-98BB-D4A7C612F22D}"/>
                  </a:ext>
                </a:extLst>
              </p:cNvPr>
              <p:cNvSpPr/>
              <p:nvPr/>
            </p:nvSpPr>
            <p:spPr>
              <a:xfrm>
                <a:off x="6712556" y="3844061"/>
                <a:ext cx="517117" cy="220548"/>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61" name="Picture 60">
                <a:extLst>
                  <a:ext uri="{FF2B5EF4-FFF2-40B4-BE49-F238E27FC236}">
                    <a16:creationId xmlns:a16="http://schemas.microsoft.com/office/drawing/2014/main" id="{25577192-C738-3248-86CC-4FCC048C8CD5}"/>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6894819" y="3879793"/>
                <a:ext cx="161411" cy="149083"/>
              </a:xfrm>
              <a:prstGeom prst="rect">
                <a:avLst/>
              </a:prstGeom>
            </p:spPr>
          </p:pic>
        </p:grpSp>
        <p:sp>
          <p:nvSpPr>
            <p:cNvPr id="52" name="TextBox 51">
              <a:extLst>
                <a:ext uri="{FF2B5EF4-FFF2-40B4-BE49-F238E27FC236}">
                  <a16:creationId xmlns:a16="http://schemas.microsoft.com/office/drawing/2014/main" id="{68EE00DB-55BF-5C4E-A4C2-F54365D852FF}"/>
                </a:ext>
              </a:extLst>
            </p:cNvPr>
            <p:cNvSpPr txBox="1"/>
            <p:nvPr/>
          </p:nvSpPr>
          <p:spPr>
            <a:xfrm>
              <a:off x="6052840" y="4759453"/>
              <a:ext cx="1850186" cy="230832"/>
            </a:xfrm>
            <a:prstGeom prst="rect">
              <a:avLst/>
            </a:prstGeom>
            <a:noFill/>
          </p:spPr>
          <p:txBody>
            <a:bodyPr wrap="none" rtlCol="0">
              <a:spAutoFit/>
            </a:bodyPr>
            <a:lstStyle/>
            <a:p>
              <a:pPr algn="ctr"/>
              <a:r>
                <a:rPr lang="en-US" sz="900" dirty="0"/>
                <a:t>Replicated Data Queue Manager</a:t>
              </a:r>
            </a:p>
          </p:txBody>
        </p:sp>
        <p:sp>
          <p:nvSpPr>
            <p:cNvPr id="63" name="Rectangle 62">
              <a:extLst>
                <a:ext uri="{FF2B5EF4-FFF2-40B4-BE49-F238E27FC236}">
                  <a16:creationId xmlns:a16="http://schemas.microsoft.com/office/drawing/2014/main" id="{9D0E48AA-A10E-DE46-900A-27DFD5ABEC8B}"/>
                </a:ext>
              </a:extLst>
            </p:cNvPr>
            <p:cNvSpPr/>
            <p:nvPr/>
          </p:nvSpPr>
          <p:spPr>
            <a:xfrm>
              <a:off x="5735693" y="3575962"/>
              <a:ext cx="718304" cy="937054"/>
            </a:xfrm>
            <a:prstGeom prst="rect">
              <a:avLst/>
            </a:prstGeom>
            <a:solidFill>
              <a:schemeClr val="bg2"/>
            </a:solidFill>
            <a:ln w="19050">
              <a:noFill/>
              <a:prstDash val="sysDash"/>
            </a:ln>
            <a:effectLst>
              <a:glow rad="63500">
                <a:schemeClr val="tx1">
                  <a:lumMod val="50000"/>
                  <a:lumOff val="50000"/>
                  <a:alpha val="40000"/>
                </a:schemeClr>
              </a:glow>
              <a:outerShdw blurRad="50800" dist="635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grpSp>
          <p:nvGrpSpPr>
            <p:cNvPr id="7" name="Group 6">
              <a:extLst>
                <a:ext uri="{FF2B5EF4-FFF2-40B4-BE49-F238E27FC236}">
                  <a16:creationId xmlns:a16="http://schemas.microsoft.com/office/drawing/2014/main" id="{8A5077B5-384D-D645-8EAA-33B151335C1B}"/>
                </a:ext>
              </a:extLst>
            </p:cNvPr>
            <p:cNvGrpSpPr/>
            <p:nvPr/>
          </p:nvGrpSpPr>
          <p:grpSpPr>
            <a:xfrm>
              <a:off x="5833382" y="3938507"/>
              <a:ext cx="517117" cy="220548"/>
              <a:chOff x="5830477" y="3625113"/>
              <a:chExt cx="517117" cy="220548"/>
            </a:xfrm>
          </p:grpSpPr>
          <p:sp>
            <p:nvSpPr>
              <p:cNvPr id="64" name="Rectangle 63">
                <a:extLst>
                  <a:ext uri="{FF2B5EF4-FFF2-40B4-BE49-F238E27FC236}">
                    <a16:creationId xmlns:a16="http://schemas.microsoft.com/office/drawing/2014/main" id="{65F10DBA-BE61-CE4F-86EE-9DCA2A3A478E}"/>
                  </a:ext>
                </a:extLst>
              </p:cNvPr>
              <p:cNvSpPr/>
              <p:nvPr/>
            </p:nvSpPr>
            <p:spPr>
              <a:xfrm>
                <a:off x="5830477" y="3625113"/>
                <a:ext cx="517117" cy="220548"/>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pic>
            <p:nvPicPr>
              <p:cNvPr id="65" name="Picture 64">
                <a:extLst>
                  <a:ext uri="{FF2B5EF4-FFF2-40B4-BE49-F238E27FC236}">
                    <a16:creationId xmlns:a16="http://schemas.microsoft.com/office/drawing/2014/main" id="{491C5FEF-00EF-BB4F-82BB-4AF7155891FC}"/>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000204" y="3658676"/>
                <a:ext cx="166146" cy="152312"/>
              </a:xfrm>
              <a:prstGeom prst="rect">
                <a:avLst/>
              </a:prstGeom>
            </p:spPr>
          </p:pic>
        </p:grpSp>
        <p:sp>
          <p:nvSpPr>
            <p:cNvPr id="69" name="Up-Down Arrow 10">
              <a:extLst>
                <a:ext uri="{FF2B5EF4-FFF2-40B4-BE49-F238E27FC236}">
                  <a16:creationId xmlns:a16="http://schemas.microsoft.com/office/drawing/2014/main" id="{22B63232-8D04-DF41-B392-2B24645C6F97}"/>
                </a:ext>
              </a:extLst>
            </p:cNvPr>
            <p:cNvSpPr/>
            <p:nvPr/>
          </p:nvSpPr>
          <p:spPr>
            <a:xfrm>
              <a:off x="7275360" y="3833203"/>
              <a:ext cx="279973" cy="430511"/>
            </a:xfrm>
            <a:prstGeom prst="rightArrow">
              <a:avLst/>
            </a:prstGeom>
            <a:solidFill>
              <a:srgbClr val="003CC9"/>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sz="1013" dirty="0"/>
            </a:p>
          </p:txBody>
        </p:sp>
        <p:sp>
          <p:nvSpPr>
            <p:cNvPr id="70" name="Up-Down Arrow 10">
              <a:extLst>
                <a:ext uri="{FF2B5EF4-FFF2-40B4-BE49-F238E27FC236}">
                  <a16:creationId xmlns:a16="http://schemas.microsoft.com/office/drawing/2014/main" id="{CDB388E0-C4BC-D943-BCFE-406EEF902C0E}"/>
                </a:ext>
              </a:extLst>
            </p:cNvPr>
            <p:cNvSpPr/>
            <p:nvPr/>
          </p:nvSpPr>
          <p:spPr>
            <a:xfrm rot="10800000">
              <a:off x="6373830" y="3830158"/>
              <a:ext cx="279973" cy="430511"/>
            </a:xfrm>
            <a:prstGeom prst="rightArrow">
              <a:avLst/>
            </a:prstGeom>
            <a:solidFill>
              <a:srgbClr val="003CC9"/>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sz="1013" dirty="0"/>
            </a:p>
          </p:txBody>
        </p:sp>
        <p:grpSp>
          <p:nvGrpSpPr>
            <p:cNvPr id="68" name="Group 67">
              <a:extLst>
                <a:ext uri="{FF2B5EF4-FFF2-40B4-BE49-F238E27FC236}">
                  <a16:creationId xmlns:a16="http://schemas.microsoft.com/office/drawing/2014/main" id="{A6A715A4-B6FE-A547-9829-DC464B072063}"/>
                </a:ext>
              </a:extLst>
            </p:cNvPr>
            <p:cNvGrpSpPr/>
            <p:nvPr/>
          </p:nvGrpSpPr>
          <p:grpSpPr>
            <a:xfrm>
              <a:off x="7590637" y="3937952"/>
              <a:ext cx="517117" cy="220548"/>
              <a:chOff x="5830477" y="3625113"/>
              <a:chExt cx="517117" cy="220548"/>
            </a:xfrm>
          </p:grpSpPr>
          <p:sp>
            <p:nvSpPr>
              <p:cNvPr id="71" name="Rectangle 70">
                <a:extLst>
                  <a:ext uri="{FF2B5EF4-FFF2-40B4-BE49-F238E27FC236}">
                    <a16:creationId xmlns:a16="http://schemas.microsoft.com/office/drawing/2014/main" id="{187E3BED-9653-4C49-9E3F-8E45D7A02A09}"/>
                  </a:ext>
                </a:extLst>
              </p:cNvPr>
              <p:cNvSpPr/>
              <p:nvPr/>
            </p:nvSpPr>
            <p:spPr>
              <a:xfrm>
                <a:off x="5830477" y="3625113"/>
                <a:ext cx="517117" cy="220548"/>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pic>
            <p:nvPicPr>
              <p:cNvPr id="72" name="Picture 71">
                <a:extLst>
                  <a:ext uri="{FF2B5EF4-FFF2-40B4-BE49-F238E27FC236}">
                    <a16:creationId xmlns:a16="http://schemas.microsoft.com/office/drawing/2014/main" id="{DFD8EA39-8B0C-F145-B4B5-8488AD64D2FA}"/>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000204" y="3658676"/>
                <a:ext cx="166146" cy="152312"/>
              </a:xfrm>
              <a:prstGeom prst="rect">
                <a:avLst/>
              </a:prstGeom>
            </p:spPr>
          </p:pic>
        </p:grpSp>
        <p:grpSp>
          <p:nvGrpSpPr>
            <p:cNvPr id="77" name="Group 76">
              <a:extLst>
                <a:ext uri="{FF2B5EF4-FFF2-40B4-BE49-F238E27FC236}">
                  <a16:creationId xmlns:a16="http://schemas.microsoft.com/office/drawing/2014/main" id="{A0407C19-6369-A343-95FF-44EA7F91D96D}"/>
                </a:ext>
              </a:extLst>
            </p:cNvPr>
            <p:cNvGrpSpPr/>
            <p:nvPr/>
          </p:nvGrpSpPr>
          <p:grpSpPr>
            <a:xfrm>
              <a:off x="5831916" y="3672517"/>
              <a:ext cx="517117" cy="220548"/>
              <a:chOff x="6712556" y="3844061"/>
              <a:chExt cx="517117" cy="220548"/>
            </a:xfrm>
          </p:grpSpPr>
          <p:sp>
            <p:nvSpPr>
              <p:cNvPr id="78" name="Rectangle 77">
                <a:extLst>
                  <a:ext uri="{FF2B5EF4-FFF2-40B4-BE49-F238E27FC236}">
                    <a16:creationId xmlns:a16="http://schemas.microsoft.com/office/drawing/2014/main" id="{074FFF8E-B3F1-3742-9CC9-F6829720503D}"/>
                  </a:ext>
                </a:extLst>
              </p:cNvPr>
              <p:cNvSpPr/>
              <p:nvPr/>
            </p:nvSpPr>
            <p:spPr>
              <a:xfrm>
                <a:off x="6712556" y="3844061"/>
                <a:ext cx="517117" cy="220548"/>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79" name="Picture 78">
                <a:extLst>
                  <a:ext uri="{FF2B5EF4-FFF2-40B4-BE49-F238E27FC236}">
                    <a16:creationId xmlns:a16="http://schemas.microsoft.com/office/drawing/2014/main" id="{E4259824-482A-A346-A27E-D99CCEFD19B1}"/>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6894819" y="3879793"/>
                <a:ext cx="161411" cy="149083"/>
              </a:xfrm>
              <a:prstGeom prst="rect">
                <a:avLst/>
              </a:prstGeom>
            </p:spPr>
          </p:pic>
        </p:grpSp>
        <p:grpSp>
          <p:nvGrpSpPr>
            <p:cNvPr id="80" name="Group 79">
              <a:extLst>
                <a:ext uri="{FF2B5EF4-FFF2-40B4-BE49-F238E27FC236}">
                  <a16:creationId xmlns:a16="http://schemas.microsoft.com/office/drawing/2014/main" id="{011BF4A3-44E0-8B4F-8940-DF5DAE44444E}"/>
                </a:ext>
              </a:extLst>
            </p:cNvPr>
            <p:cNvGrpSpPr/>
            <p:nvPr/>
          </p:nvGrpSpPr>
          <p:grpSpPr>
            <a:xfrm>
              <a:off x="7588790" y="4217608"/>
              <a:ext cx="517117" cy="220548"/>
              <a:chOff x="6712556" y="3844061"/>
              <a:chExt cx="517117" cy="220548"/>
            </a:xfrm>
          </p:grpSpPr>
          <p:sp>
            <p:nvSpPr>
              <p:cNvPr id="81" name="Rectangle 80">
                <a:extLst>
                  <a:ext uri="{FF2B5EF4-FFF2-40B4-BE49-F238E27FC236}">
                    <a16:creationId xmlns:a16="http://schemas.microsoft.com/office/drawing/2014/main" id="{6D20EC88-2BC4-004A-B018-870581A929E5}"/>
                  </a:ext>
                </a:extLst>
              </p:cNvPr>
              <p:cNvSpPr/>
              <p:nvPr/>
            </p:nvSpPr>
            <p:spPr>
              <a:xfrm>
                <a:off x="6712556" y="3844061"/>
                <a:ext cx="517117" cy="220548"/>
              </a:xfrm>
              <a:prstGeom prst="rect">
                <a:avLst/>
              </a:prstGeom>
              <a:solidFill>
                <a:srgbClr val="003CC9"/>
              </a:solidFill>
              <a:ln w="3810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2"/>
                  </a:solidFill>
                </a:endParaRPr>
              </a:p>
            </p:txBody>
          </p:sp>
          <p:pic>
            <p:nvPicPr>
              <p:cNvPr id="82" name="Picture 81">
                <a:extLst>
                  <a:ext uri="{FF2B5EF4-FFF2-40B4-BE49-F238E27FC236}">
                    <a16:creationId xmlns:a16="http://schemas.microsoft.com/office/drawing/2014/main" id="{3D7F6D47-407C-FE4D-86B0-B79CBCFCAAC7}"/>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6894819" y="3879793"/>
                <a:ext cx="161411" cy="149083"/>
              </a:xfrm>
              <a:prstGeom prst="rect">
                <a:avLst/>
              </a:prstGeom>
            </p:spPr>
          </p:pic>
        </p:grpSp>
        <p:grpSp>
          <p:nvGrpSpPr>
            <p:cNvPr id="83" name="Group 82">
              <a:extLst>
                <a:ext uri="{FF2B5EF4-FFF2-40B4-BE49-F238E27FC236}">
                  <a16:creationId xmlns:a16="http://schemas.microsoft.com/office/drawing/2014/main" id="{ACC521E0-3ED4-4447-B037-EDEEE0E5BEB5}"/>
                </a:ext>
              </a:extLst>
            </p:cNvPr>
            <p:cNvGrpSpPr/>
            <p:nvPr/>
          </p:nvGrpSpPr>
          <p:grpSpPr>
            <a:xfrm>
              <a:off x="6719374" y="3674360"/>
              <a:ext cx="517117" cy="220548"/>
              <a:chOff x="5830477" y="3625113"/>
              <a:chExt cx="517117" cy="220548"/>
            </a:xfrm>
          </p:grpSpPr>
          <p:sp>
            <p:nvSpPr>
              <p:cNvPr id="84" name="Rectangle 83">
                <a:extLst>
                  <a:ext uri="{FF2B5EF4-FFF2-40B4-BE49-F238E27FC236}">
                    <a16:creationId xmlns:a16="http://schemas.microsoft.com/office/drawing/2014/main" id="{9F4A32E6-E74E-534F-A2A2-AB33ABDFFFF7}"/>
                  </a:ext>
                </a:extLst>
              </p:cNvPr>
              <p:cNvSpPr/>
              <p:nvPr/>
            </p:nvSpPr>
            <p:spPr>
              <a:xfrm>
                <a:off x="5830477" y="3625113"/>
                <a:ext cx="517117" cy="220548"/>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pic>
            <p:nvPicPr>
              <p:cNvPr id="85" name="Picture 84">
                <a:extLst>
                  <a:ext uri="{FF2B5EF4-FFF2-40B4-BE49-F238E27FC236}">
                    <a16:creationId xmlns:a16="http://schemas.microsoft.com/office/drawing/2014/main" id="{73B561A0-275A-E743-82F9-3D2033C89C0B}"/>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000204" y="3658676"/>
                <a:ext cx="166146" cy="152312"/>
              </a:xfrm>
              <a:prstGeom prst="rect">
                <a:avLst/>
              </a:prstGeom>
            </p:spPr>
          </p:pic>
        </p:grpSp>
        <p:grpSp>
          <p:nvGrpSpPr>
            <p:cNvPr id="86" name="Group 85">
              <a:extLst>
                <a:ext uri="{FF2B5EF4-FFF2-40B4-BE49-F238E27FC236}">
                  <a16:creationId xmlns:a16="http://schemas.microsoft.com/office/drawing/2014/main" id="{0BAD3499-0A48-F14C-B63A-861805501143}"/>
                </a:ext>
              </a:extLst>
            </p:cNvPr>
            <p:cNvGrpSpPr/>
            <p:nvPr/>
          </p:nvGrpSpPr>
          <p:grpSpPr>
            <a:xfrm>
              <a:off x="5841330" y="4217608"/>
              <a:ext cx="517117" cy="220548"/>
              <a:chOff x="5830477" y="3625113"/>
              <a:chExt cx="517117" cy="220548"/>
            </a:xfrm>
          </p:grpSpPr>
          <p:sp>
            <p:nvSpPr>
              <p:cNvPr id="87" name="Rectangle 86">
                <a:extLst>
                  <a:ext uri="{FF2B5EF4-FFF2-40B4-BE49-F238E27FC236}">
                    <a16:creationId xmlns:a16="http://schemas.microsoft.com/office/drawing/2014/main" id="{4D6DC261-EB17-874E-B1CC-0813E78988E9}"/>
                  </a:ext>
                </a:extLst>
              </p:cNvPr>
              <p:cNvSpPr/>
              <p:nvPr/>
            </p:nvSpPr>
            <p:spPr>
              <a:xfrm>
                <a:off x="5830477" y="3625113"/>
                <a:ext cx="517117" cy="220548"/>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pic>
            <p:nvPicPr>
              <p:cNvPr id="88" name="Picture 87">
                <a:extLst>
                  <a:ext uri="{FF2B5EF4-FFF2-40B4-BE49-F238E27FC236}">
                    <a16:creationId xmlns:a16="http://schemas.microsoft.com/office/drawing/2014/main" id="{7148B24F-3CEC-9641-9C3F-E6D951993AA1}"/>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000204" y="3658676"/>
                <a:ext cx="166146" cy="152312"/>
              </a:xfrm>
              <a:prstGeom prst="rect">
                <a:avLst/>
              </a:prstGeom>
            </p:spPr>
          </p:pic>
        </p:grpSp>
        <p:grpSp>
          <p:nvGrpSpPr>
            <p:cNvPr id="89" name="Group 88">
              <a:extLst>
                <a:ext uri="{FF2B5EF4-FFF2-40B4-BE49-F238E27FC236}">
                  <a16:creationId xmlns:a16="http://schemas.microsoft.com/office/drawing/2014/main" id="{BABBF921-BBBE-C946-835C-9581FAA6FF21}"/>
                </a:ext>
              </a:extLst>
            </p:cNvPr>
            <p:cNvGrpSpPr/>
            <p:nvPr/>
          </p:nvGrpSpPr>
          <p:grpSpPr>
            <a:xfrm>
              <a:off x="6719374" y="4208702"/>
              <a:ext cx="517117" cy="220548"/>
              <a:chOff x="5830477" y="3625113"/>
              <a:chExt cx="517117" cy="220548"/>
            </a:xfrm>
          </p:grpSpPr>
          <p:sp>
            <p:nvSpPr>
              <p:cNvPr id="90" name="Rectangle 89">
                <a:extLst>
                  <a:ext uri="{FF2B5EF4-FFF2-40B4-BE49-F238E27FC236}">
                    <a16:creationId xmlns:a16="http://schemas.microsoft.com/office/drawing/2014/main" id="{46A6B369-EDF1-4248-B19A-B8B5EA005C3B}"/>
                  </a:ext>
                </a:extLst>
              </p:cNvPr>
              <p:cNvSpPr/>
              <p:nvPr/>
            </p:nvSpPr>
            <p:spPr>
              <a:xfrm>
                <a:off x="5830477" y="3625113"/>
                <a:ext cx="517117" cy="220548"/>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pic>
            <p:nvPicPr>
              <p:cNvPr id="91" name="Picture 90">
                <a:extLst>
                  <a:ext uri="{FF2B5EF4-FFF2-40B4-BE49-F238E27FC236}">
                    <a16:creationId xmlns:a16="http://schemas.microsoft.com/office/drawing/2014/main" id="{812BEA8F-52FC-3443-BFCC-BAB9F8505713}"/>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000204" y="3658676"/>
                <a:ext cx="166146" cy="152312"/>
              </a:xfrm>
              <a:prstGeom prst="rect">
                <a:avLst/>
              </a:prstGeom>
            </p:spPr>
          </p:pic>
        </p:grpSp>
        <p:grpSp>
          <p:nvGrpSpPr>
            <p:cNvPr id="92" name="Group 91">
              <a:extLst>
                <a:ext uri="{FF2B5EF4-FFF2-40B4-BE49-F238E27FC236}">
                  <a16:creationId xmlns:a16="http://schemas.microsoft.com/office/drawing/2014/main" id="{B94D37A3-0405-114B-ACA2-DFD28415FADD}"/>
                </a:ext>
              </a:extLst>
            </p:cNvPr>
            <p:cNvGrpSpPr/>
            <p:nvPr/>
          </p:nvGrpSpPr>
          <p:grpSpPr>
            <a:xfrm>
              <a:off x="7588790" y="3660606"/>
              <a:ext cx="517117" cy="220548"/>
              <a:chOff x="5830477" y="3625113"/>
              <a:chExt cx="517117" cy="220548"/>
            </a:xfrm>
          </p:grpSpPr>
          <p:sp>
            <p:nvSpPr>
              <p:cNvPr id="93" name="Rectangle 92">
                <a:extLst>
                  <a:ext uri="{FF2B5EF4-FFF2-40B4-BE49-F238E27FC236}">
                    <a16:creationId xmlns:a16="http://schemas.microsoft.com/office/drawing/2014/main" id="{6C4038F7-B90F-6A43-BA32-44DADBA47DE9}"/>
                  </a:ext>
                </a:extLst>
              </p:cNvPr>
              <p:cNvSpPr/>
              <p:nvPr/>
            </p:nvSpPr>
            <p:spPr>
              <a:xfrm>
                <a:off x="5830477" y="3625113"/>
                <a:ext cx="517117" cy="220548"/>
              </a:xfrm>
              <a:prstGeom prst="rect">
                <a:avLst/>
              </a:prstGeom>
              <a:noFill/>
              <a:ln w="19050">
                <a:solidFill>
                  <a:srgbClr val="B0B0B0"/>
                </a:solidFill>
                <a:prstDash val="sysDash"/>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900" b="1" dirty="0">
                  <a:solidFill>
                    <a:schemeClr val="bg1"/>
                  </a:solidFill>
                </a:endParaRPr>
              </a:p>
            </p:txBody>
          </p:sp>
          <p:pic>
            <p:nvPicPr>
              <p:cNvPr id="94" name="Picture 93">
                <a:extLst>
                  <a:ext uri="{FF2B5EF4-FFF2-40B4-BE49-F238E27FC236}">
                    <a16:creationId xmlns:a16="http://schemas.microsoft.com/office/drawing/2014/main" id="{9EB3C5E3-8055-564E-AB5D-1E4D7895A48D}"/>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000204" y="3658676"/>
                <a:ext cx="166146" cy="152312"/>
              </a:xfrm>
              <a:prstGeom prst="rect">
                <a:avLst/>
              </a:prstGeom>
            </p:spPr>
          </p:pic>
        </p:grpSp>
        <p:sp>
          <p:nvSpPr>
            <p:cNvPr id="57" name="Can 56">
              <a:extLst>
                <a:ext uri="{FF2B5EF4-FFF2-40B4-BE49-F238E27FC236}">
                  <a16:creationId xmlns:a16="http://schemas.microsoft.com/office/drawing/2014/main" id="{7BDADB2D-D973-E644-A1A3-96BDF6E2475F}"/>
                </a:ext>
              </a:extLst>
            </p:cNvPr>
            <p:cNvSpPr/>
            <p:nvPr/>
          </p:nvSpPr>
          <p:spPr>
            <a:xfrm>
              <a:off x="7045053" y="4369599"/>
              <a:ext cx="327679" cy="315347"/>
            </a:xfrm>
            <a:prstGeom prst="can">
              <a:avLst/>
            </a:prstGeom>
            <a:solidFill>
              <a:schemeClr val="tx1">
                <a:lumMod val="85000"/>
                <a:lumOff val="15000"/>
              </a:schemeClr>
            </a:solidFill>
            <a:ln w="3810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450" dirty="0">
                  <a:solidFill>
                    <a:schemeClr val="bg2"/>
                  </a:solidFill>
                  <a:latin typeface="IBM Plex Sans Thin" panose="020B0203050203000203" pitchFamily="34" charset="77"/>
                </a:rPr>
                <a:t>local storage</a:t>
              </a:r>
            </a:p>
          </p:txBody>
        </p:sp>
        <p:sp>
          <p:nvSpPr>
            <p:cNvPr id="66" name="Can 65">
              <a:extLst>
                <a:ext uri="{FF2B5EF4-FFF2-40B4-BE49-F238E27FC236}">
                  <a16:creationId xmlns:a16="http://schemas.microsoft.com/office/drawing/2014/main" id="{1DE39A06-2302-0F4A-BF6F-EBE07477A061}"/>
                </a:ext>
              </a:extLst>
            </p:cNvPr>
            <p:cNvSpPr/>
            <p:nvPr/>
          </p:nvSpPr>
          <p:spPr>
            <a:xfrm>
              <a:off x="7919475" y="4369599"/>
              <a:ext cx="327679" cy="315347"/>
            </a:xfrm>
            <a:prstGeom prst="can">
              <a:avLst/>
            </a:prstGeom>
            <a:solidFill>
              <a:schemeClr val="tx1">
                <a:lumMod val="85000"/>
                <a:lumOff val="15000"/>
              </a:schemeClr>
            </a:solidFill>
            <a:ln w="3810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450" dirty="0">
                  <a:solidFill>
                    <a:schemeClr val="bg2"/>
                  </a:solidFill>
                  <a:latin typeface="IBM Plex Sans Thin" panose="020B0203050203000203" pitchFamily="34" charset="77"/>
                </a:rPr>
                <a:t>local storage</a:t>
              </a:r>
            </a:p>
          </p:txBody>
        </p:sp>
        <p:sp>
          <p:nvSpPr>
            <p:cNvPr id="67" name="Can 66">
              <a:extLst>
                <a:ext uri="{FF2B5EF4-FFF2-40B4-BE49-F238E27FC236}">
                  <a16:creationId xmlns:a16="http://schemas.microsoft.com/office/drawing/2014/main" id="{05D88FDC-6959-D744-AE83-9E9453381742}"/>
                </a:ext>
              </a:extLst>
            </p:cNvPr>
            <p:cNvSpPr/>
            <p:nvPr/>
          </p:nvSpPr>
          <p:spPr>
            <a:xfrm>
              <a:off x="6169255" y="4358726"/>
              <a:ext cx="327679" cy="315347"/>
            </a:xfrm>
            <a:prstGeom prst="can">
              <a:avLst/>
            </a:prstGeom>
            <a:solidFill>
              <a:schemeClr val="tx1">
                <a:lumMod val="85000"/>
                <a:lumOff val="15000"/>
              </a:schemeClr>
            </a:solidFill>
            <a:ln w="3810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450" dirty="0">
                  <a:solidFill>
                    <a:schemeClr val="bg2"/>
                  </a:solidFill>
                  <a:latin typeface="IBM Plex Sans Thin" panose="020B0203050203000203" pitchFamily="34" charset="77"/>
                </a:rPr>
                <a:t>local storage</a:t>
              </a:r>
            </a:p>
          </p:txBody>
        </p:sp>
      </p:grpSp>
      <p:sp>
        <p:nvSpPr>
          <p:cNvPr id="95" name="Rectangle 94">
            <a:extLst>
              <a:ext uri="{FF2B5EF4-FFF2-40B4-BE49-F238E27FC236}">
                <a16:creationId xmlns:a16="http://schemas.microsoft.com/office/drawing/2014/main" id="{72A1D1F0-C058-364A-8D00-28A4F2DC7AF1}"/>
              </a:ext>
            </a:extLst>
          </p:cNvPr>
          <p:cNvSpPr/>
          <p:nvPr/>
        </p:nvSpPr>
        <p:spPr>
          <a:xfrm>
            <a:off x="5529379" y="3383297"/>
            <a:ext cx="2887008" cy="1663513"/>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15007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2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52916"/>
          </a:xfrm>
        </p:spPr>
        <p:txBody>
          <a:bodyPr/>
          <a:lstStyle/>
          <a:p>
            <a:r>
              <a:rPr lang="en-GB" sz="1800" b="1" dirty="0">
                <a:solidFill>
                  <a:schemeClr val="bg2"/>
                </a:solidFill>
              </a:rPr>
              <a:t>Combining HA with DR</a:t>
            </a:r>
          </a:p>
        </p:txBody>
      </p:sp>
      <p:sp>
        <p:nvSpPr>
          <p:cNvPr id="46" name="Footer Placeholder 14">
            <a:extLst>
              <a:ext uri="{FF2B5EF4-FFF2-40B4-BE49-F238E27FC236}">
                <a16:creationId xmlns:a16="http://schemas.microsoft.com/office/drawing/2014/main" id="{27E27E81-806B-FD4F-B182-F068680F9603}"/>
              </a:ext>
            </a:extLst>
          </p:cNvPr>
          <p:cNvSpPr>
            <a:spLocks noGrp="1"/>
          </p:cNvSpPr>
          <p:nvPr>
            <p:ph type="ftr" sz="quarter" idx="10"/>
          </p:nvPr>
        </p:nvSpPr>
        <p:spPr>
          <a:xfrm>
            <a:off x="151108" y="5022281"/>
            <a:ext cx="4114800" cy="137160"/>
          </a:xfrm>
        </p:spPr>
        <p:txBody>
          <a:bodyPr/>
          <a:lstStyle/>
          <a:p>
            <a:r>
              <a:rPr lang="en-GB"/>
              <a:t>© 2020 IBM Corporation    </a:t>
            </a:r>
            <a:endParaRPr lang="en-US" dirty="0"/>
          </a:p>
        </p:txBody>
      </p:sp>
      <p:sp>
        <p:nvSpPr>
          <p:cNvPr id="50" name="Content Placeholder 2">
            <a:extLst>
              <a:ext uri="{FF2B5EF4-FFF2-40B4-BE49-F238E27FC236}">
                <a16:creationId xmlns:a16="http://schemas.microsoft.com/office/drawing/2014/main" id="{D1C1BD7A-36E3-4740-A937-05CBBA5E8E68}"/>
              </a:ext>
            </a:extLst>
          </p:cNvPr>
          <p:cNvSpPr txBox="1">
            <a:spLocks/>
          </p:cNvSpPr>
          <p:nvPr/>
        </p:nvSpPr>
        <p:spPr>
          <a:xfrm>
            <a:off x="236833" y="708740"/>
            <a:ext cx="4029075" cy="56022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350" dirty="0">
                <a:solidFill>
                  <a:schemeClr val="bg2"/>
                </a:solidFill>
                <a:latin typeface="IBM Plex Sans" charset="0"/>
              </a:rPr>
              <a:t>IBM MQ 9.1.5 CD combines two existing RDQM topologies into one</a:t>
            </a:r>
          </a:p>
          <a:p>
            <a:r>
              <a:rPr lang="en-GB" sz="1350" dirty="0">
                <a:solidFill>
                  <a:schemeClr val="bg2"/>
                </a:solidFill>
                <a:latin typeface="IBM Plex Sans" charset="0"/>
              </a:rPr>
              <a:t>Previously it was a choice between either automatic HA failover with a three node HA group or a manual two node failover configuration supporting asynchronous replication for higher latency deployments (e.g. DR). Not both together.</a:t>
            </a:r>
          </a:p>
          <a:p>
            <a:r>
              <a:rPr lang="en-GB" sz="1350" dirty="0">
                <a:solidFill>
                  <a:schemeClr val="bg2"/>
                </a:solidFill>
                <a:latin typeface="IBM Plex Sans" charset="0"/>
              </a:rPr>
              <a:t>You can now build a three node HA quorum system, asynchronously replicating queue manager state to a matching three node HA quorum system for simpler DR switch over setups</a:t>
            </a:r>
          </a:p>
          <a:p>
            <a:r>
              <a:rPr lang="en-GB" sz="1350" dirty="0">
                <a:solidFill>
                  <a:schemeClr val="bg2"/>
                </a:solidFill>
                <a:latin typeface="IBM Plex Sans" charset="0"/>
              </a:rPr>
              <a:t>Both HA quorum systems can be running different active queue managers, with bidirectional asynchronous replication, supporting active/active DR topologies</a:t>
            </a:r>
          </a:p>
          <a:p>
            <a:endParaRPr lang="en-GB" sz="1350" dirty="0">
              <a:solidFill>
                <a:schemeClr val="bg2"/>
              </a:solidFill>
              <a:latin typeface="IBM Plex Sans" charset="0"/>
            </a:endParaRPr>
          </a:p>
          <a:p>
            <a:endParaRPr lang="en-GB" sz="1350" dirty="0">
              <a:solidFill>
                <a:schemeClr val="bg2"/>
              </a:solidFill>
              <a:latin typeface="IBM Plex Sans" charset="0"/>
            </a:endParaRPr>
          </a:p>
          <a:p>
            <a:endParaRPr lang="en-GB" sz="1350" dirty="0">
              <a:solidFill>
                <a:schemeClr val="bg2"/>
              </a:solidFill>
              <a:latin typeface="IBM Plex Sans" charset="0"/>
            </a:endParaRPr>
          </a:p>
          <a:p>
            <a:endParaRPr lang="en-GB" sz="1350" dirty="0">
              <a:solidFill>
                <a:schemeClr val="bg2"/>
              </a:solidFill>
              <a:latin typeface="IBM Plex Sans" charset="0"/>
            </a:endParaRPr>
          </a:p>
          <a:p>
            <a:endParaRPr lang="en-GB" sz="1350" dirty="0">
              <a:solidFill>
                <a:schemeClr val="bg2"/>
              </a:solidFill>
              <a:latin typeface="IBM Plex Sans" charset="0"/>
            </a:endParaRPr>
          </a:p>
          <a:p>
            <a:r>
              <a:rPr lang="en-GB" sz="1350" dirty="0">
                <a:solidFill>
                  <a:schemeClr val="bg2"/>
                </a:solidFill>
                <a:latin typeface="IBM Plex Sans" charset="0"/>
              </a:rPr>
              <a:t>A three node quorum for synchronous replication and automatic failover of multiple queue managers</a:t>
            </a:r>
            <a:endParaRPr lang="en-GB" sz="1350" dirty="0">
              <a:solidFill>
                <a:schemeClr val="bg2"/>
              </a:solidFill>
            </a:endParaRPr>
          </a:p>
          <a:p>
            <a:endParaRPr lang="en-GB" sz="1350" dirty="0">
              <a:solidFill>
                <a:schemeClr val="bg2"/>
              </a:solidFill>
            </a:endParaRPr>
          </a:p>
          <a:p>
            <a:endParaRPr lang="en-GB" sz="1350" dirty="0">
              <a:solidFill>
                <a:schemeClr val="bg2"/>
              </a:solidFill>
            </a:endParaRPr>
          </a:p>
        </p:txBody>
      </p:sp>
      <p:sp>
        <p:nvSpPr>
          <p:cNvPr id="96" name="TextBox 95">
            <a:extLst>
              <a:ext uri="{FF2B5EF4-FFF2-40B4-BE49-F238E27FC236}">
                <a16:creationId xmlns:a16="http://schemas.microsoft.com/office/drawing/2014/main" id="{39252D6E-8B32-B54B-8E8E-D5E4E8D2B1DC}"/>
              </a:ext>
            </a:extLst>
          </p:cNvPr>
          <p:cNvSpPr txBox="1"/>
          <p:nvPr/>
        </p:nvSpPr>
        <p:spPr>
          <a:xfrm>
            <a:off x="5221419" y="18234"/>
            <a:ext cx="3922581" cy="677108"/>
          </a:xfrm>
          <a:prstGeom prst="rect">
            <a:avLst/>
          </a:prstGeom>
          <a:noFill/>
        </p:spPr>
        <p:txBody>
          <a:bodyPr wrap="square" rtlCol="0">
            <a:spAutoFit/>
          </a:bodyPr>
          <a:lstStyle/>
          <a:p>
            <a:pPr algn="r"/>
            <a:r>
              <a:rPr lang="en-US" sz="2000" dirty="0">
                <a:solidFill>
                  <a:schemeClr val="bg2">
                    <a:lumMod val="75000"/>
                  </a:schemeClr>
                </a:solidFill>
                <a:latin typeface="IBM Plex Sans ExtraLight" panose="020B0303050203000203" pitchFamily="34" charset="77"/>
              </a:rPr>
              <a:t>IBM MQ Advanced 9.1.5 </a:t>
            </a:r>
            <a:r>
              <a:rPr lang="en-US" sz="1800" dirty="0">
                <a:solidFill>
                  <a:schemeClr val="bg2">
                    <a:lumMod val="75000"/>
                  </a:schemeClr>
                </a:solidFill>
                <a:latin typeface="IBM Plex Sans ExtraLight" panose="020B0303050203000203" pitchFamily="34" charset="77"/>
              </a:rPr>
              <a:t>CD</a:t>
            </a:r>
            <a:br>
              <a:rPr lang="en-US" sz="1800" dirty="0">
                <a:solidFill>
                  <a:schemeClr val="bg2">
                    <a:lumMod val="75000"/>
                  </a:schemeClr>
                </a:solidFill>
                <a:latin typeface="IBM Plex Sans ExtraLight" panose="020B0303050203000203" pitchFamily="34" charset="77"/>
              </a:rPr>
            </a:br>
            <a:r>
              <a:rPr lang="en-US" sz="1800" dirty="0">
                <a:solidFill>
                  <a:schemeClr val="bg2">
                    <a:lumMod val="75000"/>
                  </a:schemeClr>
                </a:solidFill>
                <a:latin typeface="IBM Plex Sans ExtraLight" panose="020B0303050203000203" pitchFamily="34" charset="77"/>
              </a:rPr>
              <a:t>RHEL x86</a:t>
            </a:r>
            <a:endParaRPr lang="en-US" sz="2000" dirty="0">
              <a:solidFill>
                <a:schemeClr val="bg2">
                  <a:lumMod val="75000"/>
                </a:schemeClr>
              </a:solidFill>
              <a:latin typeface="IBM Plex Sans ExtraLight" panose="020B0303050203000203" pitchFamily="34" charset="77"/>
            </a:endParaRPr>
          </a:p>
        </p:txBody>
      </p:sp>
      <p:sp>
        <p:nvSpPr>
          <p:cNvPr id="99" name="Rounded Rectangle 98">
            <a:extLst>
              <a:ext uri="{FF2B5EF4-FFF2-40B4-BE49-F238E27FC236}">
                <a16:creationId xmlns:a16="http://schemas.microsoft.com/office/drawing/2014/main" id="{9C7679E2-EE22-5D4B-AA82-913F4C0CE6A6}"/>
              </a:ext>
            </a:extLst>
          </p:cNvPr>
          <p:cNvSpPr/>
          <p:nvPr/>
        </p:nvSpPr>
        <p:spPr>
          <a:xfrm>
            <a:off x="4765267" y="654085"/>
            <a:ext cx="4185465" cy="1696095"/>
          </a:xfrm>
          <a:prstGeom prst="roundRect">
            <a:avLst>
              <a:gd name="adj" fmla="val 4523"/>
            </a:avLst>
          </a:prstGeom>
          <a:solidFill>
            <a:schemeClr val="bg2"/>
          </a:solidFill>
          <a:ln w="1905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p>
        </p:txBody>
      </p:sp>
      <p:grpSp>
        <p:nvGrpSpPr>
          <p:cNvPr id="101" name="Group 100">
            <a:extLst>
              <a:ext uri="{FF2B5EF4-FFF2-40B4-BE49-F238E27FC236}">
                <a16:creationId xmlns:a16="http://schemas.microsoft.com/office/drawing/2014/main" id="{7F4C6FD9-405A-1749-90DD-76C9B8FAED87}"/>
              </a:ext>
            </a:extLst>
          </p:cNvPr>
          <p:cNvGrpSpPr/>
          <p:nvPr/>
        </p:nvGrpSpPr>
        <p:grpSpPr>
          <a:xfrm>
            <a:off x="6214589" y="763361"/>
            <a:ext cx="1220451" cy="1462252"/>
            <a:chOff x="7884413" y="1534160"/>
            <a:chExt cx="1627268" cy="4461607"/>
          </a:xfrm>
          <a:solidFill>
            <a:schemeClr val="bg2">
              <a:lumMod val="85000"/>
            </a:schemeClr>
          </a:solidFill>
        </p:grpSpPr>
        <p:sp>
          <p:nvSpPr>
            <p:cNvPr id="102" name="Rounded Rectangle 4">
              <a:extLst>
                <a:ext uri="{FF2B5EF4-FFF2-40B4-BE49-F238E27FC236}">
                  <a16:creationId xmlns:a16="http://schemas.microsoft.com/office/drawing/2014/main" id="{468713F9-97F5-1948-97A9-E05750DEF24C}"/>
                </a:ext>
              </a:extLst>
            </p:cNvPr>
            <p:cNvSpPr/>
            <p:nvPr/>
          </p:nvSpPr>
          <p:spPr bwMode="auto">
            <a:xfrm>
              <a:off x="788441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49" name="TextBox 148">
              <a:extLst>
                <a:ext uri="{FF2B5EF4-FFF2-40B4-BE49-F238E27FC236}">
                  <a16:creationId xmlns:a16="http://schemas.microsoft.com/office/drawing/2014/main" id="{77A61BC9-CB9A-DA40-BA82-3673CAB3FBA1}"/>
                </a:ext>
              </a:extLst>
            </p:cNvPr>
            <p:cNvSpPr txBox="1"/>
            <p:nvPr/>
          </p:nvSpPr>
          <p:spPr>
            <a:xfrm>
              <a:off x="7884413" y="1534160"/>
              <a:ext cx="577509" cy="563451"/>
            </a:xfrm>
            <a:prstGeom prst="rect">
              <a:avLst/>
            </a:prstGeom>
            <a:grpFill/>
          </p:spPr>
          <p:txBody>
            <a:bodyPr wrap="none" rtlCol="0">
              <a:spAutoFit/>
            </a:bodyPr>
            <a:lstStyle/>
            <a:p>
              <a:r>
                <a:rPr lang="en-GB" sz="600" dirty="0">
                  <a:solidFill>
                    <a:schemeClr val="tx1">
                      <a:lumMod val="65000"/>
                      <a:lumOff val="35000"/>
                    </a:schemeClr>
                  </a:solidFill>
                </a:rPr>
                <a:t>Node 2</a:t>
              </a:r>
              <a:endParaRPr lang="en-GB" sz="600" dirty="0">
                <a:solidFill>
                  <a:schemeClr val="bg1"/>
                </a:solidFill>
              </a:endParaRPr>
            </a:p>
          </p:txBody>
        </p:sp>
      </p:grpSp>
      <p:grpSp>
        <p:nvGrpSpPr>
          <p:cNvPr id="150" name="Group 149">
            <a:extLst>
              <a:ext uri="{FF2B5EF4-FFF2-40B4-BE49-F238E27FC236}">
                <a16:creationId xmlns:a16="http://schemas.microsoft.com/office/drawing/2014/main" id="{E3947007-CFA4-8C4D-B0ED-E403721B5CE5}"/>
              </a:ext>
            </a:extLst>
          </p:cNvPr>
          <p:cNvGrpSpPr/>
          <p:nvPr/>
        </p:nvGrpSpPr>
        <p:grpSpPr>
          <a:xfrm>
            <a:off x="7563414" y="763361"/>
            <a:ext cx="1222691" cy="1462252"/>
            <a:chOff x="9682847" y="1534160"/>
            <a:chExt cx="1630254" cy="4461607"/>
          </a:xfrm>
          <a:solidFill>
            <a:schemeClr val="bg2">
              <a:lumMod val="85000"/>
            </a:schemeClr>
          </a:solidFill>
        </p:grpSpPr>
        <p:sp>
          <p:nvSpPr>
            <p:cNvPr id="153" name="Rounded Rectangle 4">
              <a:extLst>
                <a:ext uri="{FF2B5EF4-FFF2-40B4-BE49-F238E27FC236}">
                  <a16:creationId xmlns:a16="http://schemas.microsoft.com/office/drawing/2014/main" id="{8FF1688E-5122-2E44-9E24-D56C843CA923}"/>
                </a:ext>
              </a:extLst>
            </p:cNvPr>
            <p:cNvSpPr/>
            <p:nvPr/>
          </p:nvSpPr>
          <p:spPr bwMode="auto">
            <a:xfrm>
              <a:off x="968583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54" name="TextBox 153">
              <a:extLst>
                <a:ext uri="{FF2B5EF4-FFF2-40B4-BE49-F238E27FC236}">
                  <a16:creationId xmlns:a16="http://schemas.microsoft.com/office/drawing/2014/main" id="{79480206-CEB6-3840-A228-666EF355AC25}"/>
                </a:ext>
              </a:extLst>
            </p:cNvPr>
            <p:cNvSpPr txBox="1"/>
            <p:nvPr/>
          </p:nvSpPr>
          <p:spPr>
            <a:xfrm>
              <a:off x="9682847" y="1544061"/>
              <a:ext cx="577509" cy="563451"/>
            </a:xfrm>
            <a:prstGeom prst="rect">
              <a:avLst/>
            </a:prstGeom>
            <a:grpFill/>
          </p:spPr>
          <p:txBody>
            <a:bodyPr wrap="none" rtlCol="0">
              <a:spAutoFit/>
            </a:bodyPr>
            <a:lstStyle/>
            <a:p>
              <a:r>
                <a:rPr lang="en-GB" sz="600" dirty="0">
                  <a:solidFill>
                    <a:schemeClr val="tx1">
                      <a:lumMod val="65000"/>
                      <a:lumOff val="35000"/>
                    </a:schemeClr>
                  </a:solidFill>
                </a:rPr>
                <a:t>Node 3</a:t>
              </a:r>
            </a:p>
          </p:txBody>
        </p:sp>
      </p:grpSp>
      <p:grpSp>
        <p:nvGrpSpPr>
          <p:cNvPr id="155" name="Group 154">
            <a:extLst>
              <a:ext uri="{FF2B5EF4-FFF2-40B4-BE49-F238E27FC236}">
                <a16:creationId xmlns:a16="http://schemas.microsoft.com/office/drawing/2014/main" id="{303D9356-7378-4B49-927D-B2D98A4B300E}"/>
              </a:ext>
            </a:extLst>
          </p:cNvPr>
          <p:cNvGrpSpPr/>
          <p:nvPr/>
        </p:nvGrpSpPr>
        <p:grpSpPr>
          <a:xfrm>
            <a:off x="4863524" y="763361"/>
            <a:ext cx="1220451" cy="1462252"/>
            <a:chOff x="6082993" y="1534160"/>
            <a:chExt cx="1627268" cy="4461607"/>
          </a:xfrm>
          <a:solidFill>
            <a:schemeClr val="bg2">
              <a:lumMod val="85000"/>
            </a:schemeClr>
          </a:solidFill>
        </p:grpSpPr>
        <p:sp>
          <p:nvSpPr>
            <p:cNvPr id="156" name="Rounded Rectangle 4">
              <a:extLst>
                <a:ext uri="{FF2B5EF4-FFF2-40B4-BE49-F238E27FC236}">
                  <a16:creationId xmlns:a16="http://schemas.microsoft.com/office/drawing/2014/main" id="{0D59CFE9-FB62-8C46-B770-3C0A22CC2205}"/>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57" name="TextBox 156">
              <a:extLst>
                <a:ext uri="{FF2B5EF4-FFF2-40B4-BE49-F238E27FC236}">
                  <a16:creationId xmlns:a16="http://schemas.microsoft.com/office/drawing/2014/main" id="{A44ED93F-2FC7-3148-8465-CA49E8A9C2EC}"/>
                </a:ext>
              </a:extLst>
            </p:cNvPr>
            <p:cNvSpPr txBox="1"/>
            <p:nvPr/>
          </p:nvSpPr>
          <p:spPr>
            <a:xfrm>
              <a:off x="6093358" y="1534160"/>
              <a:ext cx="577509" cy="563451"/>
            </a:xfrm>
            <a:prstGeom prst="rect">
              <a:avLst/>
            </a:prstGeom>
            <a:grpFill/>
          </p:spPr>
          <p:txBody>
            <a:bodyPr wrap="none" rtlCol="0">
              <a:spAutoFit/>
            </a:bodyPr>
            <a:lstStyle/>
            <a:p>
              <a:r>
                <a:rPr lang="en-GB" sz="600" dirty="0">
                  <a:solidFill>
                    <a:schemeClr val="tx1">
                      <a:lumMod val="65000"/>
                      <a:lumOff val="35000"/>
                    </a:schemeClr>
                  </a:solidFill>
                </a:rPr>
                <a:t>Node 1</a:t>
              </a:r>
            </a:p>
          </p:txBody>
        </p:sp>
      </p:grpSp>
      <p:sp>
        <p:nvSpPr>
          <p:cNvPr id="159" name="Freeform 158">
            <a:extLst>
              <a:ext uri="{FF2B5EF4-FFF2-40B4-BE49-F238E27FC236}">
                <a16:creationId xmlns:a16="http://schemas.microsoft.com/office/drawing/2014/main" id="{4F49FED6-AC41-3841-8602-E570EA949039}"/>
              </a:ext>
            </a:extLst>
          </p:cNvPr>
          <p:cNvSpPr/>
          <p:nvPr/>
        </p:nvSpPr>
        <p:spPr bwMode="auto">
          <a:xfrm>
            <a:off x="5014072" y="1680002"/>
            <a:ext cx="3618314" cy="496624"/>
          </a:xfrm>
          <a:custGeom>
            <a:avLst/>
            <a:gdLst>
              <a:gd name="connsiteX0" fmla="*/ 0 w 4824419"/>
              <a:gd name="connsiteY0" fmla="*/ 0 h 1515293"/>
              <a:gd name="connsiteX1" fmla="*/ 1223862 w 4824419"/>
              <a:gd name="connsiteY1" fmla="*/ 0 h 1515293"/>
              <a:gd name="connsiteX2" fmla="*/ 1223862 w 4824419"/>
              <a:gd name="connsiteY2" fmla="*/ 996382 h 1515293"/>
              <a:gd name="connsiteX3" fmla="*/ 1809365 w 4824419"/>
              <a:gd name="connsiteY3" fmla="*/ 996382 h 1515293"/>
              <a:gd name="connsiteX4" fmla="*/ 1809365 w 4824419"/>
              <a:gd name="connsiteY4" fmla="*/ 8792 h 1515293"/>
              <a:gd name="connsiteX5" fmla="*/ 3033227 w 4824419"/>
              <a:gd name="connsiteY5" fmla="*/ 8792 h 1515293"/>
              <a:gd name="connsiteX6" fmla="*/ 3033227 w 4824419"/>
              <a:gd name="connsiteY6" fmla="*/ 996382 h 1515293"/>
              <a:gd name="connsiteX7" fmla="*/ 3600557 w 4824419"/>
              <a:gd name="connsiteY7" fmla="*/ 996382 h 1515293"/>
              <a:gd name="connsiteX8" fmla="*/ 3600557 w 4824419"/>
              <a:gd name="connsiteY8" fmla="*/ 0 h 1515293"/>
              <a:gd name="connsiteX9" fmla="*/ 4824419 w 4824419"/>
              <a:gd name="connsiteY9" fmla="*/ 0 h 1515293"/>
              <a:gd name="connsiteX10" fmla="*/ 4824419 w 4824419"/>
              <a:gd name="connsiteY10" fmla="*/ 1506501 h 1515293"/>
              <a:gd name="connsiteX11" fmla="*/ 3600557 w 4824419"/>
              <a:gd name="connsiteY11" fmla="*/ 1506501 h 1515293"/>
              <a:gd name="connsiteX12" fmla="*/ 3600557 w 4824419"/>
              <a:gd name="connsiteY12" fmla="*/ 1248929 h 1515293"/>
              <a:gd name="connsiteX13" fmla="*/ 3033227 w 4824419"/>
              <a:gd name="connsiteY13" fmla="*/ 1248929 h 1515293"/>
              <a:gd name="connsiteX14" fmla="*/ 3033227 w 4824419"/>
              <a:gd name="connsiteY14" fmla="*/ 1515293 h 1515293"/>
              <a:gd name="connsiteX15" fmla="*/ 1809365 w 4824419"/>
              <a:gd name="connsiteY15" fmla="*/ 1515293 h 1515293"/>
              <a:gd name="connsiteX16" fmla="*/ 1809365 w 4824419"/>
              <a:gd name="connsiteY16" fmla="*/ 1248929 h 1515293"/>
              <a:gd name="connsiteX17" fmla="*/ 1223862 w 4824419"/>
              <a:gd name="connsiteY17" fmla="*/ 1248929 h 1515293"/>
              <a:gd name="connsiteX18" fmla="*/ 1223862 w 4824419"/>
              <a:gd name="connsiteY18" fmla="*/ 1506501 h 1515293"/>
              <a:gd name="connsiteX19" fmla="*/ 0 w 4824419"/>
              <a:gd name="connsiteY19" fmla="*/ 1506501 h 151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24419" h="1515293">
                <a:moveTo>
                  <a:pt x="0" y="0"/>
                </a:moveTo>
                <a:lnTo>
                  <a:pt x="1223862" y="0"/>
                </a:lnTo>
                <a:lnTo>
                  <a:pt x="1223862" y="996382"/>
                </a:lnTo>
                <a:lnTo>
                  <a:pt x="1809365" y="996382"/>
                </a:lnTo>
                <a:lnTo>
                  <a:pt x="1809365" y="8792"/>
                </a:lnTo>
                <a:lnTo>
                  <a:pt x="3033227" y="8792"/>
                </a:lnTo>
                <a:lnTo>
                  <a:pt x="3033227" y="996382"/>
                </a:lnTo>
                <a:lnTo>
                  <a:pt x="3600557" y="996382"/>
                </a:lnTo>
                <a:lnTo>
                  <a:pt x="3600557" y="0"/>
                </a:lnTo>
                <a:lnTo>
                  <a:pt x="4824419" y="0"/>
                </a:lnTo>
                <a:lnTo>
                  <a:pt x="4824419" y="1506501"/>
                </a:lnTo>
                <a:lnTo>
                  <a:pt x="3600557" y="1506501"/>
                </a:lnTo>
                <a:lnTo>
                  <a:pt x="3600557" y="1248929"/>
                </a:lnTo>
                <a:lnTo>
                  <a:pt x="3033227" y="1248929"/>
                </a:lnTo>
                <a:lnTo>
                  <a:pt x="3033227" y="1515293"/>
                </a:lnTo>
                <a:lnTo>
                  <a:pt x="1809365" y="1515293"/>
                </a:lnTo>
                <a:lnTo>
                  <a:pt x="1809365" y="1248929"/>
                </a:lnTo>
                <a:lnTo>
                  <a:pt x="1223862" y="1248929"/>
                </a:lnTo>
                <a:lnTo>
                  <a:pt x="1223862" y="1506501"/>
                </a:lnTo>
                <a:lnTo>
                  <a:pt x="0" y="1506501"/>
                </a:lnTo>
                <a:close/>
              </a:path>
            </a:pathLst>
          </a:custGeom>
          <a:solidFill>
            <a:schemeClr val="tx2">
              <a:lumMod val="75000"/>
            </a:schemeClr>
          </a:solidFill>
          <a:ln w="28575"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bodyPr>
          <a:lstStyle/>
          <a:p>
            <a:pPr algn="ctr" defTabSz="460772" fontAlgn="base">
              <a:spcBef>
                <a:spcPct val="0"/>
              </a:spcBef>
              <a:spcAft>
                <a:spcPct val="0"/>
              </a:spcAft>
            </a:pPr>
            <a:endParaRPr lang="en-GB" sz="900" b="1" dirty="0">
              <a:solidFill>
                <a:srgbClr val="EAEAEA"/>
              </a:solidFill>
              <a:latin typeface="Arial" charset="0"/>
            </a:endParaRPr>
          </a:p>
        </p:txBody>
      </p:sp>
      <p:sp>
        <p:nvSpPr>
          <p:cNvPr id="161" name="Flowchart: Magnetic Disk 39">
            <a:extLst>
              <a:ext uri="{FF2B5EF4-FFF2-40B4-BE49-F238E27FC236}">
                <a16:creationId xmlns:a16="http://schemas.microsoft.com/office/drawing/2014/main" id="{8075848E-A0B9-AC42-9A06-EC591F41D9BC}"/>
              </a:ext>
            </a:extLst>
          </p:cNvPr>
          <p:cNvSpPr/>
          <p:nvPr/>
        </p:nvSpPr>
        <p:spPr>
          <a:xfrm>
            <a:off x="6306897" y="1699516"/>
            <a:ext cx="425331" cy="188254"/>
          </a:xfrm>
          <a:prstGeom prst="can">
            <a:avLst/>
          </a:prstGeom>
          <a:solidFill>
            <a:srgbClr val="6FAAF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sync</a:t>
            </a:r>
          </a:p>
        </p:txBody>
      </p:sp>
      <p:sp>
        <p:nvSpPr>
          <p:cNvPr id="162" name="Flowchart: Magnetic Disk 46">
            <a:extLst>
              <a:ext uri="{FF2B5EF4-FFF2-40B4-BE49-F238E27FC236}">
                <a16:creationId xmlns:a16="http://schemas.microsoft.com/office/drawing/2014/main" id="{FABEA2AF-7F0A-044D-90C2-07C0CDDAA3A3}"/>
              </a:ext>
            </a:extLst>
          </p:cNvPr>
          <p:cNvSpPr/>
          <p:nvPr/>
        </p:nvSpPr>
        <p:spPr>
          <a:xfrm>
            <a:off x="7657962" y="1699516"/>
            <a:ext cx="425331" cy="188254"/>
          </a:xfrm>
          <a:prstGeom prst="can">
            <a:avLst/>
          </a:prstGeom>
          <a:solidFill>
            <a:srgbClr val="6FAAFF"/>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sync</a:t>
            </a:r>
          </a:p>
        </p:txBody>
      </p:sp>
      <p:sp>
        <p:nvSpPr>
          <p:cNvPr id="163" name="Rectangle 162">
            <a:extLst>
              <a:ext uri="{FF2B5EF4-FFF2-40B4-BE49-F238E27FC236}">
                <a16:creationId xmlns:a16="http://schemas.microsoft.com/office/drawing/2014/main" id="{AD2CF05B-23B6-CC4C-BE03-721034140D87}"/>
              </a:ext>
            </a:extLst>
          </p:cNvPr>
          <p:cNvSpPr/>
          <p:nvPr/>
        </p:nvSpPr>
        <p:spPr bwMode="auto">
          <a:xfrm>
            <a:off x="5014071" y="923130"/>
            <a:ext cx="3620027" cy="95093"/>
          </a:xfrm>
          <a:prstGeom prst="rect">
            <a:avLst/>
          </a:prstGeom>
          <a:solidFill>
            <a:schemeClr val="tx2">
              <a:lumMod val="75000"/>
            </a:schemeClr>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GB" sz="900" b="1" dirty="0">
              <a:solidFill>
                <a:srgbClr val="EAEAEA"/>
              </a:solidFill>
              <a:latin typeface="Arial" charset="0"/>
            </a:endParaRPr>
          </a:p>
        </p:txBody>
      </p:sp>
      <p:sp>
        <p:nvSpPr>
          <p:cNvPr id="166" name="Flowchart: Magnetic Disk 23">
            <a:extLst>
              <a:ext uri="{FF2B5EF4-FFF2-40B4-BE49-F238E27FC236}">
                <a16:creationId xmlns:a16="http://schemas.microsoft.com/office/drawing/2014/main" id="{0A261285-6C28-374D-A94F-43BBFBC99A19}"/>
              </a:ext>
            </a:extLst>
          </p:cNvPr>
          <p:cNvSpPr/>
          <p:nvPr/>
        </p:nvSpPr>
        <p:spPr>
          <a:xfrm>
            <a:off x="4955832" y="1699516"/>
            <a:ext cx="425331" cy="188254"/>
          </a:xfrm>
          <a:prstGeom prst="can">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chemeClr val="bg2"/>
                </a:solidFill>
              </a:rPr>
              <a:t>active</a:t>
            </a:r>
          </a:p>
        </p:txBody>
      </p:sp>
      <p:sp>
        <p:nvSpPr>
          <p:cNvPr id="189" name="Rectangle 188">
            <a:extLst>
              <a:ext uri="{FF2B5EF4-FFF2-40B4-BE49-F238E27FC236}">
                <a16:creationId xmlns:a16="http://schemas.microsoft.com/office/drawing/2014/main" id="{4B945997-3BC0-ED42-91F9-C6D79140F848}"/>
              </a:ext>
            </a:extLst>
          </p:cNvPr>
          <p:cNvSpPr/>
          <p:nvPr/>
        </p:nvSpPr>
        <p:spPr>
          <a:xfrm>
            <a:off x="7694770" y="1058294"/>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193" name="Rectangle 192">
            <a:extLst>
              <a:ext uri="{FF2B5EF4-FFF2-40B4-BE49-F238E27FC236}">
                <a16:creationId xmlns:a16="http://schemas.microsoft.com/office/drawing/2014/main" id="{AF15CE02-4FA1-5940-B769-C596D411BDCB}"/>
              </a:ext>
            </a:extLst>
          </p:cNvPr>
          <p:cNvSpPr/>
          <p:nvPr/>
        </p:nvSpPr>
        <p:spPr>
          <a:xfrm>
            <a:off x="5014071" y="1058294"/>
            <a:ext cx="917897" cy="249934"/>
          </a:xfrm>
          <a:prstGeom prst="rect">
            <a:avLst/>
          </a:prstGeom>
          <a:solidFill>
            <a:schemeClr val="accent2"/>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chemeClr val="bg2"/>
              </a:solidFill>
            </a:endParaRPr>
          </a:p>
        </p:txBody>
      </p:sp>
      <p:pic>
        <p:nvPicPr>
          <p:cNvPr id="194" name="Picture 193">
            <a:extLst>
              <a:ext uri="{FF2B5EF4-FFF2-40B4-BE49-F238E27FC236}">
                <a16:creationId xmlns:a16="http://schemas.microsoft.com/office/drawing/2014/main" id="{D3DAE538-B2CE-DE43-923C-637CC9B43159}"/>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81163" y="1101778"/>
            <a:ext cx="177478" cy="163922"/>
          </a:xfrm>
          <a:prstGeom prst="rect">
            <a:avLst/>
          </a:prstGeom>
        </p:spPr>
      </p:pic>
      <p:sp>
        <p:nvSpPr>
          <p:cNvPr id="196" name="Rectangle 195">
            <a:extLst>
              <a:ext uri="{FF2B5EF4-FFF2-40B4-BE49-F238E27FC236}">
                <a16:creationId xmlns:a16="http://schemas.microsoft.com/office/drawing/2014/main" id="{935A5C23-2047-994F-974F-B083E4560C1E}"/>
              </a:ext>
            </a:extLst>
          </p:cNvPr>
          <p:cNvSpPr/>
          <p:nvPr/>
        </p:nvSpPr>
        <p:spPr>
          <a:xfrm>
            <a:off x="6343705" y="1058294"/>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pic>
        <p:nvPicPr>
          <p:cNvPr id="197" name="Picture 196">
            <a:extLst>
              <a:ext uri="{FF2B5EF4-FFF2-40B4-BE49-F238E27FC236}">
                <a16:creationId xmlns:a16="http://schemas.microsoft.com/office/drawing/2014/main" id="{CB9A7D93-3A6B-A049-BFEC-CA734E4DF9E2}"/>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730754" y="1095922"/>
            <a:ext cx="180544" cy="165510"/>
          </a:xfrm>
          <a:prstGeom prst="rect">
            <a:avLst/>
          </a:prstGeom>
        </p:spPr>
      </p:pic>
      <p:pic>
        <p:nvPicPr>
          <p:cNvPr id="198" name="Picture 197">
            <a:extLst>
              <a:ext uri="{FF2B5EF4-FFF2-40B4-BE49-F238E27FC236}">
                <a16:creationId xmlns:a16="http://schemas.microsoft.com/office/drawing/2014/main" id="{4523BE77-5532-F24E-9341-31DFC2E36646}"/>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8066102" y="1094968"/>
            <a:ext cx="180544" cy="165510"/>
          </a:xfrm>
          <a:prstGeom prst="rect">
            <a:avLst/>
          </a:prstGeom>
        </p:spPr>
      </p:pic>
      <p:sp>
        <p:nvSpPr>
          <p:cNvPr id="215" name="Rounded Rectangle 214">
            <a:extLst>
              <a:ext uri="{FF2B5EF4-FFF2-40B4-BE49-F238E27FC236}">
                <a16:creationId xmlns:a16="http://schemas.microsoft.com/office/drawing/2014/main" id="{B0790FD2-0B51-B243-9774-FE924116B938}"/>
              </a:ext>
            </a:extLst>
          </p:cNvPr>
          <p:cNvSpPr/>
          <p:nvPr/>
        </p:nvSpPr>
        <p:spPr>
          <a:xfrm>
            <a:off x="4765267" y="3080412"/>
            <a:ext cx="4185465" cy="1696095"/>
          </a:xfrm>
          <a:prstGeom prst="roundRect">
            <a:avLst>
              <a:gd name="adj" fmla="val 4523"/>
            </a:avLst>
          </a:prstGeom>
          <a:solidFill>
            <a:schemeClr val="bg2"/>
          </a:solidFill>
          <a:ln w="19050">
            <a:noFill/>
          </a:ln>
          <a:effectLst>
            <a:outerShdw blurRad="88900" dist="25400" dir="5400000" rotWithShape="0">
              <a:schemeClr val="tx2">
                <a:lumMod val="50000"/>
                <a:alpha val="60000"/>
              </a:scheme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p>
        </p:txBody>
      </p:sp>
      <p:grpSp>
        <p:nvGrpSpPr>
          <p:cNvPr id="201" name="Group 200">
            <a:extLst>
              <a:ext uri="{FF2B5EF4-FFF2-40B4-BE49-F238E27FC236}">
                <a16:creationId xmlns:a16="http://schemas.microsoft.com/office/drawing/2014/main" id="{0C758657-864C-294B-B29E-515D22E53826}"/>
              </a:ext>
            </a:extLst>
          </p:cNvPr>
          <p:cNvGrpSpPr/>
          <p:nvPr/>
        </p:nvGrpSpPr>
        <p:grpSpPr>
          <a:xfrm>
            <a:off x="6214589" y="3189688"/>
            <a:ext cx="1220451" cy="1462252"/>
            <a:chOff x="7884413" y="1534160"/>
            <a:chExt cx="1627268" cy="4461607"/>
          </a:xfrm>
          <a:solidFill>
            <a:schemeClr val="bg2">
              <a:lumMod val="85000"/>
            </a:schemeClr>
          </a:solidFill>
        </p:grpSpPr>
        <p:sp>
          <p:nvSpPr>
            <p:cNvPr id="213" name="Rounded Rectangle 4">
              <a:extLst>
                <a:ext uri="{FF2B5EF4-FFF2-40B4-BE49-F238E27FC236}">
                  <a16:creationId xmlns:a16="http://schemas.microsoft.com/office/drawing/2014/main" id="{63CC950C-E56E-2042-A305-6BC48666733D}"/>
                </a:ext>
              </a:extLst>
            </p:cNvPr>
            <p:cNvSpPr/>
            <p:nvPr/>
          </p:nvSpPr>
          <p:spPr bwMode="auto">
            <a:xfrm>
              <a:off x="788441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214" name="TextBox 213">
              <a:extLst>
                <a:ext uri="{FF2B5EF4-FFF2-40B4-BE49-F238E27FC236}">
                  <a16:creationId xmlns:a16="http://schemas.microsoft.com/office/drawing/2014/main" id="{9352EC92-DB7F-CF4B-81B2-064E58278F44}"/>
                </a:ext>
              </a:extLst>
            </p:cNvPr>
            <p:cNvSpPr txBox="1"/>
            <p:nvPr/>
          </p:nvSpPr>
          <p:spPr>
            <a:xfrm>
              <a:off x="7884413" y="1534160"/>
              <a:ext cx="577509" cy="563451"/>
            </a:xfrm>
            <a:prstGeom prst="rect">
              <a:avLst/>
            </a:prstGeom>
            <a:grpFill/>
          </p:spPr>
          <p:txBody>
            <a:bodyPr wrap="none" rtlCol="0">
              <a:spAutoFit/>
            </a:bodyPr>
            <a:lstStyle/>
            <a:p>
              <a:r>
                <a:rPr lang="en-GB" sz="600" dirty="0">
                  <a:solidFill>
                    <a:schemeClr val="tx1">
                      <a:lumMod val="65000"/>
                      <a:lumOff val="35000"/>
                    </a:schemeClr>
                  </a:solidFill>
                </a:rPr>
                <a:t>Node 5</a:t>
              </a:r>
              <a:endParaRPr lang="en-GB" sz="600" dirty="0">
                <a:solidFill>
                  <a:schemeClr val="bg1"/>
                </a:solidFill>
              </a:endParaRPr>
            </a:p>
          </p:txBody>
        </p:sp>
      </p:grpSp>
      <p:grpSp>
        <p:nvGrpSpPr>
          <p:cNvPr id="202" name="Group 201">
            <a:extLst>
              <a:ext uri="{FF2B5EF4-FFF2-40B4-BE49-F238E27FC236}">
                <a16:creationId xmlns:a16="http://schemas.microsoft.com/office/drawing/2014/main" id="{90AA6FEE-F80B-B541-B8E6-05669147BCE6}"/>
              </a:ext>
            </a:extLst>
          </p:cNvPr>
          <p:cNvGrpSpPr/>
          <p:nvPr/>
        </p:nvGrpSpPr>
        <p:grpSpPr>
          <a:xfrm>
            <a:off x="7563414" y="3189688"/>
            <a:ext cx="1222691" cy="1462252"/>
            <a:chOff x="9682847" y="1534160"/>
            <a:chExt cx="1630254" cy="4461607"/>
          </a:xfrm>
          <a:solidFill>
            <a:schemeClr val="bg2">
              <a:lumMod val="85000"/>
            </a:schemeClr>
          </a:solidFill>
        </p:grpSpPr>
        <p:sp>
          <p:nvSpPr>
            <p:cNvPr id="211" name="Rounded Rectangle 4">
              <a:extLst>
                <a:ext uri="{FF2B5EF4-FFF2-40B4-BE49-F238E27FC236}">
                  <a16:creationId xmlns:a16="http://schemas.microsoft.com/office/drawing/2014/main" id="{13E49AA6-55F0-6841-A200-624E104DE05E}"/>
                </a:ext>
              </a:extLst>
            </p:cNvPr>
            <p:cNvSpPr/>
            <p:nvPr/>
          </p:nvSpPr>
          <p:spPr bwMode="auto">
            <a:xfrm>
              <a:off x="968583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212" name="TextBox 211">
              <a:extLst>
                <a:ext uri="{FF2B5EF4-FFF2-40B4-BE49-F238E27FC236}">
                  <a16:creationId xmlns:a16="http://schemas.microsoft.com/office/drawing/2014/main" id="{81D4C5D7-C1CA-5846-9941-50191DE0D62A}"/>
                </a:ext>
              </a:extLst>
            </p:cNvPr>
            <p:cNvSpPr txBox="1"/>
            <p:nvPr/>
          </p:nvSpPr>
          <p:spPr>
            <a:xfrm>
              <a:off x="9682847" y="1544061"/>
              <a:ext cx="577509" cy="563451"/>
            </a:xfrm>
            <a:prstGeom prst="rect">
              <a:avLst/>
            </a:prstGeom>
            <a:grpFill/>
          </p:spPr>
          <p:txBody>
            <a:bodyPr wrap="none" rtlCol="0">
              <a:spAutoFit/>
            </a:bodyPr>
            <a:lstStyle/>
            <a:p>
              <a:r>
                <a:rPr lang="en-GB" sz="600" dirty="0">
                  <a:solidFill>
                    <a:schemeClr val="tx1">
                      <a:lumMod val="65000"/>
                      <a:lumOff val="35000"/>
                    </a:schemeClr>
                  </a:solidFill>
                </a:rPr>
                <a:t>Node 6</a:t>
              </a:r>
            </a:p>
          </p:txBody>
        </p:sp>
      </p:grpSp>
      <p:grpSp>
        <p:nvGrpSpPr>
          <p:cNvPr id="203" name="Group 202">
            <a:extLst>
              <a:ext uri="{FF2B5EF4-FFF2-40B4-BE49-F238E27FC236}">
                <a16:creationId xmlns:a16="http://schemas.microsoft.com/office/drawing/2014/main" id="{12F81D19-7A92-7042-86DE-07E88282450E}"/>
              </a:ext>
            </a:extLst>
          </p:cNvPr>
          <p:cNvGrpSpPr/>
          <p:nvPr/>
        </p:nvGrpSpPr>
        <p:grpSpPr>
          <a:xfrm>
            <a:off x="4863524" y="3189688"/>
            <a:ext cx="1220451" cy="1462252"/>
            <a:chOff x="6082993" y="1534160"/>
            <a:chExt cx="1627268" cy="4461607"/>
          </a:xfrm>
          <a:solidFill>
            <a:schemeClr val="bg2">
              <a:lumMod val="85000"/>
            </a:schemeClr>
          </a:solidFill>
        </p:grpSpPr>
        <p:sp>
          <p:nvSpPr>
            <p:cNvPr id="209" name="Rounded Rectangle 4">
              <a:extLst>
                <a:ext uri="{FF2B5EF4-FFF2-40B4-BE49-F238E27FC236}">
                  <a16:creationId xmlns:a16="http://schemas.microsoft.com/office/drawing/2014/main" id="{C2C52377-463A-2C49-8DAE-A30BD41EAA2D}"/>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210" name="TextBox 209">
              <a:extLst>
                <a:ext uri="{FF2B5EF4-FFF2-40B4-BE49-F238E27FC236}">
                  <a16:creationId xmlns:a16="http://schemas.microsoft.com/office/drawing/2014/main" id="{A480B474-FE1C-D54D-9E84-445DDA6D7421}"/>
                </a:ext>
              </a:extLst>
            </p:cNvPr>
            <p:cNvSpPr txBox="1"/>
            <p:nvPr/>
          </p:nvSpPr>
          <p:spPr>
            <a:xfrm>
              <a:off x="6093358" y="1534160"/>
              <a:ext cx="577509" cy="563451"/>
            </a:xfrm>
            <a:prstGeom prst="rect">
              <a:avLst/>
            </a:prstGeom>
            <a:grpFill/>
          </p:spPr>
          <p:txBody>
            <a:bodyPr wrap="none" rtlCol="0">
              <a:spAutoFit/>
            </a:bodyPr>
            <a:lstStyle/>
            <a:p>
              <a:r>
                <a:rPr lang="en-GB" sz="600" dirty="0">
                  <a:solidFill>
                    <a:schemeClr val="tx1">
                      <a:lumMod val="65000"/>
                      <a:lumOff val="35000"/>
                    </a:schemeClr>
                  </a:solidFill>
                </a:rPr>
                <a:t>Node 4</a:t>
              </a:r>
            </a:p>
          </p:txBody>
        </p:sp>
      </p:grpSp>
      <p:sp>
        <p:nvSpPr>
          <p:cNvPr id="204" name="Freeform 203">
            <a:extLst>
              <a:ext uri="{FF2B5EF4-FFF2-40B4-BE49-F238E27FC236}">
                <a16:creationId xmlns:a16="http://schemas.microsoft.com/office/drawing/2014/main" id="{F009F1CE-419E-B44E-8A26-B823F8E7D4D4}"/>
              </a:ext>
            </a:extLst>
          </p:cNvPr>
          <p:cNvSpPr/>
          <p:nvPr/>
        </p:nvSpPr>
        <p:spPr bwMode="auto">
          <a:xfrm>
            <a:off x="5014072" y="4106329"/>
            <a:ext cx="3618314" cy="496624"/>
          </a:xfrm>
          <a:custGeom>
            <a:avLst/>
            <a:gdLst>
              <a:gd name="connsiteX0" fmla="*/ 0 w 4824419"/>
              <a:gd name="connsiteY0" fmla="*/ 0 h 1515293"/>
              <a:gd name="connsiteX1" fmla="*/ 1223862 w 4824419"/>
              <a:gd name="connsiteY1" fmla="*/ 0 h 1515293"/>
              <a:gd name="connsiteX2" fmla="*/ 1223862 w 4824419"/>
              <a:gd name="connsiteY2" fmla="*/ 996382 h 1515293"/>
              <a:gd name="connsiteX3" fmla="*/ 1809365 w 4824419"/>
              <a:gd name="connsiteY3" fmla="*/ 996382 h 1515293"/>
              <a:gd name="connsiteX4" fmla="*/ 1809365 w 4824419"/>
              <a:gd name="connsiteY4" fmla="*/ 8792 h 1515293"/>
              <a:gd name="connsiteX5" fmla="*/ 3033227 w 4824419"/>
              <a:gd name="connsiteY5" fmla="*/ 8792 h 1515293"/>
              <a:gd name="connsiteX6" fmla="*/ 3033227 w 4824419"/>
              <a:gd name="connsiteY6" fmla="*/ 996382 h 1515293"/>
              <a:gd name="connsiteX7" fmla="*/ 3600557 w 4824419"/>
              <a:gd name="connsiteY7" fmla="*/ 996382 h 1515293"/>
              <a:gd name="connsiteX8" fmla="*/ 3600557 w 4824419"/>
              <a:gd name="connsiteY8" fmla="*/ 0 h 1515293"/>
              <a:gd name="connsiteX9" fmla="*/ 4824419 w 4824419"/>
              <a:gd name="connsiteY9" fmla="*/ 0 h 1515293"/>
              <a:gd name="connsiteX10" fmla="*/ 4824419 w 4824419"/>
              <a:gd name="connsiteY10" fmla="*/ 1506501 h 1515293"/>
              <a:gd name="connsiteX11" fmla="*/ 3600557 w 4824419"/>
              <a:gd name="connsiteY11" fmla="*/ 1506501 h 1515293"/>
              <a:gd name="connsiteX12" fmla="*/ 3600557 w 4824419"/>
              <a:gd name="connsiteY12" fmla="*/ 1248929 h 1515293"/>
              <a:gd name="connsiteX13" fmla="*/ 3033227 w 4824419"/>
              <a:gd name="connsiteY13" fmla="*/ 1248929 h 1515293"/>
              <a:gd name="connsiteX14" fmla="*/ 3033227 w 4824419"/>
              <a:gd name="connsiteY14" fmla="*/ 1515293 h 1515293"/>
              <a:gd name="connsiteX15" fmla="*/ 1809365 w 4824419"/>
              <a:gd name="connsiteY15" fmla="*/ 1515293 h 1515293"/>
              <a:gd name="connsiteX16" fmla="*/ 1809365 w 4824419"/>
              <a:gd name="connsiteY16" fmla="*/ 1248929 h 1515293"/>
              <a:gd name="connsiteX17" fmla="*/ 1223862 w 4824419"/>
              <a:gd name="connsiteY17" fmla="*/ 1248929 h 1515293"/>
              <a:gd name="connsiteX18" fmla="*/ 1223862 w 4824419"/>
              <a:gd name="connsiteY18" fmla="*/ 1506501 h 1515293"/>
              <a:gd name="connsiteX19" fmla="*/ 0 w 4824419"/>
              <a:gd name="connsiteY19" fmla="*/ 1506501 h 151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24419" h="1515293">
                <a:moveTo>
                  <a:pt x="0" y="0"/>
                </a:moveTo>
                <a:lnTo>
                  <a:pt x="1223862" y="0"/>
                </a:lnTo>
                <a:lnTo>
                  <a:pt x="1223862" y="996382"/>
                </a:lnTo>
                <a:lnTo>
                  <a:pt x="1809365" y="996382"/>
                </a:lnTo>
                <a:lnTo>
                  <a:pt x="1809365" y="8792"/>
                </a:lnTo>
                <a:lnTo>
                  <a:pt x="3033227" y="8792"/>
                </a:lnTo>
                <a:lnTo>
                  <a:pt x="3033227" y="996382"/>
                </a:lnTo>
                <a:lnTo>
                  <a:pt x="3600557" y="996382"/>
                </a:lnTo>
                <a:lnTo>
                  <a:pt x="3600557" y="0"/>
                </a:lnTo>
                <a:lnTo>
                  <a:pt x="4824419" y="0"/>
                </a:lnTo>
                <a:lnTo>
                  <a:pt x="4824419" y="1506501"/>
                </a:lnTo>
                <a:lnTo>
                  <a:pt x="3600557" y="1506501"/>
                </a:lnTo>
                <a:lnTo>
                  <a:pt x="3600557" y="1248929"/>
                </a:lnTo>
                <a:lnTo>
                  <a:pt x="3033227" y="1248929"/>
                </a:lnTo>
                <a:lnTo>
                  <a:pt x="3033227" y="1515293"/>
                </a:lnTo>
                <a:lnTo>
                  <a:pt x="1809365" y="1515293"/>
                </a:lnTo>
                <a:lnTo>
                  <a:pt x="1809365" y="1248929"/>
                </a:lnTo>
                <a:lnTo>
                  <a:pt x="1223862" y="1248929"/>
                </a:lnTo>
                <a:lnTo>
                  <a:pt x="1223862" y="1506501"/>
                </a:lnTo>
                <a:lnTo>
                  <a:pt x="0" y="1506501"/>
                </a:lnTo>
                <a:close/>
              </a:path>
            </a:pathLst>
          </a:custGeom>
          <a:solidFill>
            <a:schemeClr val="tx2">
              <a:lumMod val="75000"/>
            </a:schemeClr>
          </a:solidFill>
          <a:ln w="28575"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bodyPr>
          <a:lstStyle/>
          <a:p>
            <a:pPr algn="ctr" defTabSz="460772" fontAlgn="base">
              <a:spcBef>
                <a:spcPct val="0"/>
              </a:spcBef>
              <a:spcAft>
                <a:spcPct val="0"/>
              </a:spcAft>
            </a:pPr>
            <a:endParaRPr lang="en-GB" sz="900" b="1" dirty="0">
              <a:solidFill>
                <a:srgbClr val="EAEAEA"/>
              </a:solidFill>
              <a:latin typeface="Arial" charset="0"/>
            </a:endParaRPr>
          </a:p>
        </p:txBody>
      </p:sp>
      <p:sp>
        <p:nvSpPr>
          <p:cNvPr id="205" name="Flowchart: Magnetic Disk 39">
            <a:extLst>
              <a:ext uri="{FF2B5EF4-FFF2-40B4-BE49-F238E27FC236}">
                <a16:creationId xmlns:a16="http://schemas.microsoft.com/office/drawing/2014/main" id="{764D8402-C17B-E34F-944F-004F132E3551}"/>
              </a:ext>
            </a:extLst>
          </p:cNvPr>
          <p:cNvSpPr/>
          <p:nvPr/>
        </p:nvSpPr>
        <p:spPr>
          <a:xfrm>
            <a:off x="6306897" y="4125843"/>
            <a:ext cx="425331" cy="188254"/>
          </a:xfrm>
          <a:prstGeom prst="can">
            <a:avLst/>
          </a:prstGeom>
          <a:solidFill>
            <a:schemeClr val="accent1">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async</a:t>
            </a:r>
          </a:p>
        </p:txBody>
      </p:sp>
      <p:sp>
        <p:nvSpPr>
          <p:cNvPr id="206" name="Flowchart: Magnetic Disk 46">
            <a:extLst>
              <a:ext uri="{FF2B5EF4-FFF2-40B4-BE49-F238E27FC236}">
                <a16:creationId xmlns:a16="http://schemas.microsoft.com/office/drawing/2014/main" id="{FA6AEC1A-8620-294E-9CA7-DA188C32DEA1}"/>
              </a:ext>
            </a:extLst>
          </p:cNvPr>
          <p:cNvSpPr/>
          <p:nvPr/>
        </p:nvSpPr>
        <p:spPr>
          <a:xfrm>
            <a:off x="7657962" y="4125843"/>
            <a:ext cx="425331" cy="188254"/>
          </a:xfrm>
          <a:prstGeom prst="can">
            <a:avLst/>
          </a:prstGeom>
          <a:solidFill>
            <a:schemeClr val="accent1">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async</a:t>
            </a:r>
          </a:p>
        </p:txBody>
      </p:sp>
      <p:sp>
        <p:nvSpPr>
          <p:cNvPr id="207" name="Rectangle 206">
            <a:extLst>
              <a:ext uri="{FF2B5EF4-FFF2-40B4-BE49-F238E27FC236}">
                <a16:creationId xmlns:a16="http://schemas.microsoft.com/office/drawing/2014/main" id="{8F579FA6-D9F4-BC46-B172-3C8B07E054B8}"/>
              </a:ext>
            </a:extLst>
          </p:cNvPr>
          <p:cNvSpPr/>
          <p:nvPr/>
        </p:nvSpPr>
        <p:spPr bwMode="auto">
          <a:xfrm>
            <a:off x="5014071" y="3349457"/>
            <a:ext cx="3620027" cy="95093"/>
          </a:xfrm>
          <a:prstGeom prst="rect">
            <a:avLst/>
          </a:prstGeom>
          <a:solidFill>
            <a:schemeClr val="tx2">
              <a:lumMod val="75000"/>
            </a:schemeClr>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GB" sz="900" b="1" dirty="0">
              <a:solidFill>
                <a:srgbClr val="EAEAEA"/>
              </a:solidFill>
              <a:latin typeface="Arial" charset="0"/>
            </a:endParaRPr>
          </a:p>
        </p:txBody>
      </p:sp>
      <p:sp>
        <p:nvSpPr>
          <p:cNvPr id="217" name="Rectangle 216">
            <a:extLst>
              <a:ext uri="{FF2B5EF4-FFF2-40B4-BE49-F238E27FC236}">
                <a16:creationId xmlns:a16="http://schemas.microsoft.com/office/drawing/2014/main" id="{21A11796-90D6-AC42-B5E1-B4A25602F9F6}"/>
              </a:ext>
            </a:extLst>
          </p:cNvPr>
          <p:cNvSpPr/>
          <p:nvPr/>
        </p:nvSpPr>
        <p:spPr>
          <a:xfrm>
            <a:off x="7694770" y="3484621"/>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220" name="Rectangle 219">
            <a:extLst>
              <a:ext uri="{FF2B5EF4-FFF2-40B4-BE49-F238E27FC236}">
                <a16:creationId xmlns:a16="http://schemas.microsoft.com/office/drawing/2014/main" id="{0C4FC0C7-6EB9-D34C-883D-27A0DF8D5378}"/>
              </a:ext>
            </a:extLst>
          </p:cNvPr>
          <p:cNvSpPr/>
          <p:nvPr/>
        </p:nvSpPr>
        <p:spPr>
          <a:xfrm>
            <a:off x="6343705" y="3484621"/>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pic>
        <p:nvPicPr>
          <p:cNvPr id="221" name="Picture 220">
            <a:extLst>
              <a:ext uri="{FF2B5EF4-FFF2-40B4-BE49-F238E27FC236}">
                <a16:creationId xmlns:a16="http://schemas.microsoft.com/office/drawing/2014/main" id="{644CB649-E8A1-FE45-B1D4-763F1F8FBDF8}"/>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730754" y="3522249"/>
            <a:ext cx="180544" cy="165510"/>
          </a:xfrm>
          <a:prstGeom prst="rect">
            <a:avLst/>
          </a:prstGeom>
        </p:spPr>
      </p:pic>
      <p:pic>
        <p:nvPicPr>
          <p:cNvPr id="222" name="Picture 221">
            <a:extLst>
              <a:ext uri="{FF2B5EF4-FFF2-40B4-BE49-F238E27FC236}">
                <a16:creationId xmlns:a16="http://schemas.microsoft.com/office/drawing/2014/main" id="{1586CE94-6C39-E741-AA63-C5E8FE878DF4}"/>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8066102" y="3521295"/>
            <a:ext cx="180544" cy="165510"/>
          </a:xfrm>
          <a:prstGeom prst="rect">
            <a:avLst/>
          </a:prstGeom>
        </p:spPr>
      </p:pic>
      <p:sp>
        <p:nvSpPr>
          <p:cNvPr id="223" name="Rectangle 222">
            <a:extLst>
              <a:ext uri="{FF2B5EF4-FFF2-40B4-BE49-F238E27FC236}">
                <a16:creationId xmlns:a16="http://schemas.microsoft.com/office/drawing/2014/main" id="{C4422B53-FB12-9747-AAF8-9C25C04A3C4F}"/>
              </a:ext>
            </a:extLst>
          </p:cNvPr>
          <p:cNvSpPr/>
          <p:nvPr/>
        </p:nvSpPr>
        <p:spPr>
          <a:xfrm>
            <a:off x="5014071" y="3483630"/>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pic>
        <p:nvPicPr>
          <p:cNvPr id="224" name="Picture 223">
            <a:extLst>
              <a:ext uri="{FF2B5EF4-FFF2-40B4-BE49-F238E27FC236}">
                <a16:creationId xmlns:a16="http://schemas.microsoft.com/office/drawing/2014/main" id="{68AE95BA-49A1-2849-B4AE-9C6BCBAD067C}"/>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5401120" y="3521258"/>
            <a:ext cx="180544" cy="165510"/>
          </a:xfrm>
          <a:prstGeom prst="rect">
            <a:avLst/>
          </a:prstGeom>
        </p:spPr>
      </p:pic>
      <p:sp>
        <p:nvSpPr>
          <p:cNvPr id="225" name="Flowchart: Magnetic Disk 39">
            <a:extLst>
              <a:ext uri="{FF2B5EF4-FFF2-40B4-BE49-F238E27FC236}">
                <a16:creationId xmlns:a16="http://schemas.microsoft.com/office/drawing/2014/main" id="{DACE18D3-88B0-1440-A370-3F94C9478CF7}"/>
              </a:ext>
            </a:extLst>
          </p:cNvPr>
          <p:cNvSpPr/>
          <p:nvPr/>
        </p:nvSpPr>
        <p:spPr>
          <a:xfrm>
            <a:off x="4949396" y="4133012"/>
            <a:ext cx="425331" cy="188254"/>
          </a:xfrm>
          <a:prstGeom prst="can">
            <a:avLst/>
          </a:prstGeom>
          <a:solidFill>
            <a:schemeClr val="accent1">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async</a:t>
            </a:r>
          </a:p>
        </p:txBody>
      </p:sp>
      <p:sp>
        <p:nvSpPr>
          <p:cNvPr id="227" name="Rectangle 226">
            <a:extLst>
              <a:ext uri="{FF2B5EF4-FFF2-40B4-BE49-F238E27FC236}">
                <a16:creationId xmlns:a16="http://schemas.microsoft.com/office/drawing/2014/main" id="{E58939BF-0C23-004D-B97C-481DA8A8F738}"/>
              </a:ext>
            </a:extLst>
          </p:cNvPr>
          <p:cNvSpPr/>
          <p:nvPr/>
        </p:nvSpPr>
        <p:spPr>
          <a:xfrm>
            <a:off x="5014071" y="3797754"/>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228" name="Rectangle 227">
            <a:extLst>
              <a:ext uri="{FF2B5EF4-FFF2-40B4-BE49-F238E27FC236}">
                <a16:creationId xmlns:a16="http://schemas.microsoft.com/office/drawing/2014/main" id="{BFA6615F-D6FA-2647-A4A5-608F2DFBDE1A}"/>
              </a:ext>
            </a:extLst>
          </p:cNvPr>
          <p:cNvSpPr/>
          <p:nvPr/>
        </p:nvSpPr>
        <p:spPr>
          <a:xfrm>
            <a:off x="7694770" y="3798759"/>
            <a:ext cx="917897" cy="249934"/>
          </a:xfrm>
          <a:prstGeom prst="rect">
            <a:avLst/>
          </a:prstGeom>
          <a:solidFill>
            <a:schemeClr val="accent5">
              <a:lumMod val="75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chemeClr val="bg2"/>
              </a:solidFill>
            </a:endParaRPr>
          </a:p>
        </p:txBody>
      </p:sp>
      <p:pic>
        <p:nvPicPr>
          <p:cNvPr id="229" name="Picture 228">
            <a:extLst>
              <a:ext uri="{FF2B5EF4-FFF2-40B4-BE49-F238E27FC236}">
                <a16:creationId xmlns:a16="http://schemas.microsoft.com/office/drawing/2014/main" id="{016F6F91-6C7A-3D42-BB99-AF7E9D88FB2F}"/>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8061862" y="3842243"/>
            <a:ext cx="177478" cy="163922"/>
          </a:xfrm>
          <a:prstGeom prst="rect">
            <a:avLst/>
          </a:prstGeom>
        </p:spPr>
      </p:pic>
      <p:sp>
        <p:nvSpPr>
          <p:cNvPr id="230" name="Rectangle 229">
            <a:extLst>
              <a:ext uri="{FF2B5EF4-FFF2-40B4-BE49-F238E27FC236}">
                <a16:creationId xmlns:a16="http://schemas.microsoft.com/office/drawing/2014/main" id="{EE7D55B8-0C55-A942-B662-C916C3756070}"/>
              </a:ext>
            </a:extLst>
          </p:cNvPr>
          <p:cNvSpPr/>
          <p:nvPr/>
        </p:nvSpPr>
        <p:spPr>
          <a:xfrm>
            <a:off x="6343705" y="3798759"/>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pic>
        <p:nvPicPr>
          <p:cNvPr id="231" name="Picture 230">
            <a:extLst>
              <a:ext uri="{FF2B5EF4-FFF2-40B4-BE49-F238E27FC236}">
                <a16:creationId xmlns:a16="http://schemas.microsoft.com/office/drawing/2014/main" id="{C320BC34-A84B-124D-903F-25C469694ABB}"/>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730754" y="3836387"/>
            <a:ext cx="180544" cy="165510"/>
          </a:xfrm>
          <a:prstGeom prst="rect">
            <a:avLst/>
          </a:prstGeom>
        </p:spPr>
      </p:pic>
      <p:pic>
        <p:nvPicPr>
          <p:cNvPr id="232" name="Picture 231">
            <a:extLst>
              <a:ext uri="{FF2B5EF4-FFF2-40B4-BE49-F238E27FC236}">
                <a16:creationId xmlns:a16="http://schemas.microsoft.com/office/drawing/2014/main" id="{B80A8D75-1742-104E-A110-0F25BCC64812}"/>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5385403" y="3834428"/>
            <a:ext cx="180544" cy="165510"/>
          </a:xfrm>
          <a:prstGeom prst="rect">
            <a:avLst/>
          </a:prstGeom>
        </p:spPr>
      </p:pic>
      <p:sp>
        <p:nvSpPr>
          <p:cNvPr id="233" name="Flowchart: Magnetic Disk 39">
            <a:extLst>
              <a:ext uri="{FF2B5EF4-FFF2-40B4-BE49-F238E27FC236}">
                <a16:creationId xmlns:a16="http://schemas.microsoft.com/office/drawing/2014/main" id="{D1F81B2F-4E5A-A348-A45A-5C5EE2671EEA}"/>
              </a:ext>
            </a:extLst>
          </p:cNvPr>
          <p:cNvSpPr/>
          <p:nvPr/>
        </p:nvSpPr>
        <p:spPr>
          <a:xfrm>
            <a:off x="6909706" y="4412794"/>
            <a:ext cx="425331" cy="188254"/>
          </a:xfrm>
          <a:prstGeom prst="can">
            <a:avLst/>
          </a:prstGeom>
          <a:solidFill>
            <a:schemeClr val="accent5">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sync</a:t>
            </a:r>
          </a:p>
        </p:txBody>
      </p:sp>
      <p:sp>
        <p:nvSpPr>
          <p:cNvPr id="234" name="Flowchart: Magnetic Disk 46">
            <a:extLst>
              <a:ext uri="{FF2B5EF4-FFF2-40B4-BE49-F238E27FC236}">
                <a16:creationId xmlns:a16="http://schemas.microsoft.com/office/drawing/2014/main" id="{E1937E08-DA82-484F-9E20-0C34179A2F94}"/>
              </a:ext>
            </a:extLst>
          </p:cNvPr>
          <p:cNvSpPr/>
          <p:nvPr/>
        </p:nvSpPr>
        <p:spPr>
          <a:xfrm>
            <a:off x="8260771" y="4412794"/>
            <a:ext cx="425331" cy="188254"/>
          </a:xfrm>
          <a:prstGeom prst="can">
            <a:avLst/>
          </a:prstGeom>
          <a:solidFill>
            <a:schemeClr val="accent5">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active</a:t>
            </a:r>
          </a:p>
        </p:txBody>
      </p:sp>
      <p:sp>
        <p:nvSpPr>
          <p:cNvPr id="235" name="Flowchart: Magnetic Disk 23">
            <a:extLst>
              <a:ext uri="{FF2B5EF4-FFF2-40B4-BE49-F238E27FC236}">
                <a16:creationId xmlns:a16="http://schemas.microsoft.com/office/drawing/2014/main" id="{096174EC-6769-534E-B096-7FDC4BF0EBC1}"/>
              </a:ext>
            </a:extLst>
          </p:cNvPr>
          <p:cNvSpPr/>
          <p:nvPr/>
        </p:nvSpPr>
        <p:spPr>
          <a:xfrm>
            <a:off x="5558641" y="4412794"/>
            <a:ext cx="425331" cy="188254"/>
          </a:xfrm>
          <a:prstGeom prst="can">
            <a:avLst/>
          </a:prstGeom>
          <a:solidFill>
            <a:schemeClr val="accent5">
              <a:lumMod val="40000"/>
              <a:lumOff val="60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chemeClr val="bg2"/>
                </a:solidFill>
              </a:rPr>
              <a:t>sync</a:t>
            </a:r>
          </a:p>
        </p:txBody>
      </p:sp>
      <p:sp>
        <p:nvSpPr>
          <p:cNvPr id="236" name="Flowchart: Magnetic Disk 39">
            <a:extLst>
              <a:ext uri="{FF2B5EF4-FFF2-40B4-BE49-F238E27FC236}">
                <a16:creationId xmlns:a16="http://schemas.microsoft.com/office/drawing/2014/main" id="{D30C5C4D-AA9F-F64F-8770-43A1CDF36775}"/>
              </a:ext>
            </a:extLst>
          </p:cNvPr>
          <p:cNvSpPr/>
          <p:nvPr/>
        </p:nvSpPr>
        <p:spPr>
          <a:xfrm>
            <a:off x="6929631" y="1980217"/>
            <a:ext cx="425331" cy="188254"/>
          </a:xfrm>
          <a:prstGeom prst="can">
            <a:avLst/>
          </a:prstGeom>
          <a:solidFill>
            <a:schemeClr val="accent5">
              <a:lumMod val="20000"/>
              <a:lumOff val="8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async</a:t>
            </a:r>
          </a:p>
        </p:txBody>
      </p:sp>
      <p:sp>
        <p:nvSpPr>
          <p:cNvPr id="237" name="Flowchart: Magnetic Disk 46">
            <a:extLst>
              <a:ext uri="{FF2B5EF4-FFF2-40B4-BE49-F238E27FC236}">
                <a16:creationId xmlns:a16="http://schemas.microsoft.com/office/drawing/2014/main" id="{A4703BAF-A9A0-0241-9B4A-7F014C5BD521}"/>
              </a:ext>
            </a:extLst>
          </p:cNvPr>
          <p:cNvSpPr/>
          <p:nvPr/>
        </p:nvSpPr>
        <p:spPr>
          <a:xfrm>
            <a:off x="8280696" y="1980217"/>
            <a:ext cx="425331" cy="188254"/>
          </a:xfrm>
          <a:prstGeom prst="can">
            <a:avLst/>
          </a:prstGeom>
          <a:solidFill>
            <a:schemeClr val="accent5">
              <a:lumMod val="20000"/>
              <a:lumOff val="8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async</a:t>
            </a:r>
          </a:p>
        </p:txBody>
      </p:sp>
      <p:sp>
        <p:nvSpPr>
          <p:cNvPr id="238" name="Flowchart: Magnetic Disk 39">
            <a:extLst>
              <a:ext uri="{FF2B5EF4-FFF2-40B4-BE49-F238E27FC236}">
                <a16:creationId xmlns:a16="http://schemas.microsoft.com/office/drawing/2014/main" id="{1678E2E1-23CF-D043-86AC-7895D335E9A5}"/>
              </a:ext>
            </a:extLst>
          </p:cNvPr>
          <p:cNvSpPr/>
          <p:nvPr/>
        </p:nvSpPr>
        <p:spPr>
          <a:xfrm>
            <a:off x="5572130" y="1987386"/>
            <a:ext cx="425331" cy="188254"/>
          </a:xfrm>
          <a:prstGeom prst="can">
            <a:avLst/>
          </a:prstGeom>
          <a:solidFill>
            <a:schemeClr val="accent5">
              <a:lumMod val="20000"/>
              <a:lumOff val="8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600" dirty="0">
                <a:solidFill>
                  <a:srgbClr val="EAEAEA"/>
                </a:solidFill>
              </a:rPr>
              <a:t>async</a:t>
            </a:r>
          </a:p>
        </p:txBody>
      </p:sp>
      <p:sp>
        <p:nvSpPr>
          <p:cNvPr id="6" name="Left-right Arrow 5">
            <a:extLst>
              <a:ext uri="{FF2B5EF4-FFF2-40B4-BE49-F238E27FC236}">
                <a16:creationId xmlns:a16="http://schemas.microsoft.com/office/drawing/2014/main" id="{72AF2936-47F8-8C41-9DB2-CA08E93FF34E}"/>
              </a:ext>
            </a:extLst>
          </p:cNvPr>
          <p:cNvSpPr/>
          <p:nvPr/>
        </p:nvSpPr>
        <p:spPr>
          <a:xfrm>
            <a:off x="5200649" y="1815004"/>
            <a:ext cx="3314700" cy="242043"/>
          </a:xfrm>
          <a:prstGeom prst="leftRightArrow">
            <a:avLst>
              <a:gd name="adj1" fmla="val 58429"/>
              <a:gd name="adj2" fmla="val 79885"/>
            </a:avLst>
          </a:prstGeom>
          <a:solidFill>
            <a:srgbClr val="000E5E"/>
          </a:soli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800" dirty="0">
                <a:solidFill>
                  <a:srgbClr val="FFFFFF"/>
                </a:solidFill>
                <a:latin typeface="Arial"/>
                <a:cs typeface="Arial"/>
              </a:rPr>
              <a:t>synchronous replication</a:t>
            </a:r>
          </a:p>
        </p:txBody>
      </p:sp>
      <p:sp>
        <p:nvSpPr>
          <p:cNvPr id="239" name="Left-right Arrow 238">
            <a:extLst>
              <a:ext uri="{FF2B5EF4-FFF2-40B4-BE49-F238E27FC236}">
                <a16:creationId xmlns:a16="http://schemas.microsoft.com/office/drawing/2014/main" id="{72ADC3D8-88C4-6542-8EEF-41C7FCB13318}"/>
              </a:ext>
            </a:extLst>
          </p:cNvPr>
          <p:cNvSpPr/>
          <p:nvPr/>
        </p:nvSpPr>
        <p:spPr>
          <a:xfrm>
            <a:off x="5158736" y="4526246"/>
            <a:ext cx="3314700" cy="242043"/>
          </a:xfrm>
          <a:prstGeom prst="leftRightArrow">
            <a:avLst>
              <a:gd name="adj1" fmla="val 58429"/>
              <a:gd name="adj2" fmla="val 79885"/>
            </a:avLst>
          </a:prstGeom>
          <a:solidFill>
            <a:schemeClr val="accent5">
              <a:lumMod val="50000"/>
            </a:schemeClr>
          </a:solidFill>
          <a:effectLst>
            <a:outerShdw blurRad="50800" dist="38100" dir="2700000" algn="tl" rotWithShape="0">
              <a:prstClr val="black">
                <a:alpha val="40000"/>
              </a:prstClr>
            </a:outerShdw>
          </a:effectLst>
        </p:spPr>
        <p:txBody>
          <a:bodyPr wrap="square" lIns="0" tIns="0" rIns="0" bIns="0" rtlCol="0" anchor="ctr">
            <a:noAutofit/>
          </a:bodyPr>
          <a:lstStyle/>
          <a:p>
            <a:pPr algn="ctr"/>
            <a:r>
              <a:rPr lang="en-US" sz="800" dirty="0">
                <a:solidFill>
                  <a:srgbClr val="FFFFFF"/>
                </a:solidFill>
                <a:latin typeface="Arial"/>
                <a:cs typeface="Arial"/>
              </a:rPr>
              <a:t>synchronous replication</a:t>
            </a:r>
          </a:p>
        </p:txBody>
      </p:sp>
      <p:sp>
        <p:nvSpPr>
          <p:cNvPr id="240" name="Right Arrow 239">
            <a:extLst>
              <a:ext uri="{FF2B5EF4-FFF2-40B4-BE49-F238E27FC236}">
                <a16:creationId xmlns:a16="http://schemas.microsoft.com/office/drawing/2014/main" id="{C6A658A3-5067-F34D-B4B5-D0F1FDDE50CC}"/>
              </a:ext>
            </a:extLst>
          </p:cNvPr>
          <p:cNvSpPr/>
          <p:nvPr/>
        </p:nvSpPr>
        <p:spPr>
          <a:xfrm rot="5400000">
            <a:off x="6121010" y="2391429"/>
            <a:ext cx="859247" cy="665358"/>
          </a:xfrm>
          <a:prstGeom prst="rightArrow">
            <a:avLst/>
          </a:prstGeom>
          <a:solidFill>
            <a:srgbClr val="000E5E"/>
          </a:solidFill>
          <a:effectLst>
            <a:outerShdw blurRad="50800" dist="38100" dir="2700000" algn="tl" rotWithShape="0">
              <a:prstClr val="black">
                <a:alpha val="40000"/>
              </a:prstClr>
            </a:outerShdw>
          </a:effectLst>
        </p:spPr>
        <p:txBody>
          <a:bodyPr wrap="square" lIns="36000" tIns="0" rIns="0" bIns="0" rtlCol="0" anchor="ctr">
            <a:noAutofit/>
          </a:bodyPr>
          <a:lstStyle/>
          <a:p>
            <a:r>
              <a:rPr lang="en-US" sz="800" dirty="0">
                <a:solidFill>
                  <a:srgbClr val="FFFFFF"/>
                </a:solidFill>
                <a:latin typeface="Arial"/>
                <a:cs typeface="Arial"/>
              </a:rPr>
              <a:t>asynchronous replication</a:t>
            </a:r>
          </a:p>
        </p:txBody>
      </p:sp>
      <p:sp>
        <p:nvSpPr>
          <p:cNvPr id="241" name="Rectangle 240">
            <a:extLst>
              <a:ext uri="{FF2B5EF4-FFF2-40B4-BE49-F238E27FC236}">
                <a16:creationId xmlns:a16="http://schemas.microsoft.com/office/drawing/2014/main" id="{481B2CFF-F31B-6A47-B984-D117785B3D17}"/>
              </a:ext>
            </a:extLst>
          </p:cNvPr>
          <p:cNvSpPr/>
          <p:nvPr/>
        </p:nvSpPr>
        <p:spPr>
          <a:xfrm>
            <a:off x="7700686" y="1385739"/>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242" name="Rectangle 241">
            <a:extLst>
              <a:ext uri="{FF2B5EF4-FFF2-40B4-BE49-F238E27FC236}">
                <a16:creationId xmlns:a16="http://schemas.microsoft.com/office/drawing/2014/main" id="{4D3510C8-3186-DB45-8151-BAE89D282B98}"/>
              </a:ext>
            </a:extLst>
          </p:cNvPr>
          <p:cNvSpPr/>
          <p:nvPr/>
        </p:nvSpPr>
        <p:spPr>
          <a:xfrm>
            <a:off x="6349621" y="1385739"/>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pic>
        <p:nvPicPr>
          <p:cNvPr id="243" name="Picture 242">
            <a:extLst>
              <a:ext uri="{FF2B5EF4-FFF2-40B4-BE49-F238E27FC236}">
                <a16:creationId xmlns:a16="http://schemas.microsoft.com/office/drawing/2014/main" id="{B224A2DC-1DC2-6645-A752-E99814EBC547}"/>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6736670" y="1423367"/>
            <a:ext cx="180544" cy="165510"/>
          </a:xfrm>
          <a:prstGeom prst="rect">
            <a:avLst/>
          </a:prstGeom>
        </p:spPr>
      </p:pic>
      <p:pic>
        <p:nvPicPr>
          <p:cNvPr id="244" name="Picture 243">
            <a:extLst>
              <a:ext uri="{FF2B5EF4-FFF2-40B4-BE49-F238E27FC236}">
                <a16:creationId xmlns:a16="http://schemas.microsoft.com/office/drawing/2014/main" id="{03ED17FA-32C0-2C4A-954B-3C4E0CF40ACE}"/>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8072018" y="1422413"/>
            <a:ext cx="180544" cy="165510"/>
          </a:xfrm>
          <a:prstGeom prst="rect">
            <a:avLst/>
          </a:prstGeom>
        </p:spPr>
      </p:pic>
      <p:sp>
        <p:nvSpPr>
          <p:cNvPr id="245" name="Rectangle 244">
            <a:extLst>
              <a:ext uri="{FF2B5EF4-FFF2-40B4-BE49-F238E27FC236}">
                <a16:creationId xmlns:a16="http://schemas.microsoft.com/office/drawing/2014/main" id="{921C775D-58B3-7A47-A302-A3DD51E32FB9}"/>
              </a:ext>
            </a:extLst>
          </p:cNvPr>
          <p:cNvSpPr/>
          <p:nvPr/>
        </p:nvSpPr>
        <p:spPr>
          <a:xfrm>
            <a:off x="5019987" y="1384748"/>
            <a:ext cx="917897" cy="249934"/>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pic>
        <p:nvPicPr>
          <p:cNvPr id="246" name="Picture 245">
            <a:extLst>
              <a:ext uri="{FF2B5EF4-FFF2-40B4-BE49-F238E27FC236}">
                <a16:creationId xmlns:a16="http://schemas.microsoft.com/office/drawing/2014/main" id="{E7D2188E-A43B-F148-900C-958DEA2992D0}"/>
              </a:ext>
            </a:extLst>
          </p:cNvPr>
          <p:cNvPicPr>
            <a:picLocks noChangeAspect="1"/>
          </p:cNvPicPr>
          <p:nvPr/>
        </p:nvPicPr>
        <p:blipFill rotWithShape="1">
          <a:blip r:embed="rId4">
            <a:extLst>
              <a:ext uri="{28A0092B-C50C-407E-A947-70E740481C1C}">
                <a14:useLocalDpi xmlns:a14="http://schemas.microsoft.com/office/drawing/2010/main" val="0"/>
              </a:ext>
            </a:extLst>
          </a:blip>
          <a:srcRect b="23699"/>
          <a:stretch/>
        </p:blipFill>
        <p:spPr>
          <a:xfrm>
            <a:off x="5407036" y="1422376"/>
            <a:ext cx="180544" cy="165510"/>
          </a:xfrm>
          <a:prstGeom prst="rect">
            <a:avLst/>
          </a:prstGeom>
        </p:spPr>
      </p:pic>
      <p:sp>
        <p:nvSpPr>
          <p:cNvPr id="248" name="Left Arrow 247">
            <a:extLst>
              <a:ext uri="{FF2B5EF4-FFF2-40B4-BE49-F238E27FC236}">
                <a16:creationId xmlns:a16="http://schemas.microsoft.com/office/drawing/2014/main" id="{F9175C65-C9EF-D94B-975E-FCC120AF5ED4}"/>
              </a:ext>
            </a:extLst>
          </p:cNvPr>
          <p:cNvSpPr/>
          <p:nvPr/>
        </p:nvSpPr>
        <p:spPr>
          <a:xfrm rot="5400000">
            <a:off x="6794506" y="2389059"/>
            <a:ext cx="859247" cy="665358"/>
          </a:xfrm>
          <a:prstGeom prst="leftArrow">
            <a:avLst/>
          </a:prstGeom>
          <a:solidFill>
            <a:schemeClr val="accent5">
              <a:lumMod val="50000"/>
            </a:schemeClr>
          </a:solidFill>
          <a:effectLst>
            <a:outerShdw blurRad="50800" dist="38100" dir="2700000" algn="tl" rotWithShape="0">
              <a:prstClr val="black">
                <a:alpha val="40000"/>
              </a:prstClr>
            </a:outerShdw>
          </a:effectLst>
        </p:spPr>
        <p:txBody>
          <a:bodyPr wrap="square" lIns="0" tIns="0" rIns="36000" bIns="0" rtlCol="0" anchor="ctr">
            <a:noAutofit/>
          </a:bodyPr>
          <a:lstStyle/>
          <a:p>
            <a:pPr algn="r"/>
            <a:r>
              <a:rPr lang="en-US" sz="800" dirty="0">
                <a:solidFill>
                  <a:srgbClr val="FFFFFF"/>
                </a:solidFill>
                <a:latin typeface="Arial"/>
                <a:cs typeface="Arial"/>
              </a:rPr>
              <a:t>asynchronous replication</a:t>
            </a:r>
          </a:p>
        </p:txBody>
      </p:sp>
    </p:spTree>
    <p:extLst>
      <p:ext uri="{BB962C8B-B14F-4D97-AF65-F5344CB8AC3E}">
        <p14:creationId xmlns:p14="http://schemas.microsoft.com/office/powerpoint/2010/main" val="380998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GB" sz="3000"/>
              <a:t>28143: </a:t>
            </a:r>
            <a:r>
              <a:rPr lang="en-GB" sz="3000" dirty="0"/>
              <a:t>What's New in </a:t>
            </a:r>
            <a:r>
              <a:rPr lang="en-GB" sz="3000"/>
              <a:t>IBM Messaging</a:t>
            </a:r>
            <a:br>
              <a:rPr lang="en-GB" sz="3000"/>
            </a:br>
            <a:r>
              <a:rPr lang="en-US" sz="2000"/>
              <a:t>August 2020 – includes IBM MQ 9.2</a:t>
            </a:r>
            <a:br>
              <a:rPr lang="en-GB" sz="3000" dirty="0"/>
            </a:br>
            <a:br>
              <a:rPr lang="en-GB" sz="3000" dirty="0">
                <a:latin typeface="Arial" charset="0"/>
              </a:rPr>
            </a:br>
            <a:br>
              <a:rPr lang="en-US" sz="1800" dirty="0">
                <a:latin typeface="Arial" charset="0"/>
              </a:rPr>
            </a:br>
            <a:endParaRPr lang="en-US" sz="3000" dirty="0"/>
          </a:p>
        </p:txBody>
      </p:sp>
      <p:sp>
        <p:nvSpPr>
          <p:cNvPr id="3" name="Subtitle 2"/>
          <p:cNvSpPr>
            <a:spLocks noGrp="1"/>
          </p:cNvSpPr>
          <p:nvPr>
            <p:ph type="subTitle" idx="1"/>
          </p:nvPr>
        </p:nvSpPr>
        <p:spPr/>
        <p:txBody>
          <a:bodyPr>
            <a:normAutofit/>
          </a:bodyPr>
          <a:lstStyle/>
          <a:p>
            <a:pPr algn="l"/>
            <a:r>
              <a:rPr lang="en-GB" altLang="en-US" sz="2000">
                <a:solidFill>
                  <a:prstClr val="black"/>
                </a:solidFill>
              </a:rPr>
              <a:t>Mark Taylor</a:t>
            </a:r>
          </a:p>
          <a:p>
            <a:pPr algn="l"/>
            <a:r>
              <a:rPr lang="en-GB" altLang="en-US" sz="2000" i="1">
                <a:solidFill>
                  <a:prstClr val="black"/>
                </a:solidFill>
              </a:rPr>
              <a:t>marke_taylor@uk.ibm.com</a:t>
            </a:r>
          </a:p>
          <a:p>
            <a:pPr algn="l"/>
            <a:r>
              <a:rPr lang="en-GB" altLang="en-US" sz="2000">
                <a:solidFill>
                  <a:prstClr val="black"/>
                </a:solidFill>
              </a:rPr>
              <a:t>IBM Hursley</a:t>
            </a:r>
          </a:p>
        </p:txBody>
      </p:sp>
    </p:spTree>
    <p:extLst>
      <p:ext uri="{BB962C8B-B14F-4D97-AF65-F5344CB8AC3E}">
        <p14:creationId xmlns:p14="http://schemas.microsoft.com/office/powerpoint/2010/main" val="2941256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B4694A-38CD-DF44-9463-54AF618BCDDB}"/>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C02D3903-78CD-3C49-825D-62DCDC17607E}"/>
              </a:ext>
            </a:extLst>
          </p:cNvPr>
          <p:cNvSpPr>
            <a:spLocks noGrp="1"/>
          </p:cNvSpPr>
          <p:nvPr>
            <p:ph type="title"/>
          </p:nvPr>
        </p:nvSpPr>
        <p:spPr/>
        <p:txBody>
          <a:bodyPr/>
          <a:lstStyle/>
          <a:p>
            <a:r>
              <a:rPr lang="en-US" b="1" dirty="0"/>
              <a:t>High Availability with Kubernetes</a:t>
            </a:r>
          </a:p>
        </p:txBody>
      </p:sp>
      <p:sp>
        <p:nvSpPr>
          <p:cNvPr id="5" name="Text Placeholder 4">
            <a:extLst>
              <a:ext uri="{FF2B5EF4-FFF2-40B4-BE49-F238E27FC236}">
                <a16:creationId xmlns:a16="http://schemas.microsoft.com/office/drawing/2014/main" id="{7AB254B7-645A-8B4F-A38D-67DC104970B2}"/>
              </a:ext>
            </a:extLst>
          </p:cNvPr>
          <p:cNvSpPr>
            <a:spLocks noGrp="1"/>
          </p:cNvSpPr>
          <p:nvPr>
            <p:ph type="body" sz="quarter" idx="12"/>
          </p:nvPr>
        </p:nvSpPr>
        <p:spPr/>
        <p:txBody>
          <a:bodyPr/>
          <a:lstStyle/>
          <a:p>
            <a:r>
              <a:rPr lang="en-US" sz="1400" dirty="0"/>
              <a:t>The RDQM solution does not apply to container environments</a:t>
            </a:r>
          </a:p>
          <a:p>
            <a:endParaRPr lang="en-US" sz="1400" dirty="0"/>
          </a:p>
          <a:p>
            <a:r>
              <a:rPr lang="en-US" sz="1400" dirty="0"/>
              <a:t>High availability of the MQ data requires highly available replicated storage</a:t>
            </a:r>
          </a:p>
          <a:p>
            <a:endParaRPr lang="en-US" sz="1400" dirty="0"/>
          </a:p>
          <a:p>
            <a:r>
              <a:rPr lang="en-US" sz="1400" dirty="0"/>
              <a:t>Container orchestrators such as Kubernetes handle much of the monitoring and restart responsibilities…</a:t>
            </a:r>
          </a:p>
          <a:p>
            <a:endParaRPr lang="en-US" sz="1400" dirty="0"/>
          </a:p>
        </p:txBody>
      </p:sp>
      <p:grpSp>
        <p:nvGrpSpPr>
          <p:cNvPr id="7" name="Group 6">
            <a:extLst>
              <a:ext uri="{FF2B5EF4-FFF2-40B4-BE49-F238E27FC236}">
                <a16:creationId xmlns:a16="http://schemas.microsoft.com/office/drawing/2014/main" id="{23650EBA-160A-F54B-811E-ED10B64BC5B2}"/>
              </a:ext>
            </a:extLst>
          </p:cNvPr>
          <p:cNvGrpSpPr/>
          <p:nvPr/>
        </p:nvGrpSpPr>
        <p:grpSpPr>
          <a:xfrm>
            <a:off x="4838310" y="1470887"/>
            <a:ext cx="1220451" cy="1847355"/>
            <a:chOff x="6082993" y="1534160"/>
            <a:chExt cx="1627268" cy="4461607"/>
          </a:xfrm>
          <a:solidFill>
            <a:schemeClr val="bg2">
              <a:lumMod val="85000"/>
            </a:schemeClr>
          </a:solidFill>
        </p:grpSpPr>
        <p:sp>
          <p:nvSpPr>
            <p:cNvPr id="8" name="Rounded Rectangle 4">
              <a:extLst>
                <a:ext uri="{FF2B5EF4-FFF2-40B4-BE49-F238E27FC236}">
                  <a16:creationId xmlns:a16="http://schemas.microsoft.com/office/drawing/2014/main" id="{A179FBA5-F722-9946-B585-6E44F963AEE3}"/>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9" name="TextBox 8">
              <a:extLst>
                <a:ext uri="{FF2B5EF4-FFF2-40B4-BE49-F238E27FC236}">
                  <a16:creationId xmlns:a16="http://schemas.microsoft.com/office/drawing/2014/main" id="{2C90E079-DB4A-0B46-9AB3-A655611AA638}"/>
                </a:ext>
              </a:extLst>
            </p:cNvPr>
            <p:cNvSpPr txBox="1"/>
            <p:nvPr/>
          </p:nvSpPr>
          <p:spPr>
            <a:xfrm>
              <a:off x="6093358" y="1534160"/>
              <a:ext cx="804067" cy="330945"/>
            </a:xfrm>
            <a:prstGeom prst="rect">
              <a:avLst/>
            </a:prstGeom>
            <a:grpFill/>
          </p:spPr>
          <p:txBody>
            <a:bodyPr wrap="none" rtlCol="0">
              <a:spAutoFit/>
            </a:bodyPr>
            <a:lstStyle/>
            <a:p>
              <a:r>
                <a:rPr lang="en-GB" sz="1013" dirty="0">
                  <a:solidFill>
                    <a:schemeClr val="tx1">
                      <a:lumMod val="65000"/>
                      <a:lumOff val="35000"/>
                    </a:schemeClr>
                  </a:solidFill>
                </a:rPr>
                <a:t>Node 1</a:t>
              </a:r>
            </a:p>
          </p:txBody>
        </p:sp>
      </p:grpSp>
      <p:grpSp>
        <p:nvGrpSpPr>
          <p:cNvPr id="10" name="Group 9">
            <a:extLst>
              <a:ext uri="{FF2B5EF4-FFF2-40B4-BE49-F238E27FC236}">
                <a16:creationId xmlns:a16="http://schemas.microsoft.com/office/drawing/2014/main" id="{AB9A336E-A3A1-164C-B21D-F75356ECBA04}"/>
              </a:ext>
            </a:extLst>
          </p:cNvPr>
          <p:cNvGrpSpPr/>
          <p:nvPr/>
        </p:nvGrpSpPr>
        <p:grpSpPr>
          <a:xfrm>
            <a:off x="7568464" y="1475320"/>
            <a:ext cx="1220451" cy="1847355"/>
            <a:chOff x="6082993" y="1534160"/>
            <a:chExt cx="1627268" cy="4461607"/>
          </a:xfrm>
          <a:solidFill>
            <a:schemeClr val="bg2">
              <a:lumMod val="85000"/>
            </a:schemeClr>
          </a:solidFill>
        </p:grpSpPr>
        <p:sp>
          <p:nvSpPr>
            <p:cNvPr id="11" name="Rounded Rectangle 4">
              <a:extLst>
                <a:ext uri="{FF2B5EF4-FFF2-40B4-BE49-F238E27FC236}">
                  <a16:creationId xmlns:a16="http://schemas.microsoft.com/office/drawing/2014/main" id="{9D10BDBF-033C-0449-90E8-194251EB2FCC}"/>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2" name="TextBox 11">
              <a:extLst>
                <a:ext uri="{FF2B5EF4-FFF2-40B4-BE49-F238E27FC236}">
                  <a16:creationId xmlns:a16="http://schemas.microsoft.com/office/drawing/2014/main" id="{6EBCA250-406E-384E-98F5-8601AA981FA3}"/>
                </a:ext>
              </a:extLst>
            </p:cNvPr>
            <p:cNvSpPr txBox="1"/>
            <p:nvPr/>
          </p:nvSpPr>
          <p:spPr>
            <a:xfrm>
              <a:off x="6093358" y="1534160"/>
              <a:ext cx="804067" cy="599458"/>
            </a:xfrm>
            <a:prstGeom prst="rect">
              <a:avLst/>
            </a:prstGeom>
            <a:grpFill/>
          </p:spPr>
          <p:txBody>
            <a:bodyPr wrap="none" rtlCol="0">
              <a:spAutoFit/>
            </a:bodyPr>
            <a:lstStyle/>
            <a:p>
              <a:r>
                <a:rPr lang="en-GB" sz="1013" dirty="0">
                  <a:solidFill>
                    <a:schemeClr val="tx1">
                      <a:lumMod val="65000"/>
                      <a:lumOff val="35000"/>
                    </a:schemeClr>
                  </a:solidFill>
                </a:rPr>
                <a:t>Node 3</a:t>
              </a:r>
            </a:p>
          </p:txBody>
        </p:sp>
      </p:grpSp>
      <p:grpSp>
        <p:nvGrpSpPr>
          <p:cNvPr id="13" name="Group 12">
            <a:extLst>
              <a:ext uri="{FF2B5EF4-FFF2-40B4-BE49-F238E27FC236}">
                <a16:creationId xmlns:a16="http://schemas.microsoft.com/office/drawing/2014/main" id="{FE0D6C13-7F68-804B-AEA8-CC479FC0CA1C}"/>
              </a:ext>
            </a:extLst>
          </p:cNvPr>
          <p:cNvGrpSpPr/>
          <p:nvPr/>
        </p:nvGrpSpPr>
        <p:grpSpPr>
          <a:xfrm>
            <a:off x="6203387" y="1470886"/>
            <a:ext cx="1220451" cy="1847355"/>
            <a:chOff x="6082993" y="1534160"/>
            <a:chExt cx="1627268" cy="4461607"/>
          </a:xfrm>
          <a:solidFill>
            <a:schemeClr val="bg2">
              <a:lumMod val="85000"/>
            </a:schemeClr>
          </a:solidFill>
        </p:grpSpPr>
        <p:sp>
          <p:nvSpPr>
            <p:cNvPr id="14" name="Rounded Rectangle 4">
              <a:extLst>
                <a:ext uri="{FF2B5EF4-FFF2-40B4-BE49-F238E27FC236}">
                  <a16:creationId xmlns:a16="http://schemas.microsoft.com/office/drawing/2014/main" id="{E5A88881-C33D-BC4A-94A8-FB69EE1170CE}"/>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5" name="TextBox 14">
              <a:extLst>
                <a:ext uri="{FF2B5EF4-FFF2-40B4-BE49-F238E27FC236}">
                  <a16:creationId xmlns:a16="http://schemas.microsoft.com/office/drawing/2014/main" id="{1A90776B-37D7-3B46-A0F5-E35DCEF63F87}"/>
                </a:ext>
              </a:extLst>
            </p:cNvPr>
            <p:cNvSpPr txBox="1"/>
            <p:nvPr/>
          </p:nvSpPr>
          <p:spPr>
            <a:xfrm>
              <a:off x="6093358" y="1534160"/>
              <a:ext cx="804067" cy="599458"/>
            </a:xfrm>
            <a:prstGeom prst="rect">
              <a:avLst/>
            </a:prstGeom>
            <a:grpFill/>
          </p:spPr>
          <p:txBody>
            <a:bodyPr wrap="none" rtlCol="0">
              <a:spAutoFit/>
            </a:bodyPr>
            <a:lstStyle/>
            <a:p>
              <a:r>
                <a:rPr lang="en-GB" sz="1013" dirty="0">
                  <a:solidFill>
                    <a:schemeClr val="tx1">
                      <a:lumMod val="65000"/>
                      <a:lumOff val="35000"/>
                    </a:schemeClr>
                  </a:solidFill>
                </a:rPr>
                <a:t>Node 2</a:t>
              </a:r>
            </a:p>
          </p:txBody>
        </p:sp>
      </p:grpSp>
      <p:sp>
        <p:nvSpPr>
          <p:cNvPr id="16" name="Flowchart: Magnetic Disk 23">
            <a:extLst>
              <a:ext uri="{FF2B5EF4-FFF2-40B4-BE49-F238E27FC236}">
                <a16:creationId xmlns:a16="http://schemas.microsoft.com/office/drawing/2014/main" id="{0255C142-AA9D-CB49-B937-69278E580D96}"/>
              </a:ext>
            </a:extLst>
          </p:cNvPr>
          <p:cNvSpPr/>
          <p:nvPr/>
        </p:nvSpPr>
        <p:spPr>
          <a:xfrm>
            <a:off x="6329155" y="4003898"/>
            <a:ext cx="931205" cy="911696"/>
          </a:xfrm>
          <a:prstGeom prst="can">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50" dirty="0">
                <a:solidFill>
                  <a:schemeClr val="bg2"/>
                </a:solidFill>
              </a:rPr>
              <a:t>HA network storage</a:t>
            </a:r>
          </a:p>
        </p:txBody>
      </p:sp>
      <p:sp>
        <p:nvSpPr>
          <p:cNvPr id="17" name="Rounded Rectangle 16">
            <a:extLst>
              <a:ext uri="{FF2B5EF4-FFF2-40B4-BE49-F238E27FC236}">
                <a16:creationId xmlns:a16="http://schemas.microsoft.com/office/drawing/2014/main" id="{587DC672-C30E-C042-8359-25DF2DCBEEDC}"/>
              </a:ext>
            </a:extLst>
          </p:cNvPr>
          <p:cNvSpPr/>
          <p:nvPr/>
        </p:nvSpPr>
        <p:spPr>
          <a:xfrm>
            <a:off x="4896703" y="2189700"/>
            <a:ext cx="1079892" cy="608297"/>
          </a:xfrm>
          <a:prstGeom prst="roundRect">
            <a:avLst>
              <a:gd name="adj" fmla="val 8975"/>
            </a:avLst>
          </a:prstGeom>
          <a:solidFill>
            <a:schemeClr val="bg2"/>
          </a:solidFill>
          <a:ln>
            <a:noFill/>
          </a:ln>
        </p:spPr>
        <p:txBody>
          <a:bodyPr wrap="square" lIns="0" tIns="0" rIns="0" bIns="0" rtlCol="0" anchor="t" anchorCtr="0">
            <a:noAutofit/>
          </a:bodyPr>
          <a:lstStyle/>
          <a:p>
            <a:pPr algn="ctr"/>
            <a:r>
              <a:rPr lang="en-US" sz="900" dirty="0">
                <a:latin typeface="Arial"/>
                <a:cs typeface="Arial"/>
              </a:rPr>
              <a:t>Pod 1</a:t>
            </a:r>
          </a:p>
        </p:txBody>
      </p:sp>
      <p:sp>
        <p:nvSpPr>
          <p:cNvPr id="19" name="Rectangle 18">
            <a:extLst>
              <a:ext uri="{FF2B5EF4-FFF2-40B4-BE49-F238E27FC236}">
                <a16:creationId xmlns:a16="http://schemas.microsoft.com/office/drawing/2014/main" id="{39A5F163-FD95-0F4F-A507-6A7B99ACD525}"/>
              </a:ext>
            </a:extLst>
          </p:cNvPr>
          <p:cNvSpPr/>
          <p:nvPr/>
        </p:nvSpPr>
        <p:spPr>
          <a:xfrm>
            <a:off x="4970733" y="2353502"/>
            <a:ext cx="917897" cy="375435"/>
          </a:xfrm>
          <a:prstGeom prst="rect">
            <a:avLst/>
          </a:prstGeom>
          <a:solidFill>
            <a:schemeClr val="accent2"/>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chemeClr val="bg2"/>
              </a:solidFill>
            </a:endParaRPr>
          </a:p>
        </p:txBody>
      </p:sp>
      <p:sp>
        <p:nvSpPr>
          <p:cNvPr id="25" name="Rounded Rectangle 24">
            <a:extLst>
              <a:ext uri="{FF2B5EF4-FFF2-40B4-BE49-F238E27FC236}">
                <a16:creationId xmlns:a16="http://schemas.microsoft.com/office/drawing/2014/main" id="{036BFCAB-9913-3E44-9AFE-20D24A270B98}"/>
              </a:ext>
            </a:extLst>
          </p:cNvPr>
          <p:cNvSpPr/>
          <p:nvPr/>
        </p:nvSpPr>
        <p:spPr>
          <a:xfrm>
            <a:off x="4751110" y="1960778"/>
            <a:ext cx="4185501" cy="935957"/>
          </a:xfrm>
          <a:prstGeom prst="roundRect">
            <a:avLst/>
          </a:prstGeom>
          <a:noFill/>
          <a:ln>
            <a:solidFill>
              <a:schemeClr val="tx1">
                <a:lumMod val="75000"/>
                <a:lumOff val="25000"/>
              </a:schemeClr>
            </a:solidFill>
            <a:prstDash val="lgDash"/>
          </a:ln>
        </p:spPr>
        <p:txBody>
          <a:bodyPr wrap="square" lIns="0" tIns="0" rIns="0" bIns="0" rtlCol="0" anchor="t" anchorCtr="0">
            <a:noAutofit/>
          </a:bodyPr>
          <a:lstStyle/>
          <a:p>
            <a:pPr algn="ctr"/>
            <a:r>
              <a:rPr lang="en-US" sz="1000" dirty="0"/>
              <a:t>StatefulSet, Replicas=1</a:t>
            </a:r>
          </a:p>
        </p:txBody>
      </p:sp>
      <p:cxnSp>
        <p:nvCxnSpPr>
          <p:cNvPr id="28" name="Elbow Connector 27">
            <a:extLst>
              <a:ext uri="{FF2B5EF4-FFF2-40B4-BE49-F238E27FC236}">
                <a16:creationId xmlns:a16="http://schemas.microsoft.com/office/drawing/2014/main" id="{438F0AAF-2F17-7441-BA4A-47571CCE0C53}"/>
              </a:ext>
            </a:extLst>
          </p:cNvPr>
          <p:cNvCxnSpPr>
            <a:cxnSpLocks/>
            <a:stCxn id="19" idx="2"/>
          </p:cNvCxnSpPr>
          <p:nvPr/>
        </p:nvCxnSpPr>
        <p:spPr>
          <a:xfrm rot="16200000" flipH="1">
            <a:off x="5398830" y="2759789"/>
            <a:ext cx="1291585" cy="1229880"/>
          </a:xfrm>
          <a:prstGeom prst="bentConnector3">
            <a:avLst>
              <a:gd name="adj1" fmla="val 70436"/>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1" name="Rounded Rectangle 4">
            <a:extLst>
              <a:ext uri="{FF2B5EF4-FFF2-40B4-BE49-F238E27FC236}">
                <a16:creationId xmlns:a16="http://schemas.microsoft.com/office/drawing/2014/main" id="{F67D2BF9-A342-9C49-8AE7-536EFE0DB371}"/>
              </a:ext>
            </a:extLst>
          </p:cNvPr>
          <p:cNvSpPr/>
          <p:nvPr/>
        </p:nvSpPr>
        <p:spPr bwMode="auto">
          <a:xfrm>
            <a:off x="4838311" y="1051076"/>
            <a:ext cx="3950604" cy="345758"/>
          </a:xfrm>
          <a:prstGeom prst="rect">
            <a:avLst/>
          </a:prstGeom>
          <a:solidFill>
            <a:schemeClr val="bg2">
              <a:lumMod val="85000"/>
            </a:schemeClr>
          </a:solid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dirty="0">
                <a:solidFill>
                  <a:schemeClr val="tx1">
                    <a:lumMod val="65000"/>
                    <a:lumOff val="35000"/>
                  </a:schemeClr>
                </a:solidFill>
              </a:rPr>
              <a:t>Kubernetes</a:t>
            </a:r>
          </a:p>
        </p:txBody>
      </p:sp>
      <p:pic>
        <p:nvPicPr>
          <p:cNvPr id="21" name="Picture 20">
            <a:extLst>
              <a:ext uri="{FF2B5EF4-FFF2-40B4-BE49-F238E27FC236}">
                <a16:creationId xmlns:a16="http://schemas.microsoft.com/office/drawing/2014/main" id="{C3D37E28-98B8-0544-B0B6-BE81429CF68D}"/>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295678" y="2412341"/>
            <a:ext cx="268005" cy="247535"/>
          </a:xfrm>
          <a:prstGeom prst="rect">
            <a:avLst/>
          </a:prstGeom>
        </p:spPr>
      </p:pic>
      <p:grpSp>
        <p:nvGrpSpPr>
          <p:cNvPr id="6" name="Group 5">
            <a:extLst>
              <a:ext uri="{FF2B5EF4-FFF2-40B4-BE49-F238E27FC236}">
                <a16:creationId xmlns:a16="http://schemas.microsoft.com/office/drawing/2014/main" id="{7815472E-98F4-D04C-95E8-3F73F97F3835}"/>
              </a:ext>
            </a:extLst>
          </p:cNvPr>
          <p:cNvGrpSpPr/>
          <p:nvPr/>
        </p:nvGrpSpPr>
        <p:grpSpPr>
          <a:xfrm>
            <a:off x="6270096" y="2189836"/>
            <a:ext cx="1079892" cy="608297"/>
            <a:chOff x="6270096" y="2189836"/>
            <a:chExt cx="1079892" cy="608297"/>
          </a:xfrm>
        </p:grpSpPr>
        <p:sp>
          <p:nvSpPr>
            <p:cNvPr id="23" name="Rectangle 22">
              <a:extLst>
                <a:ext uri="{FF2B5EF4-FFF2-40B4-BE49-F238E27FC236}">
                  <a16:creationId xmlns:a16="http://schemas.microsoft.com/office/drawing/2014/main" id="{4E74AA4E-7C9A-9443-8700-A0781CC89C06}"/>
                </a:ext>
              </a:extLst>
            </p:cNvPr>
            <p:cNvSpPr/>
            <p:nvPr/>
          </p:nvSpPr>
          <p:spPr>
            <a:xfrm>
              <a:off x="6354065" y="2353502"/>
              <a:ext cx="917897" cy="375435"/>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26" name="Rounded Rectangle 25">
              <a:extLst>
                <a:ext uri="{FF2B5EF4-FFF2-40B4-BE49-F238E27FC236}">
                  <a16:creationId xmlns:a16="http://schemas.microsoft.com/office/drawing/2014/main" id="{11882648-5576-B54A-959D-F68C0F75068A}"/>
                </a:ext>
              </a:extLst>
            </p:cNvPr>
            <p:cNvSpPr/>
            <p:nvPr/>
          </p:nvSpPr>
          <p:spPr>
            <a:xfrm>
              <a:off x="6270096" y="2189836"/>
              <a:ext cx="1079892" cy="608297"/>
            </a:xfrm>
            <a:prstGeom prst="roundRect">
              <a:avLst>
                <a:gd name="adj" fmla="val 8975"/>
              </a:avLst>
            </a:prstGeom>
            <a:noFill/>
            <a:ln>
              <a:solidFill>
                <a:schemeClr val="tx2">
                  <a:lumMod val="75000"/>
                </a:schemeClr>
              </a:solidFill>
            </a:ln>
          </p:spPr>
          <p:txBody>
            <a:bodyPr wrap="square" lIns="0" tIns="0" rIns="0" bIns="0" rtlCol="0" anchor="t" anchorCtr="0">
              <a:noAutofit/>
            </a:bodyPr>
            <a:lstStyle/>
            <a:p>
              <a:pPr algn="ctr"/>
              <a:endParaRPr lang="en-US" sz="900" dirty="0">
                <a:latin typeface="Arial"/>
                <a:cs typeface="Arial"/>
              </a:endParaRPr>
            </a:p>
          </p:txBody>
        </p:sp>
      </p:grpSp>
      <p:grpSp>
        <p:nvGrpSpPr>
          <p:cNvPr id="27" name="Group 26">
            <a:extLst>
              <a:ext uri="{FF2B5EF4-FFF2-40B4-BE49-F238E27FC236}">
                <a16:creationId xmlns:a16="http://schemas.microsoft.com/office/drawing/2014/main" id="{32CC4784-1D90-BF45-BC18-48C2F3F34075}"/>
              </a:ext>
            </a:extLst>
          </p:cNvPr>
          <p:cNvGrpSpPr/>
          <p:nvPr/>
        </p:nvGrpSpPr>
        <p:grpSpPr>
          <a:xfrm>
            <a:off x="7638145" y="2191888"/>
            <a:ext cx="1079892" cy="608297"/>
            <a:chOff x="6270096" y="2189836"/>
            <a:chExt cx="1079892" cy="608297"/>
          </a:xfrm>
        </p:grpSpPr>
        <p:sp>
          <p:nvSpPr>
            <p:cNvPr id="31" name="Rectangle 30">
              <a:extLst>
                <a:ext uri="{FF2B5EF4-FFF2-40B4-BE49-F238E27FC236}">
                  <a16:creationId xmlns:a16="http://schemas.microsoft.com/office/drawing/2014/main" id="{22194180-CB3C-9041-94DF-82D0E5AFBA01}"/>
                </a:ext>
              </a:extLst>
            </p:cNvPr>
            <p:cNvSpPr/>
            <p:nvPr/>
          </p:nvSpPr>
          <p:spPr>
            <a:xfrm>
              <a:off x="6354065" y="2353502"/>
              <a:ext cx="917897" cy="375435"/>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30" name="Rounded Rectangle 29">
              <a:extLst>
                <a:ext uri="{FF2B5EF4-FFF2-40B4-BE49-F238E27FC236}">
                  <a16:creationId xmlns:a16="http://schemas.microsoft.com/office/drawing/2014/main" id="{A4819721-95C0-7A40-954A-D3D9E2805DE7}"/>
                </a:ext>
              </a:extLst>
            </p:cNvPr>
            <p:cNvSpPr/>
            <p:nvPr/>
          </p:nvSpPr>
          <p:spPr>
            <a:xfrm>
              <a:off x="6270096" y="2189836"/>
              <a:ext cx="1079892" cy="608297"/>
            </a:xfrm>
            <a:prstGeom prst="roundRect">
              <a:avLst>
                <a:gd name="adj" fmla="val 8975"/>
              </a:avLst>
            </a:prstGeom>
            <a:noFill/>
            <a:ln>
              <a:solidFill>
                <a:schemeClr val="tx2">
                  <a:lumMod val="75000"/>
                </a:schemeClr>
              </a:solidFill>
            </a:ln>
          </p:spPr>
          <p:txBody>
            <a:bodyPr wrap="square" lIns="0" tIns="0" rIns="0" bIns="0" rtlCol="0" anchor="t" anchorCtr="0">
              <a:noAutofit/>
            </a:bodyPr>
            <a:lstStyle/>
            <a:p>
              <a:pPr algn="ctr"/>
              <a:endParaRPr lang="en-US" sz="900" dirty="0">
                <a:latin typeface="Arial"/>
                <a:cs typeface="Arial"/>
              </a:endParaRPr>
            </a:p>
          </p:txBody>
        </p:sp>
      </p:grpSp>
    </p:spTree>
    <p:extLst>
      <p:ext uri="{BB962C8B-B14F-4D97-AF65-F5344CB8AC3E}">
        <p14:creationId xmlns:p14="http://schemas.microsoft.com/office/powerpoint/2010/main" val="32033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B4694A-38CD-DF44-9463-54AF618BCDDB}"/>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C02D3903-78CD-3C49-825D-62DCDC17607E}"/>
              </a:ext>
            </a:extLst>
          </p:cNvPr>
          <p:cNvSpPr>
            <a:spLocks noGrp="1"/>
          </p:cNvSpPr>
          <p:nvPr>
            <p:ph type="title"/>
          </p:nvPr>
        </p:nvSpPr>
        <p:spPr/>
        <p:txBody>
          <a:bodyPr/>
          <a:lstStyle/>
          <a:p>
            <a:r>
              <a:rPr lang="en-US" b="1" dirty="0"/>
              <a:t>High Availability with Kubernetes</a:t>
            </a:r>
          </a:p>
        </p:txBody>
      </p:sp>
      <p:sp>
        <p:nvSpPr>
          <p:cNvPr id="5" name="Text Placeholder 4">
            <a:extLst>
              <a:ext uri="{FF2B5EF4-FFF2-40B4-BE49-F238E27FC236}">
                <a16:creationId xmlns:a16="http://schemas.microsoft.com/office/drawing/2014/main" id="{7AB254B7-645A-8B4F-A38D-67DC104970B2}"/>
              </a:ext>
            </a:extLst>
          </p:cNvPr>
          <p:cNvSpPr>
            <a:spLocks noGrp="1"/>
          </p:cNvSpPr>
          <p:nvPr>
            <p:ph type="body" sz="quarter" idx="12"/>
          </p:nvPr>
        </p:nvSpPr>
        <p:spPr/>
        <p:txBody>
          <a:bodyPr/>
          <a:lstStyle/>
          <a:p>
            <a:r>
              <a:rPr lang="en-US" sz="1400" dirty="0"/>
              <a:t>The RDQM solution does not apply to container environments</a:t>
            </a:r>
          </a:p>
          <a:p>
            <a:endParaRPr lang="en-US" sz="1400" dirty="0"/>
          </a:p>
          <a:p>
            <a:r>
              <a:rPr lang="en-US" sz="1400" dirty="0"/>
              <a:t>High availability of the MQ data requires highly available replicated storage</a:t>
            </a:r>
          </a:p>
          <a:p>
            <a:endParaRPr lang="en-US" sz="1400" dirty="0"/>
          </a:p>
          <a:p>
            <a:r>
              <a:rPr lang="en-US" sz="1400" dirty="0"/>
              <a:t>Container orchestrators such as Kubernetes handle much of the monitoring and restart responsibilities…</a:t>
            </a:r>
          </a:p>
          <a:p>
            <a:endParaRPr lang="en-US" sz="1400" dirty="0"/>
          </a:p>
          <a:p>
            <a:r>
              <a:rPr lang="en-US" sz="1400" dirty="0"/>
              <a:t>…but not all. StatefullSets such as MQ are not automatically restarted following a Kubernetes node failure</a:t>
            </a:r>
          </a:p>
          <a:p>
            <a:endParaRPr lang="en-US" sz="1400" dirty="0"/>
          </a:p>
        </p:txBody>
      </p:sp>
      <p:grpSp>
        <p:nvGrpSpPr>
          <p:cNvPr id="10" name="Group 9">
            <a:extLst>
              <a:ext uri="{FF2B5EF4-FFF2-40B4-BE49-F238E27FC236}">
                <a16:creationId xmlns:a16="http://schemas.microsoft.com/office/drawing/2014/main" id="{AB9A336E-A3A1-164C-B21D-F75356ECBA04}"/>
              </a:ext>
            </a:extLst>
          </p:cNvPr>
          <p:cNvGrpSpPr/>
          <p:nvPr/>
        </p:nvGrpSpPr>
        <p:grpSpPr>
          <a:xfrm>
            <a:off x="7568464" y="1475320"/>
            <a:ext cx="1220451" cy="1847355"/>
            <a:chOff x="6082993" y="1534160"/>
            <a:chExt cx="1627268" cy="4461607"/>
          </a:xfrm>
          <a:solidFill>
            <a:schemeClr val="bg2">
              <a:lumMod val="85000"/>
            </a:schemeClr>
          </a:solidFill>
        </p:grpSpPr>
        <p:sp>
          <p:nvSpPr>
            <p:cNvPr id="11" name="Rounded Rectangle 4">
              <a:extLst>
                <a:ext uri="{FF2B5EF4-FFF2-40B4-BE49-F238E27FC236}">
                  <a16:creationId xmlns:a16="http://schemas.microsoft.com/office/drawing/2014/main" id="{9D10BDBF-033C-0449-90E8-194251EB2FCC}"/>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2" name="TextBox 11">
              <a:extLst>
                <a:ext uri="{FF2B5EF4-FFF2-40B4-BE49-F238E27FC236}">
                  <a16:creationId xmlns:a16="http://schemas.microsoft.com/office/drawing/2014/main" id="{6EBCA250-406E-384E-98F5-8601AA981FA3}"/>
                </a:ext>
              </a:extLst>
            </p:cNvPr>
            <p:cNvSpPr txBox="1"/>
            <p:nvPr/>
          </p:nvSpPr>
          <p:spPr>
            <a:xfrm>
              <a:off x="6093358" y="1534160"/>
              <a:ext cx="804067" cy="599458"/>
            </a:xfrm>
            <a:prstGeom prst="rect">
              <a:avLst/>
            </a:prstGeom>
            <a:grpFill/>
          </p:spPr>
          <p:txBody>
            <a:bodyPr wrap="none" rtlCol="0">
              <a:spAutoFit/>
            </a:bodyPr>
            <a:lstStyle/>
            <a:p>
              <a:r>
                <a:rPr lang="en-GB" sz="1013" dirty="0">
                  <a:solidFill>
                    <a:schemeClr val="tx1">
                      <a:lumMod val="65000"/>
                      <a:lumOff val="35000"/>
                    </a:schemeClr>
                  </a:solidFill>
                </a:rPr>
                <a:t>Node 3</a:t>
              </a:r>
            </a:p>
          </p:txBody>
        </p:sp>
      </p:grpSp>
      <p:grpSp>
        <p:nvGrpSpPr>
          <p:cNvPr id="13" name="Group 12">
            <a:extLst>
              <a:ext uri="{FF2B5EF4-FFF2-40B4-BE49-F238E27FC236}">
                <a16:creationId xmlns:a16="http://schemas.microsoft.com/office/drawing/2014/main" id="{FE0D6C13-7F68-804B-AEA8-CC479FC0CA1C}"/>
              </a:ext>
            </a:extLst>
          </p:cNvPr>
          <p:cNvGrpSpPr/>
          <p:nvPr/>
        </p:nvGrpSpPr>
        <p:grpSpPr>
          <a:xfrm>
            <a:off x="6203387" y="1470886"/>
            <a:ext cx="1220451" cy="1847355"/>
            <a:chOff x="6082993" y="1534160"/>
            <a:chExt cx="1627268" cy="4461607"/>
          </a:xfrm>
          <a:solidFill>
            <a:schemeClr val="bg2">
              <a:lumMod val="85000"/>
            </a:schemeClr>
          </a:solidFill>
        </p:grpSpPr>
        <p:sp>
          <p:nvSpPr>
            <p:cNvPr id="14" name="Rounded Rectangle 4">
              <a:extLst>
                <a:ext uri="{FF2B5EF4-FFF2-40B4-BE49-F238E27FC236}">
                  <a16:creationId xmlns:a16="http://schemas.microsoft.com/office/drawing/2014/main" id="{E5A88881-C33D-BC4A-94A8-FB69EE1170CE}"/>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5" name="TextBox 14">
              <a:extLst>
                <a:ext uri="{FF2B5EF4-FFF2-40B4-BE49-F238E27FC236}">
                  <a16:creationId xmlns:a16="http://schemas.microsoft.com/office/drawing/2014/main" id="{1A90776B-37D7-3B46-A0F5-E35DCEF63F87}"/>
                </a:ext>
              </a:extLst>
            </p:cNvPr>
            <p:cNvSpPr txBox="1"/>
            <p:nvPr/>
          </p:nvSpPr>
          <p:spPr>
            <a:xfrm>
              <a:off x="6093358" y="1534160"/>
              <a:ext cx="804067" cy="599458"/>
            </a:xfrm>
            <a:prstGeom prst="rect">
              <a:avLst/>
            </a:prstGeom>
            <a:grpFill/>
          </p:spPr>
          <p:txBody>
            <a:bodyPr wrap="none" rtlCol="0">
              <a:spAutoFit/>
            </a:bodyPr>
            <a:lstStyle/>
            <a:p>
              <a:r>
                <a:rPr lang="en-GB" sz="1013" dirty="0">
                  <a:solidFill>
                    <a:schemeClr val="tx1">
                      <a:lumMod val="65000"/>
                      <a:lumOff val="35000"/>
                    </a:schemeClr>
                  </a:solidFill>
                </a:rPr>
                <a:t>Node 2</a:t>
              </a:r>
            </a:p>
          </p:txBody>
        </p:sp>
      </p:grpSp>
      <p:sp>
        <p:nvSpPr>
          <p:cNvPr id="16" name="Flowchart: Magnetic Disk 23">
            <a:extLst>
              <a:ext uri="{FF2B5EF4-FFF2-40B4-BE49-F238E27FC236}">
                <a16:creationId xmlns:a16="http://schemas.microsoft.com/office/drawing/2014/main" id="{0255C142-AA9D-CB49-B937-69278E580D96}"/>
              </a:ext>
            </a:extLst>
          </p:cNvPr>
          <p:cNvSpPr/>
          <p:nvPr/>
        </p:nvSpPr>
        <p:spPr>
          <a:xfrm>
            <a:off x="6329155" y="4003898"/>
            <a:ext cx="931205" cy="911696"/>
          </a:xfrm>
          <a:prstGeom prst="can">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50" dirty="0">
                <a:solidFill>
                  <a:schemeClr val="bg2"/>
                </a:solidFill>
              </a:rPr>
              <a:t>HA network storage</a:t>
            </a:r>
          </a:p>
        </p:txBody>
      </p:sp>
      <p:sp>
        <p:nvSpPr>
          <p:cNvPr id="25" name="Rounded Rectangle 24">
            <a:extLst>
              <a:ext uri="{FF2B5EF4-FFF2-40B4-BE49-F238E27FC236}">
                <a16:creationId xmlns:a16="http://schemas.microsoft.com/office/drawing/2014/main" id="{036BFCAB-9913-3E44-9AFE-20D24A270B98}"/>
              </a:ext>
            </a:extLst>
          </p:cNvPr>
          <p:cNvSpPr/>
          <p:nvPr/>
        </p:nvSpPr>
        <p:spPr>
          <a:xfrm>
            <a:off x="4751110" y="1960778"/>
            <a:ext cx="4185501" cy="935957"/>
          </a:xfrm>
          <a:prstGeom prst="roundRect">
            <a:avLst/>
          </a:prstGeom>
          <a:noFill/>
          <a:ln>
            <a:solidFill>
              <a:schemeClr val="tx1">
                <a:lumMod val="75000"/>
                <a:lumOff val="25000"/>
              </a:schemeClr>
            </a:solidFill>
            <a:prstDash val="lgDash"/>
          </a:ln>
        </p:spPr>
        <p:txBody>
          <a:bodyPr wrap="square" lIns="0" tIns="0" rIns="0" bIns="0" rtlCol="0" anchor="t" anchorCtr="0">
            <a:noAutofit/>
          </a:bodyPr>
          <a:lstStyle/>
          <a:p>
            <a:pPr algn="ctr"/>
            <a:r>
              <a:rPr lang="en-US" sz="1000" dirty="0"/>
              <a:t>StatefulSet, Replicas=1</a:t>
            </a:r>
          </a:p>
        </p:txBody>
      </p:sp>
      <p:sp>
        <p:nvSpPr>
          <p:cNvPr id="41" name="Rounded Rectangle 4">
            <a:extLst>
              <a:ext uri="{FF2B5EF4-FFF2-40B4-BE49-F238E27FC236}">
                <a16:creationId xmlns:a16="http://schemas.microsoft.com/office/drawing/2014/main" id="{F67D2BF9-A342-9C49-8AE7-536EFE0DB371}"/>
              </a:ext>
            </a:extLst>
          </p:cNvPr>
          <p:cNvSpPr/>
          <p:nvPr/>
        </p:nvSpPr>
        <p:spPr bwMode="auto">
          <a:xfrm>
            <a:off x="4838311" y="1051076"/>
            <a:ext cx="3950604" cy="345758"/>
          </a:xfrm>
          <a:prstGeom prst="rect">
            <a:avLst/>
          </a:prstGeom>
          <a:solidFill>
            <a:schemeClr val="bg2">
              <a:lumMod val="85000"/>
            </a:schemeClr>
          </a:solid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dirty="0">
                <a:solidFill>
                  <a:schemeClr val="tx1">
                    <a:lumMod val="65000"/>
                    <a:lumOff val="35000"/>
                  </a:schemeClr>
                </a:solidFill>
              </a:rPr>
              <a:t>Kubernetes</a:t>
            </a:r>
          </a:p>
        </p:txBody>
      </p:sp>
      <p:pic>
        <p:nvPicPr>
          <p:cNvPr id="44" name="Graphic 43" descr="Warning">
            <a:extLst>
              <a:ext uri="{FF2B5EF4-FFF2-40B4-BE49-F238E27FC236}">
                <a16:creationId xmlns:a16="http://schemas.microsoft.com/office/drawing/2014/main" id="{CDF39346-EA11-EE46-901D-C7FE3B7583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8828" y="2014996"/>
            <a:ext cx="796841" cy="796841"/>
          </a:xfrm>
          <a:prstGeom prst="rect">
            <a:avLst/>
          </a:prstGeom>
        </p:spPr>
      </p:pic>
      <p:grpSp>
        <p:nvGrpSpPr>
          <p:cNvPr id="50" name="Group 49">
            <a:extLst>
              <a:ext uri="{FF2B5EF4-FFF2-40B4-BE49-F238E27FC236}">
                <a16:creationId xmlns:a16="http://schemas.microsoft.com/office/drawing/2014/main" id="{3282C713-A536-084B-B1A6-9AC3A8849FE8}"/>
              </a:ext>
            </a:extLst>
          </p:cNvPr>
          <p:cNvGrpSpPr/>
          <p:nvPr/>
        </p:nvGrpSpPr>
        <p:grpSpPr>
          <a:xfrm>
            <a:off x="6270096" y="2189836"/>
            <a:ext cx="1079892" cy="608297"/>
            <a:chOff x="6270096" y="2189836"/>
            <a:chExt cx="1079892" cy="608297"/>
          </a:xfrm>
        </p:grpSpPr>
        <p:sp>
          <p:nvSpPr>
            <p:cNvPr id="53" name="Rectangle 52">
              <a:extLst>
                <a:ext uri="{FF2B5EF4-FFF2-40B4-BE49-F238E27FC236}">
                  <a16:creationId xmlns:a16="http://schemas.microsoft.com/office/drawing/2014/main" id="{45C7DBDF-6E69-114A-A8C9-2B0951BACB4B}"/>
                </a:ext>
              </a:extLst>
            </p:cNvPr>
            <p:cNvSpPr/>
            <p:nvPr/>
          </p:nvSpPr>
          <p:spPr>
            <a:xfrm>
              <a:off x="6354065" y="2353502"/>
              <a:ext cx="917897" cy="375435"/>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52" name="Rounded Rectangle 51">
              <a:extLst>
                <a:ext uri="{FF2B5EF4-FFF2-40B4-BE49-F238E27FC236}">
                  <a16:creationId xmlns:a16="http://schemas.microsoft.com/office/drawing/2014/main" id="{50D3E695-07A9-6040-94A2-DC8D3634DDBB}"/>
                </a:ext>
              </a:extLst>
            </p:cNvPr>
            <p:cNvSpPr/>
            <p:nvPr/>
          </p:nvSpPr>
          <p:spPr>
            <a:xfrm>
              <a:off x="6270096" y="2189836"/>
              <a:ext cx="1079892" cy="608297"/>
            </a:xfrm>
            <a:prstGeom prst="roundRect">
              <a:avLst>
                <a:gd name="adj" fmla="val 8975"/>
              </a:avLst>
            </a:prstGeom>
            <a:noFill/>
            <a:ln>
              <a:solidFill>
                <a:schemeClr val="tx2">
                  <a:lumMod val="75000"/>
                </a:schemeClr>
              </a:solidFill>
            </a:ln>
          </p:spPr>
          <p:txBody>
            <a:bodyPr wrap="square" lIns="0" tIns="0" rIns="0" bIns="0" rtlCol="0" anchor="t" anchorCtr="0">
              <a:noAutofit/>
            </a:bodyPr>
            <a:lstStyle/>
            <a:p>
              <a:pPr algn="ctr"/>
              <a:endParaRPr lang="en-US" sz="900" dirty="0">
                <a:latin typeface="Arial"/>
                <a:cs typeface="Arial"/>
              </a:endParaRPr>
            </a:p>
          </p:txBody>
        </p:sp>
      </p:grpSp>
      <p:grpSp>
        <p:nvGrpSpPr>
          <p:cNvPr id="55" name="Group 54">
            <a:extLst>
              <a:ext uri="{FF2B5EF4-FFF2-40B4-BE49-F238E27FC236}">
                <a16:creationId xmlns:a16="http://schemas.microsoft.com/office/drawing/2014/main" id="{1F63239B-5B9F-2E48-8062-7A0643E6CA65}"/>
              </a:ext>
            </a:extLst>
          </p:cNvPr>
          <p:cNvGrpSpPr/>
          <p:nvPr/>
        </p:nvGrpSpPr>
        <p:grpSpPr>
          <a:xfrm>
            <a:off x="7638145" y="2191888"/>
            <a:ext cx="1079892" cy="608297"/>
            <a:chOff x="6270096" y="2189836"/>
            <a:chExt cx="1079892" cy="608297"/>
          </a:xfrm>
        </p:grpSpPr>
        <p:sp>
          <p:nvSpPr>
            <p:cNvPr id="58" name="Rectangle 57">
              <a:extLst>
                <a:ext uri="{FF2B5EF4-FFF2-40B4-BE49-F238E27FC236}">
                  <a16:creationId xmlns:a16="http://schemas.microsoft.com/office/drawing/2014/main" id="{67D4EE2B-E133-1646-A67A-B1E4443D9BE2}"/>
                </a:ext>
              </a:extLst>
            </p:cNvPr>
            <p:cNvSpPr/>
            <p:nvPr/>
          </p:nvSpPr>
          <p:spPr>
            <a:xfrm>
              <a:off x="6354065" y="2353502"/>
              <a:ext cx="917897" cy="375435"/>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57" name="Rounded Rectangle 56">
              <a:extLst>
                <a:ext uri="{FF2B5EF4-FFF2-40B4-BE49-F238E27FC236}">
                  <a16:creationId xmlns:a16="http://schemas.microsoft.com/office/drawing/2014/main" id="{F3F02932-F947-3941-B017-9318B124419A}"/>
                </a:ext>
              </a:extLst>
            </p:cNvPr>
            <p:cNvSpPr/>
            <p:nvPr/>
          </p:nvSpPr>
          <p:spPr>
            <a:xfrm>
              <a:off x="6270096" y="2189836"/>
              <a:ext cx="1079892" cy="608297"/>
            </a:xfrm>
            <a:prstGeom prst="roundRect">
              <a:avLst>
                <a:gd name="adj" fmla="val 8975"/>
              </a:avLst>
            </a:prstGeom>
            <a:noFill/>
            <a:ln>
              <a:solidFill>
                <a:schemeClr val="tx2">
                  <a:lumMod val="75000"/>
                </a:schemeClr>
              </a:solidFill>
            </a:ln>
          </p:spPr>
          <p:txBody>
            <a:bodyPr wrap="square" lIns="0" tIns="0" rIns="0" bIns="0" rtlCol="0" anchor="t" anchorCtr="0">
              <a:noAutofit/>
            </a:bodyPr>
            <a:lstStyle/>
            <a:p>
              <a:pPr algn="ctr"/>
              <a:endParaRPr lang="en-US" sz="900" dirty="0">
                <a:latin typeface="Arial"/>
                <a:cs typeface="Arial"/>
              </a:endParaRPr>
            </a:p>
          </p:txBody>
        </p:sp>
      </p:grpSp>
    </p:spTree>
    <p:extLst>
      <p:ext uri="{BB962C8B-B14F-4D97-AF65-F5344CB8AC3E}">
        <p14:creationId xmlns:p14="http://schemas.microsoft.com/office/powerpoint/2010/main" val="389697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B4694A-38CD-DF44-9463-54AF618BCDDB}"/>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C02D3903-78CD-3C49-825D-62DCDC17607E}"/>
              </a:ext>
            </a:extLst>
          </p:cNvPr>
          <p:cNvSpPr>
            <a:spLocks noGrp="1"/>
          </p:cNvSpPr>
          <p:nvPr>
            <p:ph type="title"/>
          </p:nvPr>
        </p:nvSpPr>
        <p:spPr/>
        <p:txBody>
          <a:bodyPr/>
          <a:lstStyle/>
          <a:p>
            <a:r>
              <a:rPr lang="en-US" b="1" dirty="0"/>
              <a:t>High Availability with Kubernetes</a:t>
            </a:r>
          </a:p>
        </p:txBody>
      </p:sp>
      <p:sp>
        <p:nvSpPr>
          <p:cNvPr id="5" name="Text Placeholder 4">
            <a:extLst>
              <a:ext uri="{FF2B5EF4-FFF2-40B4-BE49-F238E27FC236}">
                <a16:creationId xmlns:a16="http://schemas.microsoft.com/office/drawing/2014/main" id="{7AB254B7-645A-8B4F-A38D-67DC104970B2}"/>
              </a:ext>
            </a:extLst>
          </p:cNvPr>
          <p:cNvSpPr>
            <a:spLocks noGrp="1"/>
          </p:cNvSpPr>
          <p:nvPr>
            <p:ph type="body" sz="quarter" idx="12"/>
          </p:nvPr>
        </p:nvSpPr>
        <p:spPr>
          <a:xfrm>
            <a:off x="228600" y="589085"/>
            <a:ext cx="4114800" cy="3940385"/>
          </a:xfrm>
        </p:spPr>
        <p:txBody>
          <a:bodyPr/>
          <a:lstStyle/>
          <a:p>
            <a:r>
              <a:rPr lang="en-US" sz="1400" dirty="0"/>
              <a:t>The RDQM solution does not apply to container environments</a:t>
            </a:r>
          </a:p>
          <a:p>
            <a:endParaRPr lang="en-US" sz="1400" dirty="0"/>
          </a:p>
          <a:p>
            <a:r>
              <a:rPr lang="en-US" sz="1400" dirty="0"/>
              <a:t>High availability of the MQ data requires highly available replicated storage</a:t>
            </a:r>
          </a:p>
          <a:p>
            <a:endParaRPr lang="en-US" sz="1400" dirty="0"/>
          </a:p>
          <a:p>
            <a:r>
              <a:rPr lang="en-US" sz="1400" dirty="0"/>
              <a:t>Container orchestrators such as Kubernetes handle much of the monitoring and restart responsibilities…</a:t>
            </a:r>
          </a:p>
          <a:p>
            <a:endParaRPr lang="en-US" sz="1400" dirty="0"/>
          </a:p>
          <a:p>
            <a:r>
              <a:rPr lang="en-US" sz="1400" dirty="0"/>
              <a:t>…but not all. StatefullSets such as MQ are not automatically restarted following a Kubernetes node failure</a:t>
            </a:r>
          </a:p>
          <a:p>
            <a:endParaRPr lang="en-US" sz="1400" dirty="0"/>
          </a:p>
          <a:p>
            <a:r>
              <a:rPr lang="en-US" sz="1400" dirty="0"/>
              <a:t>The MQ container image and Certified Container supports a two-replica multi-instance queue manager deployment pattern to handle Kubernetes node failures</a:t>
            </a:r>
          </a:p>
        </p:txBody>
      </p:sp>
      <p:grpSp>
        <p:nvGrpSpPr>
          <p:cNvPr id="7" name="Group 6">
            <a:extLst>
              <a:ext uri="{FF2B5EF4-FFF2-40B4-BE49-F238E27FC236}">
                <a16:creationId xmlns:a16="http://schemas.microsoft.com/office/drawing/2014/main" id="{23650EBA-160A-F54B-811E-ED10B64BC5B2}"/>
              </a:ext>
            </a:extLst>
          </p:cNvPr>
          <p:cNvGrpSpPr/>
          <p:nvPr/>
        </p:nvGrpSpPr>
        <p:grpSpPr>
          <a:xfrm>
            <a:off x="4838310" y="1470887"/>
            <a:ext cx="1220451" cy="1847355"/>
            <a:chOff x="6082993" y="1534160"/>
            <a:chExt cx="1627268" cy="4461607"/>
          </a:xfrm>
          <a:solidFill>
            <a:schemeClr val="bg2">
              <a:lumMod val="85000"/>
            </a:schemeClr>
          </a:solidFill>
        </p:grpSpPr>
        <p:sp>
          <p:nvSpPr>
            <p:cNvPr id="8" name="Rounded Rectangle 4">
              <a:extLst>
                <a:ext uri="{FF2B5EF4-FFF2-40B4-BE49-F238E27FC236}">
                  <a16:creationId xmlns:a16="http://schemas.microsoft.com/office/drawing/2014/main" id="{A179FBA5-F722-9946-B585-6E44F963AEE3}"/>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9" name="TextBox 8">
              <a:extLst>
                <a:ext uri="{FF2B5EF4-FFF2-40B4-BE49-F238E27FC236}">
                  <a16:creationId xmlns:a16="http://schemas.microsoft.com/office/drawing/2014/main" id="{2C90E079-DB4A-0B46-9AB3-A655611AA638}"/>
                </a:ext>
              </a:extLst>
            </p:cNvPr>
            <p:cNvSpPr txBox="1"/>
            <p:nvPr/>
          </p:nvSpPr>
          <p:spPr>
            <a:xfrm>
              <a:off x="6093358" y="1534160"/>
              <a:ext cx="804067" cy="330945"/>
            </a:xfrm>
            <a:prstGeom prst="rect">
              <a:avLst/>
            </a:prstGeom>
            <a:grpFill/>
          </p:spPr>
          <p:txBody>
            <a:bodyPr wrap="none" rtlCol="0">
              <a:spAutoFit/>
            </a:bodyPr>
            <a:lstStyle/>
            <a:p>
              <a:r>
                <a:rPr lang="en-GB" sz="1013" dirty="0">
                  <a:solidFill>
                    <a:schemeClr val="tx1">
                      <a:lumMod val="65000"/>
                      <a:lumOff val="35000"/>
                    </a:schemeClr>
                  </a:solidFill>
                </a:rPr>
                <a:t>Node 1</a:t>
              </a:r>
            </a:p>
          </p:txBody>
        </p:sp>
      </p:grpSp>
      <p:grpSp>
        <p:nvGrpSpPr>
          <p:cNvPr id="10" name="Group 9">
            <a:extLst>
              <a:ext uri="{FF2B5EF4-FFF2-40B4-BE49-F238E27FC236}">
                <a16:creationId xmlns:a16="http://schemas.microsoft.com/office/drawing/2014/main" id="{AB9A336E-A3A1-164C-B21D-F75356ECBA04}"/>
              </a:ext>
            </a:extLst>
          </p:cNvPr>
          <p:cNvGrpSpPr/>
          <p:nvPr/>
        </p:nvGrpSpPr>
        <p:grpSpPr>
          <a:xfrm>
            <a:off x="7568464" y="1475320"/>
            <a:ext cx="1220451" cy="1847355"/>
            <a:chOff x="6082993" y="1534160"/>
            <a:chExt cx="1627268" cy="4461607"/>
          </a:xfrm>
          <a:solidFill>
            <a:schemeClr val="bg2">
              <a:lumMod val="85000"/>
            </a:schemeClr>
          </a:solidFill>
        </p:grpSpPr>
        <p:sp>
          <p:nvSpPr>
            <p:cNvPr id="11" name="Rounded Rectangle 4">
              <a:extLst>
                <a:ext uri="{FF2B5EF4-FFF2-40B4-BE49-F238E27FC236}">
                  <a16:creationId xmlns:a16="http://schemas.microsoft.com/office/drawing/2014/main" id="{9D10BDBF-033C-0449-90E8-194251EB2FCC}"/>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2" name="TextBox 11">
              <a:extLst>
                <a:ext uri="{FF2B5EF4-FFF2-40B4-BE49-F238E27FC236}">
                  <a16:creationId xmlns:a16="http://schemas.microsoft.com/office/drawing/2014/main" id="{6EBCA250-406E-384E-98F5-8601AA981FA3}"/>
                </a:ext>
              </a:extLst>
            </p:cNvPr>
            <p:cNvSpPr txBox="1"/>
            <p:nvPr/>
          </p:nvSpPr>
          <p:spPr>
            <a:xfrm>
              <a:off x="6093358" y="1534160"/>
              <a:ext cx="804067" cy="599458"/>
            </a:xfrm>
            <a:prstGeom prst="rect">
              <a:avLst/>
            </a:prstGeom>
            <a:grpFill/>
          </p:spPr>
          <p:txBody>
            <a:bodyPr wrap="none" rtlCol="0">
              <a:spAutoFit/>
            </a:bodyPr>
            <a:lstStyle/>
            <a:p>
              <a:r>
                <a:rPr lang="en-GB" sz="1013" dirty="0">
                  <a:solidFill>
                    <a:schemeClr val="tx1">
                      <a:lumMod val="65000"/>
                      <a:lumOff val="35000"/>
                    </a:schemeClr>
                  </a:solidFill>
                </a:rPr>
                <a:t>Node 3</a:t>
              </a:r>
            </a:p>
          </p:txBody>
        </p:sp>
      </p:grpSp>
      <p:grpSp>
        <p:nvGrpSpPr>
          <p:cNvPr id="13" name="Group 12">
            <a:extLst>
              <a:ext uri="{FF2B5EF4-FFF2-40B4-BE49-F238E27FC236}">
                <a16:creationId xmlns:a16="http://schemas.microsoft.com/office/drawing/2014/main" id="{FE0D6C13-7F68-804B-AEA8-CC479FC0CA1C}"/>
              </a:ext>
            </a:extLst>
          </p:cNvPr>
          <p:cNvGrpSpPr/>
          <p:nvPr/>
        </p:nvGrpSpPr>
        <p:grpSpPr>
          <a:xfrm>
            <a:off x="6203387" y="1470886"/>
            <a:ext cx="1220451" cy="1847355"/>
            <a:chOff x="6082993" y="1534160"/>
            <a:chExt cx="1627268" cy="4461607"/>
          </a:xfrm>
          <a:solidFill>
            <a:schemeClr val="bg2">
              <a:lumMod val="85000"/>
            </a:schemeClr>
          </a:solidFill>
        </p:grpSpPr>
        <p:sp>
          <p:nvSpPr>
            <p:cNvPr id="14" name="Rounded Rectangle 4">
              <a:extLst>
                <a:ext uri="{FF2B5EF4-FFF2-40B4-BE49-F238E27FC236}">
                  <a16:creationId xmlns:a16="http://schemas.microsoft.com/office/drawing/2014/main" id="{E5A88881-C33D-BC4A-94A8-FB69EE1170CE}"/>
                </a:ext>
              </a:extLst>
            </p:cNvPr>
            <p:cNvSpPr/>
            <p:nvPr/>
          </p:nvSpPr>
          <p:spPr bwMode="auto">
            <a:xfrm>
              <a:off x="6082993" y="1534160"/>
              <a:ext cx="1627268" cy="4461607"/>
            </a:xfrm>
            <a:prstGeom prst="rect">
              <a:avLst/>
            </a:prstGeom>
            <a:grp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788" dirty="0"/>
            </a:p>
          </p:txBody>
        </p:sp>
        <p:sp>
          <p:nvSpPr>
            <p:cNvPr id="15" name="TextBox 14">
              <a:extLst>
                <a:ext uri="{FF2B5EF4-FFF2-40B4-BE49-F238E27FC236}">
                  <a16:creationId xmlns:a16="http://schemas.microsoft.com/office/drawing/2014/main" id="{1A90776B-37D7-3B46-A0F5-E35DCEF63F87}"/>
                </a:ext>
              </a:extLst>
            </p:cNvPr>
            <p:cNvSpPr txBox="1"/>
            <p:nvPr/>
          </p:nvSpPr>
          <p:spPr>
            <a:xfrm>
              <a:off x="6093358" y="1534160"/>
              <a:ext cx="804067" cy="599458"/>
            </a:xfrm>
            <a:prstGeom prst="rect">
              <a:avLst/>
            </a:prstGeom>
            <a:grpFill/>
          </p:spPr>
          <p:txBody>
            <a:bodyPr wrap="none" rtlCol="0">
              <a:spAutoFit/>
            </a:bodyPr>
            <a:lstStyle/>
            <a:p>
              <a:r>
                <a:rPr lang="en-GB" sz="1013" dirty="0">
                  <a:solidFill>
                    <a:schemeClr val="tx1">
                      <a:lumMod val="65000"/>
                      <a:lumOff val="35000"/>
                    </a:schemeClr>
                  </a:solidFill>
                </a:rPr>
                <a:t>Node 2</a:t>
              </a:r>
            </a:p>
          </p:txBody>
        </p:sp>
      </p:grpSp>
      <p:sp>
        <p:nvSpPr>
          <p:cNvPr id="16" name="Flowchart: Magnetic Disk 23">
            <a:extLst>
              <a:ext uri="{FF2B5EF4-FFF2-40B4-BE49-F238E27FC236}">
                <a16:creationId xmlns:a16="http://schemas.microsoft.com/office/drawing/2014/main" id="{0255C142-AA9D-CB49-B937-69278E580D96}"/>
              </a:ext>
            </a:extLst>
          </p:cNvPr>
          <p:cNvSpPr/>
          <p:nvPr/>
        </p:nvSpPr>
        <p:spPr>
          <a:xfrm>
            <a:off x="6329155" y="4003898"/>
            <a:ext cx="931205" cy="911696"/>
          </a:xfrm>
          <a:prstGeom prst="can">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050" dirty="0">
                <a:solidFill>
                  <a:schemeClr val="bg2"/>
                </a:solidFill>
              </a:rPr>
              <a:t>HA network storage</a:t>
            </a:r>
          </a:p>
        </p:txBody>
      </p:sp>
      <p:sp>
        <p:nvSpPr>
          <p:cNvPr id="17" name="Rounded Rectangle 16">
            <a:extLst>
              <a:ext uri="{FF2B5EF4-FFF2-40B4-BE49-F238E27FC236}">
                <a16:creationId xmlns:a16="http://schemas.microsoft.com/office/drawing/2014/main" id="{587DC672-C30E-C042-8359-25DF2DCBEEDC}"/>
              </a:ext>
            </a:extLst>
          </p:cNvPr>
          <p:cNvSpPr/>
          <p:nvPr/>
        </p:nvSpPr>
        <p:spPr>
          <a:xfrm>
            <a:off x="4896703" y="2189700"/>
            <a:ext cx="1079892" cy="608297"/>
          </a:xfrm>
          <a:prstGeom prst="roundRect">
            <a:avLst>
              <a:gd name="adj" fmla="val 8975"/>
            </a:avLst>
          </a:prstGeom>
          <a:solidFill>
            <a:schemeClr val="bg2"/>
          </a:solidFill>
          <a:ln>
            <a:noFill/>
          </a:ln>
        </p:spPr>
        <p:txBody>
          <a:bodyPr wrap="square" lIns="0" tIns="0" rIns="0" bIns="0" rtlCol="0" anchor="t" anchorCtr="0">
            <a:noAutofit/>
          </a:bodyPr>
          <a:lstStyle/>
          <a:p>
            <a:pPr algn="ctr"/>
            <a:r>
              <a:rPr lang="en-US" sz="900" dirty="0">
                <a:latin typeface="Arial"/>
                <a:cs typeface="Arial"/>
              </a:rPr>
              <a:t>Pod 1</a:t>
            </a:r>
          </a:p>
        </p:txBody>
      </p:sp>
      <p:sp>
        <p:nvSpPr>
          <p:cNvPr id="19" name="Rectangle 18">
            <a:extLst>
              <a:ext uri="{FF2B5EF4-FFF2-40B4-BE49-F238E27FC236}">
                <a16:creationId xmlns:a16="http://schemas.microsoft.com/office/drawing/2014/main" id="{39A5F163-FD95-0F4F-A507-6A7B99ACD525}"/>
              </a:ext>
            </a:extLst>
          </p:cNvPr>
          <p:cNvSpPr/>
          <p:nvPr/>
        </p:nvSpPr>
        <p:spPr>
          <a:xfrm>
            <a:off x="4970733" y="2353502"/>
            <a:ext cx="917897" cy="375435"/>
          </a:xfrm>
          <a:prstGeom prst="rect">
            <a:avLst/>
          </a:prstGeom>
          <a:solidFill>
            <a:schemeClr val="accent2"/>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dirty="0">
                <a:solidFill>
                  <a:schemeClr val="bg2"/>
                </a:solidFill>
              </a:rPr>
              <a:t>multi-instance</a:t>
            </a:r>
            <a:br>
              <a:rPr lang="en-GB" sz="800" dirty="0">
                <a:solidFill>
                  <a:schemeClr val="bg2"/>
                </a:solidFill>
              </a:rPr>
            </a:br>
            <a:r>
              <a:rPr lang="en-GB" sz="1000" b="1" dirty="0">
                <a:solidFill>
                  <a:schemeClr val="bg2"/>
                </a:solidFill>
              </a:rPr>
              <a:t>active</a:t>
            </a:r>
            <a:endParaRPr lang="en-GB" sz="800" b="1" dirty="0">
              <a:solidFill>
                <a:schemeClr val="bg2"/>
              </a:solidFill>
            </a:endParaRPr>
          </a:p>
        </p:txBody>
      </p:sp>
      <p:sp>
        <p:nvSpPr>
          <p:cNvPr id="21" name="Rounded Rectangle 20">
            <a:extLst>
              <a:ext uri="{FF2B5EF4-FFF2-40B4-BE49-F238E27FC236}">
                <a16:creationId xmlns:a16="http://schemas.microsoft.com/office/drawing/2014/main" id="{275C1D67-07A8-AF40-A105-DEBD471AF304}"/>
              </a:ext>
            </a:extLst>
          </p:cNvPr>
          <p:cNvSpPr/>
          <p:nvPr/>
        </p:nvSpPr>
        <p:spPr>
          <a:xfrm>
            <a:off x="6260624" y="2199127"/>
            <a:ext cx="1079892" cy="608297"/>
          </a:xfrm>
          <a:prstGeom prst="roundRect">
            <a:avLst>
              <a:gd name="adj" fmla="val 8975"/>
            </a:avLst>
          </a:prstGeom>
          <a:solidFill>
            <a:schemeClr val="bg2"/>
          </a:solidFill>
          <a:ln>
            <a:noFill/>
          </a:ln>
        </p:spPr>
        <p:txBody>
          <a:bodyPr wrap="square" lIns="0" tIns="0" rIns="0" bIns="0" rtlCol="0" anchor="t" anchorCtr="0">
            <a:noAutofit/>
          </a:bodyPr>
          <a:lstStyle/>
          <a:p>
            <a:pPr algn="ctr"/>
            <a:r>
              <a:rPr lang="en-US" sz="900" dirty="0">
                <a:latin typeface="Arial"/>
                <a:cs typeface="Arial"/>
              </a:rPr>
              <a:t>Pod 2</a:t>
            </a:r>
          </a:p>
        </p:txBody>
      </p:sp>
      <p:sp>
        <p:nvSpPr>
          <p:cNvPr id="23" name="Rectangle 22">
            <a:extLst>
              <a:ext uri="{FF2B5EF4-FFF2-40B4-BE49-F238E27FC236}">
                <a16:creationId xmlns:a16="http://schemas.microsoft.com/office/drawing/2014/main" id="{E713670A-8649-DE45-9E2F-BF18E1761B82}"/>
              </a:ext>
            </a:extLst>
          </p:cNvPr>
          <p:cNvSpPr/>
          <p:nvPr/>
        </p:nvSpPr>
        <p:spPr>
          <a:xfrm>
            <a:off x="6332194" y="2367922"/>
            <a:ext cx="917897" cy="375435"/>
          </a:xfrm>
          <a:prstGeom prst="rect">
            <a:avLst/>
          </a:prstGeom>
          <a:solidFill>
            <a:schemeClr val="accent1">
              <a:lumMod val="60000"/>
              <a:lumOff val="40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800" dirty="0">
                <a:solidFill>
                  <a:schemeClr val="bg2"/>
                </a:solidFill>
              </a:rPr>
              <a:t>multi-instance</a:t>
            </a:r>
            <a:br>
              <a:rPr lang="en-GB" sz="800" dirty="0">
                <a:solidFill>
                  <a:schemeClr val="bg2"/>
                </a:solidFill>
              </a:rPr>
            </a:br>
            <a:r>
              <a:rPr lang="en-GB" sz="1000" dirty="0">
                <a:solidFill>
                  <a:schemeClr val="bg2"/>
                </a:solidFill>
              </a:rPr>
              <a:t>standby</a:t>
            </a:r>
            <a:endParaRPr lang="en-GB" sz="800" dirty="0">
              <a:solidFill>
                <a:schemeClr val="bg2"/>
              </a:solidFill>
            </a:endParaRPr>
          </a:p>
        </p:txBody>
      </p:sp>
      <p:sp>
        <p:nvSpPr>
          <p:cNvPr id="25" name="Rounded Rectangle 24">
            <a:extLst>
              <a:ext uri="{FF2B5EF4-FFF2-40B4-BE49-F238E27FC236}">
                <a16:creationId xmlns:a16="http://schemas.microsoft.com/office/drawing/2014/main" id="{036BFCAB-9913-3E44-9AFE-20D24A270B98}"/>
              </a:ext>
            </a:extLst>
          </p:cNvPr>
          <p:cNvSpPr/>
          <p:nvPr/>
        </p:nvSpPr>
        <p:spPr>
          <a:xfrm>
            <a:off x="4751110" y="1960778"/>
            <a:ext cx="4185501" cy="935957"/>
          </a:xfrm>
          <a:prstGeom prst="roundRect">
            <a:avLst/>
          </a:prstGeom>
          <a:noFill/>
          <a:ln>
            <a:solidFill>
              <a:schemeClr val="tx1">
                <a:lumMod val="75000"/>
                <a:lumOff val="25000"/>
              </a:schemeClr>
            </a:solidFill>
            <a:prstDash val="lgDash"/>
          </a:ln>
        </p:spPr>
        <p:txBody>
          <a:bodyPr wrap="square" lIns="0" tIns="0" rIns="0" bIns="0" rtlCol="0" anchor="t" anchorCtr="0">
            <a:noAutofit/>
          </a:bodyPr>
          <a:lstStyle/>
          <a:p>
            <a:pPr algn="ctr"/>
            <a:r>
              <a:rPr lang="en-US" sz="1000" dirty="0"/>
              <a:t>StatefulSet, Replicas=2</a:t>
            </a:r>
          </a:p>
        </p:txBody>
      </p:sp>
      <p:cxnSp>
        <p:nvCxnSpPr>
          <p:cNvPr id="28" name="Elbow Connector 27">
            <a:extLst>
              <a:ext uri="{FF2B5EF4-FFF2-40B4-BE49-F238E27FC236}">
                <a16:creationId xmlns:a16="http://schemas.microsoft.com/office/drawing/2014/main" id="{438F0AAF-2F17-7441-BA4A-47571CCE0C53}"/>
              </a:ext>
            </a:extLst>
          </p:cNvPr>
          <p:cNvCxnSpPr>
            <a:cxnSpLocks/>
            <a:stCxn id="19" idx="2"/>
          </p:cNvCxnSpPr>
          <p:nvPr/>
        </p:nvCxnSpPr>
        <p:spPr>
          <a:xfrm rot="16200000" flipH="1">
            <a:off x="5398830" y="2759789"/>
            <a:ext cx="1291585" cy="1229880"/>
          </a:xfrm>
          <a:prstGeom prst="bentConnector3">
            <a:avLst>
              <a:gd name="adj1" fmla="val 70436"/>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20965EB-C632-9040-BD79-066452E71351}"/>
              </a:ext>
            </a:extLst>
          </p:cNvPr>
          <p:cNvCxnSpPr>
            <a:stCxn id="23" idx="2"/>
            <a:endCxn id="16" idx="1"/>
          </p:cNvCxnSpPr>
          <p:nvPr/>
        </p:nvCxnSpPr>
        <p:spPr>
          <a:xfrm>
            <a:off x="6791143" y="2743357"/>
            <a:ext cx="3615" cy="1260541"/>
          </a:xfrm>
          <a:prstGeom prst="line">
            <a:avLst/>
          </a:prstGeom>
          <a:ln w="28575">
            <a:solidFill>
              <a:srgbClr val="A6CBFF"/>
            </a:solidFill>
          </a:ln>
          <a:effectLst/>
        </p:spPr>
        <p:style>
          <a:lnRef idx="2">
            <a:schemeClr val="accent1"/>
          </a:lnRef>
          <a:fillRef idx="0">
            <a:schemeClr val="accent1"/>
          </a:fillRef>
          <a:effectRef idx="1">
            <a:schemeClr val="accent1"/>
          </a:effectRef>
          <a:fontRef idx="minor">
            <a:schemeClr val="tx1"/>
          </a:fontRef>
        </p:style>
      </p:cxnSp>
      <p:sp>
        <p:nvSpPr>
          <p:cNvPr id="41" name="Rounded Rectangle 4">
            <a:extLst>
              <a:ext uri="{FF2B5EF4-FFF2-40B4-BE49-F238E27FC236}">
                <a16:creationId xmlns:a16="http://schemas.microsoft.com/office/drawing/2014/main" id="{F67D2BF9-A342-9C49-8AE7-536EFE0DB371}"/>
              </a:ext>
            </a:extLst>
          </p:cNvPr>
          <p:cNvSpPr/>
          <p:nvPr/>
        </p:nvSpPr>
        <p:spPr bwMode="auto">
          <a:xfrm>
            <a:off x="4838311" y="1051076"/>
            <a:ext cx="3950604" cy="345758"/>
          </a:xfrm>
          <a:prstGeom prst="rect">
            <a:avLst/>
          </a:prstGeom>
          <a:solidFill>
            <a:schemeClr val="bg2">
              <a:lumMod val="85000"/>
            </a:schemeClr>
          </a:solidFill>
          <a:ln>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dirty="0">
                <a:solidFill>
                  <a:schemeClr val="tx1">
                    <a:lumMod val="65000"/>
                    <a:lumOff val="35000"/>
                  </a:schemeClr>
                </a:solidFill>
              </a:rPr>
              <a:t>Kubernetes</a:t>
            </a:r>
          </a:p>
        </p:txBody>
      </p:sp>
      <p:sp>
        <p:nvSpPr>
          <p:cNvPr id="24" name="TextBox 23">
            <a:extLst>
              <a:ext uri="{FF2B5EF4-FFF2-40B4-BE49-F238E27FC236}">
                <a16:creationId xmlns:a16="http://schemas.microsoft.com/office/drawing/2014/main" id="{B602CC46-1BE8-384F-98C7-80DA96693C70}"/>
              </a:ext>
            </a:extLst>
          </p:cNvPr>
          <p:cNvSpPr txBox="1"/>
          <p:nvPr/>
        </p:nvSpPr>
        <p:spPr>
          <a:xfrm>
            <a:off x="6629400" y="18234"/>
            <a:ext cx="2514600" cy="461665"/>
          </a:xfrm>
          <a:prstGeom prst="rect">
            <a:avLst/>
          </a:prstGeom>
          <a:noFill/>
        </p:spPr>
        <p:txBody>
          <a:bodyPr wrap="square" rtlCol="0">
            <a:spAutoFit/>
          </a:bodyPr>
          <a:lstStyle/>
          <a:p>
            <a:pPr algn="r"/>
            <a:r>
              <a:rPr lang="en-US" sz="2400" dirty="0">
                <a:solidFill>
                  <a:schemeClr val="bg2">
                    <a:lumMod val="75000"/>
                  </a:schemeClr>
                </a:solidFill>
                <a:latin typeface="IBM Plex Sans ExtraLight" panose="020B0303050203000203" pitchFamily="34" charset="77"/>
              </a:rPr>
              <a:t>IBM MQ 9.1.3 </a:t>
            </a:r>
            <a:r>
              <a:rPr lang="en-US" sz="2000" dirty="0">
                <a:solidFill>
                  <a:schemeClr val="bg2">
                    <a:lumMod val="75000"/>
                  </a:schemeClr>
                </a:solidFill>
                <a:latin typeface="IBM Plex Sans ExtraLight" panose="020B0303050203000203" pitchFamily="34" charset="77"/>
              </a:rPr>
              <a:t>CD</a:t>
            </a:r>
            <a:endParaRPr lang="en-US" sz="2400" dirty="0">
              <a:solidFill>
                <a:schemeClr val="bg2">
                  <a:lumMod val="75000"/>
                </a:schemeClr>
              </a:solidFill>
              <a:latin typeface="IBM Plex Sans ExtraLight" panose="020B0303050203000203" pitchFamily="34" charset="77"/>
            </a:endParaRPr>
          </a:p>
        </p:txBody>
      </p:sp>
      <p:grpSp>
        <p:nvGrpSpPr>
          <p:cNvPr id="32" name="Group 31">
            <a:extLst>
              <a:ext uri="{FF2B5EF4-FFF2-40B4-BE49-F238E27FC236}">
                <a16:creationId xmlns:a16="http://schemas.microsoft.com/office/drawing/2014/main" id="{2DE08183-E4D6-344B-8055-A324201A3FA6}"/>
              </a:ext>
            </a:extLst>
          </p:cNvPr>
          <p:cNvGrpSpPr/>
          <p:nvPr/>
        </p:nvGrpSpPr>
        <p:grpSpPr>
          <a:xfrm>
            <a:off x="7638145" y="2191888"/>
            <a:ext cx="1079892" cy="608297"/>
            <a:chOff x="6270096" y="2189836"/>
            <a:chExt cx="1079892" cy="608297"/>
          </a:xfrm>
        </p:grpSpPr>
        <p:sp>
          <p:nvSpPr>
            <p:cNvPr id="35" name="Rectangle 34">
              <a:extLst>
                <a:ext uri="{FF2B5EF4-FFF2-40B4-BE49-F238E27FC236}">
                  <a16:creationId xmlns:a16="http://schemas.microsoft.com/office/drawing/2014/main" id="{1FE649C7-21F7-5B4E-A06C-97FEA5B3DC3F}"/>
                </a:ext>
              </a:extLst>
            </p:cNvPr>
            <p:cNvSpPr/>
            <p:nvPr/>
          </p:nvSpPr>
          <p:spPr>
            <a:xfrm>
              <a:off x="6354065" y="2353502"/>
              <a:ext cx="917897" cy="375435"/>
            </a:xfrm>
            <a:prstGeom prst="rect">
              <a:avLst/>
            </a:prstGeom>
            <a:noFill/>
            <a:ln w="12700">
              <a:solidFill>
                <a:srgbClr val="B0B0B0"/>
              </a:solidFill>
              <a:prstDash val="solid"/>
            </a:ln>
            <a:effectLst>
              <a:outerShdw blurRad="50800" dist="254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500" dirty="0">
                <a:solidFill>
                  <a:srgbClr val="EAEAEA"/>
                </a:solidFill>
              </a:endParaRPr>
            </a:p>
          </p:txBody>
        </p:sp>
        <p:sp>
          <p:nvSpPr>
            <p:cNvPr id="34" name="Rounded Rectangle 33">
              <a:extLst>
                <a:ext uri="{FF2B5EF4-FFF2-40B4-BE49-F238E27FC236}">
                  <a16:creationId xmlns:a16="http://schemas.microsoft.com/office/drawing/2014/main" id="{10323CAE-80A1-EF40-BE74-F44F6623812F}"/>
                </a:ext>
              </a:extLst>
            </p:cNvPr>
            <p:cNvSpPr/>
            <p:nvPr/>
          </p:nvSpPr>
          <p:spPr>
            <a:xfrm>
              <a:off x="6270096" y="2189836"/>
              <a:ext cx="1079892" cy="608297"/>
            </a:xfrm>
            <a:prstGeom prst="roundRect">
              <a:avLst>
                <a:gd name="adj" fmla="val 8975"/>
              </a:avLst>
            </a:prstGeom>
            <a:noFill/>
            <a:ln>
              <a:solidFill>
                <a:schemeClr val="tx2">
                  <a:lumMod val="75000"/>
                </a:schemeClr>
              </a:solidFill>
            </a:ln>
          </p:spPr>
          <p:txBody>
            <a:bodyPr wrap="square" lIns="0" tIns="0" rIns="0" bIns="0" rtlCol="0" anchor="t" anchorCtr="0">
              <a:noAutofit/>
            </a:bodyPr>
            <a:lstStyle/>
            <a:p>
              <a:pPr algn="ctr"/>
              <a:endParaRPr lang="en-US" sz="900" dirty="0">
                <a:latin typeface="Arial"/>
                <a:cs typeface="Arial"/>
              </a:endParaRPr>
            </a:p>
          </p:txBody>
        </p:sp>
      </p:grpSp>
      <p:sp>
        <p:nvSpPr>
          <p:cNvPr id="6" name="TextBox 5">
            <a:extLst>
              <a:ext uri="{FF2B5EF4-FFF2-40B4-BE49-F238E27FC236}">
                <a16:creationId xmlns:a16="http://schemas.microsoft.com/office/drawing/2014/main" id="{64A26535-004D-3243-AA0D-8FEC58910A4A}"/>
              </a:ext>
            </a:extLst>
          </p:cNvPr>
          <p:cNvSpPr txBox="1"/>
          <p:nvPr/>
        </p:nvSpPr>
        <p:spPr>
          <a:xfrm>
            <a:off x="163463" y="4715539"/>
            <a:ext cx="4245073" cy="200055"/>
          </a:xfrm>
          <a:prstGeom prst="rect">
            <a:avLst/>
          </a:prstGeom>
          <a:noFill/>
        </p:spPr>
        <p:txBody>
          <a:bodyPr wrap="none" rtlCol="0">
            <a:spAutoFit/>
          </a:bodyPr>
          <a:lstStyle/>
          <a:p>
            <a:r>
              <a:rPr lang="en-US" sz="700" dirty="0">
                <a:solidFill>
                  <a:schemeClr val="bg2"/>
                </a:solidFill>
              </a:rPr>
              <a:t>https://www.ibm.com/support/knowledgecenter/SSFKSJ_9.1.0/com.ibm.mq.ctr.doc/ha_for_ctr.htm</a:t>
            </a:r>
          </a:p>
        </p:txBody>
      </p:sp>
    </p:spTree>
    <p:extLst>
      <p:ext uri="{BB962C8B-B14F-4D97-AF65-F5344CB8AC3E}">
        <p14:creationId xmlns:p14="http://schemas.microsoft.com/office/powerpoint/2010/main" val="14558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E54C64C2-C290-F741-8DCD-49257B168172}"/>
              </a:ext>
            </a:extLst>
          </p:cNvPr>
          <p:cNvSpPr txBox="1"/>
          <p:nvPr/>
        </p:nvSpPr>
        <p:spPr>
          <a:xfrm>
            <a:off x="5221419" y="18234"/>
            <a:ext cx="3922581" cy="707886"/>
          </a:xfrm>
          <a:prstGeom prst="rect">
            <a:avLst/>
          </a:prstGeom>
          <a:noFill/>
        </p:spPr>
        <p:txBody>
          <a:bodyPr wrap="square" rtlCol="0">
            <a:spAutoFit/>
          </a:bodyPr>
          <a:lstStyle/>
          <a:p>
            <a:pPr algn="r"/>
            <a:r>
              <a:rPr lang="en-US" sz="2000" dirty="0">
                <a:solidFill>
                  <a:schemeClr val="bg2">
                    <a:lumMod val="75000"/>
                  </a:schemeClr>
                </a:solidFill>
                <a:latin typeface="IBM Plex Sans ExtraLight" panose="020B0303050203000203" pitchFamily="34" charset="77"/>
              </a:rPr>
              <a:t>IBM MQ 9.1.1+ </a:t>
            </a:r>
            <a:r>
              <a:rPr lang="en-US" sz="1800" dirty="0">
                <a:solidFill>
                  <a:schemeClr val="bg2">
                    <a:lumMod val="75000"/>
                  </a:schemeClr>
                </a:solidFill>
                <a:latin typeface="IBM Plex Sans ExtraLight" panose="020B0303050203000203" pitchFamily="34" charset="77"/>
              </a:rPr>
              <a:t>CD</a:t>
            </a:r>
            <a:br>
              <a:rPr lang="en-US" sz="1800" dirty="0">
                <a:solidFill>
                  <a:schemeClr val="bg2">
                    <a:lumMod val="75000"/>
                  </a:schemeClr>
                </a:solidFill>
                <a:latin typeface="IBM Plex Sans ExtraLight" panose="020B0303050203000203" pitchFamily="34" charset="77"/>
              </a:rPr>
            </a:br>
            <a:endParaRPr lang="en-US" sz="2000" dirty="0">
              <a:solidFill>
                <a:schemeClr val="bg2">
                  <a:lumMod val="75000"/>
                </a:schemeClr>
              </a:solidFill>
              <a:latin typeface="IBM Plex Sans ExtraLight" panose="020B0303050203000203" pitchFamily="34" charset="77"/>
            </a:endParaRPr>
          </a:p>
        </p:txBody>
      </p:sp>
      <p:sp>
        <p:nvSpPr>
          <p:cNvPr id="2" name="Title 1"/>
          <p:cNvSpPr>
            <a:spLocks noGrp="1"/>
          </p:cNvSpPr>
          <p:nvPr>
            <p:ph type="title"/>
          </p:nvPr>
        </p:nvSpPr>
        <p:spPr>
          <a:xfrm>
            <a:off x="228600" y="201168"/>
            <a:ext cx="4114800" cy="4493752"/>
          </a:xfrm>
        </p:spPr>
        <p:txBody>
          <a:bodyPr/>
          <a:lstStyle/>
          <a:p>
            <a:r>
              <a:rPr lang="en-GB" sz="1800" b="1" dirty="0">
                <a:solidFill>
                  <a:schemeClr val="bg2"/>
                </a:solidFill>
              </a:rPr>
              <a:t>Increasing your avai</a:t>
            </a:r>
            <a:r>
              <a:rPr lang="en-GB" b="1" dirty="0">
                <a:solidFill>
                  <a:schemeClr val="bg2"/>
                </a:solidFill>
              </a:rPr>
              <a:t>lability further</a:t>
            </a:r>
            <a:endParaRPr lang="en-GB" sz="1800" b="1" dirty="0">
              <a:solidFill>
                <a:schemeClr val="bg2"/>
              </a:solidFill>
            </a:endParaRPr>
          </a:p>
        </p:txBody>
      </p:sp>
      <p:sp>
        <p:nvSpPr>
          <p:cNvPr id="45" name="Content Placeholder 2"/>
          <p:cNvSpPr txBox="1">
            <a:spLocks/>
          </p:cNvSpPr>
          <p:nvPr/>
        </p:nvSpPr>
        <p:spPr>
          <a:xfrm>
            <a:off x="236833" y="708738"/>
            <a:ext cx="4029075" cy="4195763"/>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1350" dirty="0">
                <a:solidFill>
                  <a:schemeClr val="bg2"/>
                </a:solidFill>
              </a:rPr>
              <a:t>With automatic queue manager failover, queue manager restart times have an increasing part to play in achieving the highest levels of availability</a:t>
            </a:r>
          </a:p>
          <a:p>
            <a:endParaRPr lang="en-GB" sz="1350" dirty="0">
              <a:solidFill>
                <a:schemeClr val="bg2"/>
              </a:solidFill>
            </a:endParaRPr>
          </a:p>
          <a:p>
            <a:r>
              <a:rPr lang="en-GB" sz="1350" dirty="0">
                <a:solidFill>
                  <a:schemeClr val="bg2"/>
                </a:solidFill>
              </a:rPr>
              <a:t>MQ 9.1.x CD has focused on driving down the time it takes to stop and start distributed queue managers under load</a:t>
            </a:r>
          </a:p>
          <a:p>
            <a:r>
              <a:rPr lang="en-GB" sz="1350" dirty="0">
                <a:solidFill>
                  <a:schemeClr val="bg2"/>
                </a:solidFill>
              </a:rPr>
              <a:t> </a:t>
            </a:r>
          </a:p>
          <a:p>
            <a:endParaRPr lang="en-GB" sz="1350" dirty="0">
              <a:solidFill>
                <a:schemeClr val="bg2"/>
              </a:solidFill>
            </a:endParaRPr>
          </a:p>
        </p:txBody>
      </p:sp>
      <p:sp>
        <p:nvSpPr>
          <p:cNvPr id="3" name="Footer Placeholder 2">
            <a:extLst>
              <a:ext uri="{FF2B5EF4-FFF2-40B4-BE49-F238E27FC236}">
                <a16:creationId xmlns:a16="http://schemas.microsoft.com/office/drawing/2014/main" id="{1270D1CE-7359-2842-92D4-DE9961D19E71}"/>
              </a:ext>
            </a:extLst>
          </p:cNvPr>
          <p:cNvSpPr>
            <a:spLocks noGrp="1"/>
          </p:cNvSpPr>
          <p:nvPr>
            <p:ph type="ftr" sz="quarter" idx="10"/>
          </p:nvPr>
        </p:nvSpPr>
        <p:spPr>
          <a:xfrm>
            <a:off x="151108" y="5006340"/>
            <a:ext cx="4114800" cy="137160"/>
          </a:xfrm>
        </p:spPr>
        <p:txBody>
          <a:bodyPr/>
          <a:lstStyle/>
          <a:p>
            <a:r>
              <a:rPr lang="en-GB"/>
              <a:t>© 2020 IBM Corporation    </a:t>
            </a:r>
            <a:endParaRPr lang="en-US" dirty="0"/>
          </a:p>
        </p:txBody>
      </p:sp>
      <p:sp>
        <p:nvSpPr>
          <p:cNvPr id="4" name="Slide Number Placeholder 3">
            <a:extLst>
              <a:ext uri="{FF2B5EF4-FFF2-40B4-BE49-F238E27FC236}">
                <a16:creationId xmlns:a16="http://schemas.microsoft.com/office/drawing/2014/main" id="{AE19D3F0-07A2-0B46-A297-06F5606C3A5B}"/>
              </a:ext>
            </a:extLst>
          </p:cNvPr>
          <p:cNvSpPr>
            <a:spLocks noGrp="1"/>
          </p:cNvSpPr>
          <p:nvPr>
            <p:ph type="sldNum" sz="quarter" idx="11"/>
          </p:nvPr>
        </p:nvSpPr>
        <p:spPr/>
        <p:txBody>
          <a:bodyPr/>
          <a:lstStyle/>
          <a:p>
            <a:fld id="{D0BE6F14-FF48-0F4F-A8AA-2E3F25371E4A}" type="slidenum">
              <a:rPr lang="en-US" smtClean="0">
                <a:solidFill>
                  <a:srgbClr val="000000"/>
                </a:solidFill>
              </a:rPr>
              <a:pPr/>
              <a:t>23</a:t>
            </a:fld>
            <a:endParaRPr lang="en-US" dirty="0">
              <a:solidFill>
                <a:srgbClr val="000000"/>
              </a:solidFill>
            </a:endParaRPr>
          </a:p>
        </p:txBody>
      </p:sp>
      <p:pic>
        <p:nvPicPr>
          <p:cNvPr id="29" name="Graphic 28" descr="Stopwatch">
            <a:extLst>
              <a:ext uri="{FF2B5EF4-FFF2-40B4-BE49-F238E27FC236}">
                <a16:creationId xmlns:a16="http://schemas.microsoft.com/office/drawing/2014/main" id="{AB547EC7-BC39-644D-87E2-1FB80BF069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2778" y="3163502"/>
            <a:ext cx="1071459" cy="1071459"/>
          </a:xfrm>
          <a:prstGeom prst="rect">
            <a:avLst/>
          </a:prstGeom>
        </p:spPr>
      </p:pic>
      <p:grpSp>
        <p:nvGrpSpPr>
          <p:cNvPr id="31" name="Group 30">
            <a:extLst>
              <a:ext uri="{FF2B5EF4-FFF2-40B4-BE49-F238E27FC236}">
                <a16:creationId xmlns:a16="http://schemas.microsoft.com/office/drawing/2014/main" id="{7403A1E6-BF4A-A945-ABD8-57869650AF77}"/>
              </a:ext>
            </a:extLst>
          </p:cNvPr>
          <p:cNvGrpSpPr/>
          <p:nvPr/>
        </p:nvGrpSpPr>
        <p:grpSpPr>
          <a:xfrm>
            <a:off x="4995738" y="1078989"/>
            <a:ext cx="4222937" cy="2174259"/>
            <a:chOff x="4491019" y="2054494"/>
            <a:chExt cx="4222937" cy="2174259"/>
          </a:xfrm>
        </p:grpSpPr>
        <p:sp>
          <p:nvSpPr>
            <p:cNvPr id="32" name="TextBox 31">
              <a:extLst>
                <a:ext uri="{FF2B5EF4-FFF2-40B4-BE49-F238E27FC236}">
                  <a16:creationId xmlns:a16="http://schemas.microsoft.com/office/drawing/2014/main" id="{EC78A540-E240-B04B-9BDC-5333337BFD8A}"/>
                </a:ext>
              </a:extLst>
            </p:cNvPr>
            <p:cNvSpPr txBox="1"/>
            <p:nvPr/>
          </p:nvSpPr>
          <p:spPr>
            <a:xfrm>
              <a:off x="5291735" y="3920976"/>
              <a:ext cx="3422221" cy="307777"/>
            </a:xfrm>
            <a:prstGeom prst="rect">
              <a:avLst/>
            </a:prstGeom>
            <a:noFill/>
          </p:spPr>
          <p:txBody>
            <a:bodyPr wrap="square" rtlCol="0">
              <a:spAutoFit/>
            </a:bodyPr>
            <a:lstStyle/>
            <a:p>
              <a:pPr>
                <a:tabLst>
                  <a:tab pos="442913" algn="l"/>
                </a:tabLst>
              </a:pPr>
              <a:r>
                <a:rPr lang="en-US" sz="700" dirty="0"/>
                <a:t>Operator instigated switch over                            Abrupt failover</a:t>
              </a:r>
            </a:p>
            <a:p>
              <a:endParaRPr lang="en-US" sz="700" dirty="0"/>
            </a:p>
          </p:txBody>
        </p:sp>
        <p:grpSp>
          <p:nvGrpSpPr>
            <p:cNvPr id="33" name="Group 32">
              <a:extLst>
                <a:ext uri="{FF2B5EF4-FFF2-40B4-BE49-F238E27FC236}">
                  <a16:creationId xmlns:a16="http://schemas.microsoft.com/office/drawing/2014/main" id="{53666A8E-1340-2D45-B7AA-048A2D529675}"/>
                </a:ext>
              </a:extLst>
            </p:cNvPr>
            <p:cNvGrpSpPr/>
            <p:nvPr/>
          </p:nvGrpSpPr>
          <p:grpSpPr>
            <a:xfrm>
              <a:off x="4491019" y="2054494"/>
              <a:ext cx="3739701" cy="1844873"/>
              <a:chOff x="3758206" y="2191922"/>
              <a:chExt cx="3739701" cy="1844873"/>
            </a:xfrm>
          </p:grpSpPr>
          <p:pic>
            <p:nvPicPr>
              <p:cNvPr id="34" name="Picture 33" descr="A screenshot of a cell phone&#10;&#10;Description automatically generated">
                <a:extLst>
                  <a:ext uri="{FF2B5EF4-FFF2-40B4-BE49-F238E27FC236}">
                    <a16:creationId xmlns:a16="http://schemas.microsoft.com/office/drawing/2014/main" id="{42A11E8A-621F-9547-A8D3-9DAAFD2A5B59}"/>
                  </a:ext>
                </a:extLst>
              </p:cNvPr>
              <p:cNvPicPr>
                <a:picLocks noChangeAspect="1"/>
              </p:cNvPicPr>
              <p:nvPr/>
            </p:nvPicPr>
            <p:blipFill rotWithShape="1">
              <a:blip r:embed="rId5"/>
              <a:srcRect t="6945" r="41566" b="13659"/>
              <a:stretch/>
            </p:blipFill>
            <p:spPr>
              <a:xfrm>
                <a:off x="3758206" y="2192796"/>
                <a:ext cx="3001870" cy="1843999"/>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C13B5341-D02A-1349-A94F-EBA4EA154BC7}"/>
                  </a:ext>
                </a:extLst>
              </p:cNvPr>
              <p:cNvPicPr>
                <a:picLocks noChangeAspect="1"/>
              </p:cNvPicPr>
              <p:nvPr/>
            </p:nvPicPr>
            <p:blipFill rotWithShape="1">
              <a:blip r:embed="rId5"/>
              <a:srcRect l="41566" t="6945" b="13659"/>
              <a:stretch/>
            </p:blipFill>
            <p:spPr>
              <a:xfrm>
                <a:off x="4496037" y="2191922"/>
                <a:ext cx="3001870" cy="1843999"/>
              </a:xfrm>
              <a:prstGeom prst="rect">
                <a:avLst/>
              </a:prstGeom>
            </p:spPr>
          </p:pic>
        </p:grpSp>
      </p:grpSp>
      <p:grpSp>
        <p:nvGrpSpPr>
          <p:cNvPr id="6" name="Group 5">
            <a:extLst>
              <a:ext uri="{FF2B5EF4-FFF2-40B4-BE49-F238E27FC236}">
                <a16:creationId xmlns:a16="http://schemas.microsoft.com/office/drawing/2014/main" id="{DE90ECD3-63B9-4E43-A8C8-9899FB710F07}"/>
              </a:ext>
            </a:extLst>
          </p:cNvPr>
          <p:cNvGrpSpPr/>
          <p:nvPr/>
        </p:nvGrpSpPr>
        <p:grpSpPr>
          <a:xfrm>
            <a:off x="5929810" y="3417216"/>
            <a:ext cx="2142599" cy="584775"/>
            <a:chOff x="5929810" y="3417216"/>
            <a:chExt cx="2142599" cy="584775"/>
          </a:xfrm>
        </p:grpSpPr>
        <p:sp>
          <p:nvSpPr>
            <p:cNvPr id="30" name="TextBox 29">
              <a:extLst>
                <a:ext uri="{FF2B5EF4-FFF2-40B4-BE49-F238E27FC236}">
                  <a16:creationId xmlns:a16="http://schemas.microsoft.com/office/drawing/2014/main" id="{F2F7984A-AE58-8643-B83D-73AD01D491F4}"/>
                </a:ext>
              </a:extLst>
            </p:cNvPr>
            <p:cNvSpPr txBox="1"/>
            <p:nvPr/>
          </p:nvSpPr>
          <p:spPr>
            <a:xfrm>
              <a:off x="5983054" y="3417216"/>
              <a:ext cx="2089355" cy="584775"/>
            </a:xfrm>
            <a:prstGeom prst="rect">
              <a:avLst/>
            </a:prstGeom>
            <a:noFill/>
          </p:spPr>
          <p:txBody>
            <a:bodyPr wrap="none" rtlCol="0">
              <a:spAutoFit/>
            </a:bodyPr>
            <a:lstStyle/>
            <a:p>
              <a:pPr>
                <a:tabLst>
                  <a:tab pos="442913" algn="l"/>
                </a:tabLst>
              </a:pPr>
              <a:r>
                <a:rPr lang="en-US" sz="800" dirty="0"/>
                <a:t>V9.1.0.2	Multi-instance queue manager</a:t>
              </a:r>
            </a:p>
            <a:p>
              <a:pPr>
                <a:tabLst>
                  <a:tab pos="442913" algn="l"/>
                </a:tabLst>
              </a:pPr>
              <a:r>
                <a:rPr lang="en-US" sz="800" dirty="0"/>
                <a:t>V9.1.0.2	Replicated data queue manager</a:t>
              </a:r>
            </a:p>
            <a:p>
              <a:pPr>
                <a:tabLst>
                  <a:tab pos="442913" algn="l"/>
                </a:tabLst>
              </a:pPr>
              <a:r>
                <a:rPr lang="en-US" sz="800" dirty="0"/>
                <a:t>V9.1.2 	Multi-instance queue manager</a:t>
              </a:r>
            </a:p>
            <a:p>
              <a:pPr>
                <a:tabLst>
                  <a:tab pos="442913" algn="l"/>
                </a:tabLst>
              </a:pPr>
              <a:r>
                <a:rPr lang="en-US" sz="800" dirty="0"/>
                <a:t>V9.1.2 	Replicated data queue manager</a:t>
              </a:r>
            </a:p>
          </p:txBody>
        </p:sp>
        <p:pic>
          <p:nvPicPr>
            <p:cNvPr id="36" name="Picture 35">
              <a:extLst>
                <a:ext uri="{FF2B5EF4-FFF2-40B4-BE49-F238E27FC236}">
                  <a16:creationId xmlns:a16="http://schemas.microsoft.com/office/drawing/2014/main" id="{F9562CBB-DE5A-3C4E-B04D-EE4024287C4F}"/>
                </a:ext>
              </a:extLst>
            </p:cNvPr>
            <p:cNvPicPr>
              <a:picLocks noChangeAspect="1"/>
            </p:cNvPicPr>
            <p:nvPr/>
          </p:nvPicPr>
          <p:blipFill>
            <a:blip r:embed="rId6"/>
            <a:stretch>
              <a:fillRect/>
            </a:stretch>
          </p:blipFill>
          <p:spPr>
            <a:xfrm>
              <a:off x="5929811" y="3472137"/>
              <a:ext cx="106475" cy="106475"/>
            </a:xfrm>
            <a:prstGeom prst="rect">
              <a:avLst/>
            </a:prstGeom>
          </p:spPr>
        </p:pic>
        <p:pic>
          <p:nvPicPr>
            <p:cNvPr id="38" name="Picture 37">
              <a:extLst>
                <a:ext uri="{FF2B5EF4-FFF2-40B4-BE49-F238E27FC236}">
                  <a16:creationId xmlns:a16="http://schemas.microsoft.com/office/drawing/2014/main" id="{20B934DE-2BE9-FE47-B2DC-64FD00406C99}"/>
                </a:ext>
              </a:extLst>
            </p:cNvPr>
            <p:cNvPicPr>
              <a:picLocks noChangeAspect="1"/>
            </p:cNvPicPr>
            <p:nvPr/>
          </p:nvPicPr>
          <p:blipFill>
            <a:blip r:embed="rId7"/>
            <a:stretch>
              <a:fillRect/>
            </a:stretch>
          </p:blipFill>
          <p:spPr>
            <a:xfrm>
              <a:off x="5929811" y="3592757"/>
              <a:ext cx="106475" cy="106475"/>
            </a:xfrm>
            <a:prstGeom prst="rect">
              <a:avLst/>
            </a:prstGeom>
          </p:spPr>
        </p:pic>
        <p:pic>
          <p:nvPicPr>
            <p:cNvPr id="39" name="Picture 38">
              <a:extLst>
                <a:ext uri="{FF2B5EF4-FFF2-40B4-BE49-F238E27FC236}">
                  <a16:creationId xmlns:a16="http://schemas.microsoft.com/office/drawing/2014/main" id="{C15110E8-2545-2348-ACBC-ED6C50543CF6}"/>
                </a:ext>
              </a:extLst>
            </p:cNvPr>
            <p:cNvPicPr>
              <a:picLocks noChangeAspect="1"/>
            </p:cNvPicPr>
            <p:nvPr/>
          </p:nvPicPr>
          <p:blipFill>
            <a:blip r:embed="rId8"/>
            <a:stretch>
              <a:fillRect/>
            </a:stretch>
          </p:blipFill>
          <p:spPr>
            <a:xfrm>
              <a:off x="5929812" y="3708601"/>
              <a:ext cx="106475" cy="106475"/>
            </a:xfrm>
            <a:prstGeom prst="rect">
              <a:avLst/>
            </a:prstGeom>
          </p:spPr>
        </p:pic>
        <p:pic>
          <p:nvPicPr>
            <p:cNvPr id="40" name="Picture 39">
              <a:extLst>
                <a:ext uri="{FF2B5EF4-FFF2-40B4-BE49-F238E27FC236}">
                  <a16:creationId xmlns:a16="http://schemas.microsoft.com/office/drawing/2014/main" id="{EB64733A-69D2-F54E-873B-FDB2AB6DBD09}"/>
                </a:ext>
              </a:extLst>
            </p:cNvPr>
            <p:cNvPicPr>
              <a:picLocks noChangeAspect="1"/>
            </p:cNvPicPr>
            <p:nvPr/>
          </p:nvPicPr>
          <p:blipFill>
            <a:blip r:embed="rId9"/>
            <a:stretch>
              <a:fillRect/>
            </a:stretch>
          </p:blipFill>
          <p:spPr>
            <a:xfrm>
              <a:off x="5929810" y="3831303"/>
              <a:ext cx="106475" cy="106475"/>
            </a:xfrm>
            <a:prstGeom prst="rect">
              <a:avLst/>
            </a:prstGeom>
          </p:spPr>
        </p:pic>
      </p:grpSp>
      <p:sp>
        <p:nvSpPr>
          <p:cNvPr id="43" name="TextBox 42">
            <a:extLst>
              <a:ext uri="{FF2B5EF4-FFF2-40B4-BE49-F238E27FC236}">
                <a16:creationId xmlns:a16="http://schemas.microsoft.com/office/drawing/2014/main" id="{6F9A6C3E-910B-7941-8FF4-4743B43BCB61}"/>
              </a:ext>
            </a:extLst>
          </p:cNvPr>
          <p:cNvSpPr txBox="1"/>
          <p:nvPr/>
        </p:nvSpPr>
        <p:spPr>
          <a:xfrm>
            <a:off x="5274804" y="4557631"/>
            <a:ext cx="3339376" cy="246221"/>
          </a:xfrm>
          <a:prstGeom prst="rect">
            <a:avLst/>
          </a:prstGeom>
          <a:noFill/>
        </p:spPr>
        <p:txBody>
          <a:bodyPr wrap="none" rtlCol="0">
            <a:spAutoFit/>
          </a:bodyPr>
          <a:lstStyle/>
          <a:p>
            <a:r>
              <a:rPr lang="en-US" sz="1000" dirty="0"/>
              <a:t>500 connected applications, driving 50k-85k msgs/sec</a:t>
            </a:r>
          </a:p>
        </p:txBody>
      </p:sp>
      <p:sp>
        <p:nvSpPr>
          <p:cNvPr id="5" name="Rectangle 4">
            <a:extLst>
              <a:ext uri="{FF2B5EF4-FFF2-40B4-BE49-F238E27FC236}">
                <a16:creationId xmlns:a16="http://schemas.microsoft.com/office/drawing/2014/main" id="{884334B2-BC92-3347-8DED-13C96A6C3F66}"/>
              </a:ext>
            </a:extLst>
          </p:cNvPr>
          <p:cNvSpPr/>
          <p:nvPr/>
        </p:nvSpPr>
        <p:spPr>
          <a:xfrm>
            <a:off x="151108" y="4557631"/>
            <a:ext cx="4572000" cy="230832"/>
          </a:xfrm>
          <a:prstGeom prst="rect">
            <a:avLst/>
          </a:prstGeom>
        </p:spPr>
        <p:txBody>
          <a:bodyPr>
            <a:spAutoFit/>
          </a:bodyPr>
          <a:lstStyle/>
          <a:p>
            <a:r>
              <a:rPr lang="en-US" sz="900" dirty="0">
                <a:solidFill>
                  <a:schemeClr val="bg2"/>
                </a:solidFill>
              </a:rPr>
              <a:t>ibm-messaging.github.io/mqperf/Queue%20Manager%20Restart%20Times.pdf</a:t>
            </a:r>
          </a:p>
        </p:txBody>
      </p:sp>
    </p:spTree>
    <p:extLst>
      <p:ext uri="{BB962C8B-B14F-4D97-AF65-F5344CB8AC3E}">
        <p14:creationId xmlns:p14="http://schemas.microsoft.com/office/powerpoint/2010/main" val="376155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9000">
              <a:schemeClr val="tx1"/>
            </a:gs>
            <a:gs pos="100000">
              <a:schemeClr val="bg1"/>
            </a:gs>
          </a:gsLst>
          <a:path path="circle">
            <a:fillToRect l="100000" t="100000"/>
          </a:path>
        </a:gradFill>
        <a:effectLst/>
      </p:bgPr>
    </p:bg>
    <p:spTree>
      <p:nvGrpSpPr>
        <p:cNvPr id="1" name=""/>
        <p:cNvGrpSpPr/>
        <p:nvPr/>
      </p:nvGrpSpPr>
      <p:grpSpPr>
        <a:xfrm>
          <a:off x="0" y="0"/>
          <a:ext cx="0" cy="0"/>
          <a:chOff x="0" y="0"/>
          <a:chExt cx="0" cy="0"/>
        </a:xfrm>
      </p:grpSpPr>
      <p:sp>
        <p:nvSpPr>
          <p:cNvPr id="5" name="Text Placeholder 4"/>
          <p:cNvSpPr txBox="1">
            <a:spLocks/>
          </p:cNvSpPr>
          <p:nvPr/>
        </p:nvSpPr>
        <p:spPr>
          <a:xfrm>
            <a:off x="3926229" y="2150724"/>
            <a:ext cx="5301514" cy="623248"/>
          </a:xfrm>
          <a:prstGeom prst="rect">
            <a:avLst/>
          </a:prstGeom>
        </p:spPr>
        <p:txBody>
          <a:bodyPr lIns="0"/>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lvl="0" indent="0">
              <a:buClr>
                <a:srgbClr val="1D3548"/>
              </a:buClr>
              <a:buNone/>
              <a:defRPr/>
            </a:pPr>
            <a:r>
              <a:rPr lang="en-GB" sz="3200" dirty="0">
                <a:solidFill>
                  <a:schemeClr val="bg2"/>
                </a:solidFill>
                <a:latin typeface="IBM Plex Sans Light" panose="020B0403050203000203" pitchFamily="34" charset="77"/>
              </a:rPr>
              <a:t>Active/active messaging</a:t>
            </a:r>
            <a:endParaRPr kumimoji="0" lang="en-GB" sz="3200" u="none" strike="noStrike" kern="0" cap="none" spc="0" normalizeH="0" baseline="0" noProof="0" dirty="0">
              <a:ln>
                <a:noFill/>
              </a:ln>
              <a:solidFill>
                <a:srgbClr val="FFFFFF"/>
              </a:solidFill>
              <a:effectLst/>
              <a:uLnTx/>
              <a:uFillTx/>
              <a:latin typeface="IBM Plex Sans Light" panose="020B0403050203000203" pitchFamily="34" charset="77"/>
            </a:endParaRPr>
          </a:p>
        </p:txBody>
      </p:sp>
      <p:sp>
        <p:nvSpPr>
          <p:cNvPr id="6" name="Text Placeholder 3"/>
          <p:cNvSpPr txBox="1">
            <a:spLocks/>
          </p:cNvSpPr>
          <p:nvPr/>
        </p:nvSpPr>
        <p:spPr bwMode="auto">
          <a:xfrm>
            <a:off x="3926229" y="2773972"/>
            <a:ext cx="498727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4290" rIns="68580" bIns="34290" numCol="1" anchor="t" anchorCtr="0" compatLnSpc="1">
            <a:prstTxWarp prst="textNoShape">
              <a:avLst/>
            </a:prstTxWarp>
            <a:spAutoFit/>
          </a:bodyPr>
          <a:lstStyle>
            <a:lvl1pPr marL="0" indent="0" algn="l" rtl="0" eaLnBrk="1" fontAlgn="base" hangingPunct="1">
              <a:spcBef>
                <a:spcPts val="0"/>
              </a:spcBef>
              <a:spcAft>
                <a:spcPct val="0"/>
              </a:spcAft>
              <a:buClr>
                <a:schemeClr val="tx1"/>
              </a:buClr>
              <a:buSzTx/>
              <a:buFont typeface="Wingdings" panose="05000000000000000000" pitchFamily="2" charset="2"/>
              <a:buNone/>
              <a:defRPr sz="3700">
                <a:solidFill>
                  <a:srgbClr val="FFFFFF"/>
                </a:solidFill>
                <a:latin typeface="IBM Plex Sans SemiBold"/>
                <a:ea typeface="IBM Plex Sans SemiBold"/>
                <a:cs typeface="IBM Plex Sans SemiBold"/>
                <a:sym typeface="IBM Plex Sans SemiBold"/>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lvl="0">
              <a:buClr>
                <a:srgbClr val="1D3548"/>
              </a:buClr>
              <a:defRPr/>
            </a:pPr>
            <a:r>
              <a:rPr lang="en-GB" sz="1600" dirty="0">
                <a:solidFill>
                  <a:schemeClr val="bg2"/>
                </a:solidFill>
                <a:latin typeface="IBM Plex Sans ExtraLight" panose="020B0303050203000203" pitchFamily="34" charset="77"/>
              </a:rPr>
              <a:t>Building scalable, fault tolerant, solutions</a:t>
            </a:r>
            <a:endParaRPr kumimoji="0" lang="en-GB" sz="1600" u="none" strike="noStrike" kern="0" cap="none" spc="0" normalizeH="0" baseline="0" noProof="0" dirty="0">
              <a:ln>
                <a:noFill/>
              </a:ln>
              <a:solidFill>
                <a:srgbClr val="FFFFFF"/>
              </a:solidFill>
              <a:effectLst/>
              <a:uLnTx/>
              <a:uFillTx/>
              <a:latin typeface="IBM Plex Sans ExtraLight" panose="020B0303050203000203" pitchFamily="34" charset="77"/>
              <a:ea typeface="IBM Plex Sans" charset="0"/>
              <a:cs typeface="IBM Plex Sans" charset="0"/>
              <a:sym typeface="IBM Plex Sans SemiBold"/>
            </a:endParaRPr>
          </a:p>
        </p:txBody>
      </p:sp>
      <p:pic>
        <p:nvPicPr>
          <p:cNvPr id="7" name="Picture 6">
            <a:extLst>
              <a:ext uri="{FF2B5EF4-FFF2-40B4-BE49-F238E27FC236}">
                <a16:creationId xmlns:a16="http://schemas.microsoft.com/office/drawing/2014/main" id="{87108C4F-0B78-D945-8903-6C5E231CBEC8}"/>
              </a:ext>
            </a:extLst>
          </p:cNvPr>
          <p:cNvPicPr>
            <a:picLocks noChangeAspect="1"/>
          </p:cNvPicPr>
          <p:nvPr/>
        </p:nvPicPr>
        <p:blipFill>
          <a:blip r:embed="rId2"/>
          <a:stretch>
            <a:fillRect/>
          </a:stretch>
        </p:blipFill>
        <p:spPr>
          <a:xfrm>
            <a:off x="1488377" y="1792759"/>
            <a:ext cx="1376892" cy="1800000"/>
          </a:xfrm>
          <a:prstGeom prst="rect">
            <a:avLst/>
          </a:prstGeom>
        </p:spPr>
      </p:pic>
    </p:spTree>
    <p:extLst>
      <p:ext uri="{BB962C8B-B14F-4D97-AF65-F5344CB8AC3E}">
        <p14:creationId xmlns:p14="http://schemas.microsoft.com/office/powerpoint/2010/main" val="83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263573" cy="4493752"/>
          </a:xfrm>
        </p:spPr>
        <p:txBody>
          <a:bodyPr/>
          <a:lstStyle/>
          <a:p>
            <a:r>
              <a:rPr lang="en-GB" dirty="0"/>
              <a:t>Building scalable, fault tolerant, solutions</a:t>
            </a:r>
          </a:p>
        </p:txBody>
      </p:sp>
      <p:grpSp>
        <p:nvGrpSpPr>
          <p:cNvPr id="3" name="Group 2">
            <a:extLst>
              <a:ext uri="{FF2B5EF4-FFF2-40B4-BE49-F238E27FC236}">
                <a16:creationId xmlns:a16="http://schemas.microsoft.com/office/drawing/2014/main" id="{77FE74EC-980C-2448-A715-4FCE9B576A9F}"/>
              </a:ext>
            </a:extLst>
          </p:cNvPr>
          <p:cNvGrpSpPr/>
          <p:nvPr/>
        </p:nvGrpSpPr>
        <p:grpSpPr>
          <a:xfrm>
            <a:off x="5030792" y="249636"/>
            <a:ext cx="1329634" cy="2160367"/>
            <a:chOff x="5030791" y="249635"/>
            <a:chExt cx="1329634" cy="2160367"/>
          </a:xfrm>
        </p:grpSpPr>
        <p:sp>
          <p:nvSpPr>
            <p:cNvPr id="78" name="Rectangle 77">
              <a:extLst>
                <a:ext uri="{FF2B5EF4-FFF2-40B4-BE49-F238E27FC236}">
                  <a16:creationId xmlns:a16="http://schemas.microsoft.com/office/drawing/2014/main" id="{2BBB35E7-B008-0C4F-A5A6-0A03D9EAF90A}"/>
                </a:ext>
              </a:extLst>
            </p:cNvPr>
            <p:cNvSpPr/>
            <p:nvPr/>
          </p:nvSpPr>
          <p:spPr bwMode="auto">
            <a:xfrm>
              <a:off x="5893480" y="249635"/>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cxnSp>
          <p:nvCxnSpPr>
            <p:cNvPr id="80" name="Elbow Connector 79">
              <a:extLst>
                <a:ext uri="{FF2B5EF4-FFF2-40B4-BE49-F238E27FC236}">
                  <a16:creationId xmlns:a16="http://schemas.microsoft.com/office/drawing/2014/main" id="{DB5C5577-3C07-814F-B0B7-0B9A2E495566}"/>
                </a:ext>
              </a:extLst>
            </p:cNvPr>
            <p:cNvCxnSpPr>
              <a:stCxn id="78" idx="2"/>
              <a:endCxn id="85" idx="0"/>
            </p:cNvCxnSpPr>
            <p:nvPr/>
          </p:nvCxnSpPr>
          <p:spPr bwMode="auto">
            <a:xfrm rot="5400000">
              <a:off x="5041611" y="949225"/>
              <a:ext cx="1533472" cy="637213"/>
            </a:xfrm>
            <a:prstGeom prst="bentConnector3">
              <a:avLst>
                <a:gd name="adj1" fmla="val 27257"/>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84" name="Group 83">
              <a:extLst>
                <a:ext uri="{FF2B5EF4-FFF2-40B4-BE49-F238E27FC236}">
                  <a16:creationId xmlns:a16="http://schemas.microsoft.com/office/drawing/2014/main" id="{400DB22F-66E1-5D41-8480-DE68C6EC70C0}"/>
                </a:ext>
              </a:extLst>
            </p:cNvPr>
            <p:cNvGrpSpPr/>
            <p:nvPr/>
          </p:nvGrpSpPr>
          <p:grpSpPr>
            <a:xfrm>
              <a:off x="5030791" y="2034567"/>
              <a:ext cx="917897" cy="375435"/>
              <a:chOff x="5030791" y="2034567"/>
              <a:chExt cx="917897" cy="375435"/>
            </a:xfrm>
          </p:grpSpPr>
          <p:sp>
            <p:nvSpPr>
              <p:cNvPr id="85" name="Rectangle 84">
                <a:extLst>
                  <a:ext uri="{FF2B5EF4-FFF2-40B4-BE49-F238E27FC236}">
                    <a16:creationId xmlns:a16="http://schemas.microsoft.com/office/drawing/2014/main" id="{1CAD899B-B0F5-0341-9D6B-7B328A8FF64B}"/>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86" name="Picture 85">
                <a:extLst>
                  <a:ext uri="{FF2B5EF4-FFF2-40B4-BE49-F238E27FC236}">
                    <a16:creationId xmlns:a16="http://schemas.microsoft.com/office/drawing/2014/main" id="{0D9A8B7E-9B00-7245-9C9E-850A91AF4586}"/>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grpSp>
        <p:nvGrpSpPr>
          <p:cNvPr id="8" name="Group 7">
            <a:extLst>
              <a:ext uri="{FF2B5EF4-FFF2-40B4-BE49-F238E27FC236}">
                <a16:creationId xmlns:a16="http://schemas.microsoft.com/office/drawing/2014/main" id="{8CBBD856-B848-D24B-8848-D8A69F47643E}"/>
              </a:ext>
            </a:extLst>
          </p:cNvPr>
          <p:cNvGrpSpPr/>
          <p:nvPr/>
        </p:nvGrpSpPr>
        <p:grpSpPr>
          <a:xfrm>
            <a:off x="7299963" y="259833"/>
            <a:ext cx="1330152" cy="2157136"/>
            <a:chOff x="7299963" y="259833"/>
            <a:chExt cx="1330152" cy="2157136"/>
          </a:xfrm>
        </p:grpSpPr>
        <p:grpSp>
          <p:nvGrpSpPr>
            <p:cNvPr id="97" name="Group 96">
              <a:extLst>
                <a:ext uri="{FF2B5EF4-FFF2-40B4-BE49-F238E27FC236}">
                  <a16:creationId xmlns:a16="http://schemas.microsoft.com/office/drawing/2014/main" id="{75F2BB08-0D81-9C46-BAEA-854AF41F63DA}"/>
                </a:ext>
              </a:extLst>
            </p:cNvPr>
            <p:cNvGrpSpPr/>
            <p:nvPr/>
          </p:nvGrpSpPr>
          <p:grpSpPr>
            <a:xfrm>
              <a:off x="7712218" y="2041534"/>
              <a:ext cx="917897" cy="375435"/>
              <a:chOff x="5030791" y="2034567"/>
              <a:chExt cx="917897" cy="375435"/>
            </a:xfrm>
            <a:solidFill>
              <a:schemeClr val="bg1">
                <a:lumMod val="50000"/>
                <a:lumOff val="50000"/>
              </a:schemeClr>
            </a:solidFill>
          </p:grpSpPr>
          <p:sp>
            <p:nvSpPr>
              <p:cNvPr id="98" name="Rectangle 97">
                <a:extLst>
                  <a:ext uri="{FF2B5EF4-FFF2-40B4-BE49-F238E27FC236}">
                    <a16:creationId xmlns:a16="http://schemas.microsoft.com/office/drawing/2014/main" id="{9832A16C-7723-9C4A-9980-3ED33ABFA457}"/>
                  </a:ext>
                </a:extLst>
              </p:cNvPr>
              <p:cNvSpPr/>
              <p:nvPr/>
            </p:nvSpPr>
            <p:spPr>
              <a:xfrm>
                <a:off x="5030791" y="2034567"/>
                <a:ext cx="917897" cy="375435"/>
              </a:xfrm>
              <a:prstGeom prst="rect">
                <a:avLst/>
              </a:prstGeom>
              <a:solidFill>
                <a:schemeClr val="bg1">
                  <a:lumMod val="75000"/>
                  <a:lumOff val="25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99" name="Picture 98">
                <a:extLst>
                  <a:ext uri="{FF2B5EF4-FFF2-40B4-BE49-F238E27FC236}">
                    <a16:creationId xmlns:a16="http://schemas.microsoft.com/office/drawing/2014/main" id="{FDA497A2-5BB3-DD46-9979-571A87E5B5AD}"/>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42307" y="2102047"/>
                <a:ext cx="268005" cy="247535"/>
              </a:xfrm>
              <a:prstGeom prst="rect">
                <a:avLst/>
              </a:prstGeom>
              <a:solidFill>
                <a:schemeClr val="bg1">
                  <a:lumMod val="75000"/>
                  <a:lumOff val="25000"/>
                </a:schemeClr>
              </a:solidFill>
            </p:spPr>
          </p:pic>
        </p:grpSp>
        <p:grpSp>
          <p:nvGrpSpPr>
            <p:cNvPr id="7" name="Group 6">
              <a:extLst>
                <a:ext uri="{FF2B5EF4-FFF2-40B4-BE49-F238E27FC236}">
                  <a16:creationId xmlns:a16="http://schemas.microsoft.com/office/drawing/2014/main" id="{FF2C7525-FE2A-5849-92A5-EEC39996C637}"/>
                </a:ext>
              </a:extLst>
            </p:cNvPr>
            <p:cNvGrpSpPr/>
            <p:nvPr/>
          </p:nvGrpSpPr>
          <p:grpSpPr>
            <a:xfrm>
              <a:off x="7299963" y="259833"/>
              <a:ext cx="871204" cy="1781700"/>
              <a:chOff x="7299963" y="259833"/>
              <a:chExt cx="871204" cy="1781700"/>
            </a:xfrm>
          </p:grpSpPr>
          <p:sp>
            <p:nvSpPr>
              <p:cNvPr id="82" name="Rectangle 81">
                <a:extLst>
                  <a:ext uri="{FF2B5EF4-FFF2-40B4-BE49-F238E27FC236}">
                    <a16:creationId xmlns:a16="http://schemas.microsoft.com/office/drawing/2014/main" id="{9B058957-9C25-3642-9580-9F825199F046}"/>
                  </a:ext>
                </a:extLst>
              </p:cNvPr>
              <p:cNvSpPr/>
              <p:nvPr/>
            </p:nvSpPr>
            <p:spPr bwMode="auto">
              <a:xfrm>
                <a:off x="7299963" y="259833"/>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dirty="0">
                    <a:solidFill>
                      <a:srgbClr val="FFFFFF"/>
                    </a:solidFill>
                    <a:latin typeface="Arial" charset="0"/>
                  </a:rPr>
                  <a:t>App</a:t>
                </a:r>
              </a:p>
            </p:txBody>
          </p:sp>
          <p:cxnSp>
            <p:nvCxnSpPr>
              <p:cNvPr id="100" name="Elbow Connector 99">
                <a:extLst>
                  <a:ext uri="{FF2B5EF4-FFF2-40B4-BE49-F238E27FC236}">
                    <a16:creationId xmlns:a16="http://schemas.microsoft.com/office/drawing/2014/main" id="{1743935F-E46E-EF44-A702-D0872331D399}"/>
                  </a:ext>
                </a:extLst>
              </p:cNvPr>
              <p:cNvCxnSpPr>
                <a:stCxn id="82" idx="2"/>
                <a:endCxn id="98" idx="0"/>
              </p:cNvCxnSpPr>
              <p:nvPr/>
            </p:nvCxnSpPr>
            <p:spPr bwMode="auto">
              <a:xfrm rot="16200000" flipH="1">
                <a:off x="7087181" y="957547"/>
                <a:ext cx="1530241" cy="637731"/>
              </a:xfrm>
              <a:prstGeom prst="bentConnector3">
                <a:avLst>
                  <a:gd name="adj1" fmla="val 26098"/>
                </a:avLst>
              </a:prstGeom>
              <a:solidFill>
                <a:srgbClr val="FDFDFD"/>
              </a:solidFill>
              <a:ln w="2857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grpSp>
      <p:grpSp>
        <p:nvGrpSpPr>
          <p:cNvPr id="5" name="Group 4">
            <a:extLst>
              <a:ext uri="{FF2B5EF4-FFF2-40B4-BE49-F238E27FC236}">
                <a16:creationId xmlns:a16="http://schemas.microsoft.com/office/drawing/2014/main" id="{DF99D924-D5DC-8043-AD9F-EA93A1030505}"/>
              </a:ext>
            </a:extLst>
          </p:cNvPr>
          <p:cNvGrpSpPr/>
          <p:nvPr/>
        </p:nvGrpSpPr>
        <p:grpSpPr>
          <a:xfrm>
            <a:off x="6365485" y="259837"/>
            <a:ext cx="917897" cy="2149735"/>
            <a:chOff x="6365484" y="259836"/>
            <a:chExt cx="917897" cy="2149735"/>
          </a:xfrm>
        </p:grpSpPr>
        <p:sp>
          <p:nvSpPr>
            <p:cNvPr id="81" name="Rectangle 80">
              <a:extLst>
                <a:ext uri="{FF2B5EF4-FFF2-40B4-BE49-F238E27FC236}">
                  <a16:creationId xmlns:a16="http://schemas.microsoft.com/office/drawing/2014/main" id="{EB3A8FF6-0D22-F344-A4F3-66219957584E}"/>
                </a:ext>
              </a:extLst>
            </p:cNvPr>
            <p:cNvSpPr/>
            <p:nvPr/>
          </p:nvSpPr>
          <p:spPr bwMode="auto">
            <a:xfrm>
              <a:off x="6590216" y="259836"/>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dirty="0">
                  <a:solidFill>
                    <a:srgbClr val="FFFFFF"/>
                  </a:solidFill>
                  <a:latin typeface="Arial" charset="0"/>
                </a:rPr>
                <a:t>App</a:t>
              </a:r>
            </a:p>
          </p:txBody>
        </p:sp>
        <p:grpSp>
          <p:nvGrpSpPr>
            <p:cNvPr id="94" name="Group 93">
              <a:extLst>
                <a:ext uri="{FF2B5EF4-FFF2-40B4-BE49-F238E27FC236}">
                  <a16:creationId xmlns:a16="http://schemas.microsoft.com/office/drawing/2014/main" id="{13A15E44-D279-F741-B96F-B4ED195EEDAF}"/>
                </a:ext>
              </a:extLst>
            </p:cNvPr>
            <p:cNvGrpSpPr/>
            <p:nvPr/>
          </p:nvGrpSpPr>
          <p:grpSpPr>
            <a:xfrm>
              <a:off x="6365484" y="2034136"/>
              <a:ext cx="917897" cy="375435"/>
              <a:chOff x="5030791" y="2034567"/>
              <a:chExt cx="917897" cy="375435"/>
            </a:xfrm>
            <a:solidFill>
              <a:schemeClr val="bg1">
                <a:lumMod val="50000"/>
                <a:lumOff val="50000"/>
              </a:schemeClr>
            </a:solidFill>
          </p:grpSpPr>
          <p:sp>
            <p:nvSpPr>
              <p:cNvPr id="95" name="Rectangle 94">
                <a:extLst>
                  <a:ext uri="{FF2B5EF4-FFF2-40B4-BE49-F238E27FC236}">
                    <a16:creationId xmlns:a16="http://schemas.microsoft.com/office/drawing/2014/main" id="{94C32F9D-3B7D-644B-AC78-708863850FEC}"/>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96" name="Picture 95">
                <a:extLst>
                  <a:ext uri="{FF2B5EF4-FFF2-40B4-BE49-F238E27FC236}">
                    <a16:creationId xmlns:a16="http://schemas.microsoft.com/office/drawing/2014/main" id="{C9CD4560-D2AC-8D4D-AD06-5BDB979BF751}"/>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cxnSp>
          <p:nvCxnSpPr>
            <p:cNvPr id="101" name="Elbow Connector 100">
              <a:extLst>
                <a:ext uri="{FF2B5EF4-FFF2-40B4-BE49-F238E27FC236}">
                  <a16:creationId xmlns:a16="http://schemas.microsoft.com/office/drawing/2014/main" id="{43591235-F612-3749-96B4-19BC55185FA4}"/>
                </a:ext>
              </a:extLst>
            </p:cNvPr>
            <p:cNvCxnSpPr>
              <a:stCxn id="81" idx="2"/>
              <a:endCxn id="95" idx="0"/>
            </p:cNvCxnSpPr>
            <p:nvPr/>
          </p:nvCxnSpPr>
          <p:spPr bwMode="auto">
            <a:xfrm rot="16200000" flipH="1">
              <a:off x="6062641" y="1272344"/>
              <a:ext cx="1522840" cy="744"/>
            </a:xfrm>
            <a:prstGeom prst="bentConnector3">
              <a:avLst/>
            </a:prstGeom>
            <a:solidFill>
              <a:srgbClr val="FDFDFD"/>
            </a:solidFill>
            <a:ln w="2857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sp>
        <p:nvSpPr>
          <p:cNvPr id="4" name="Footer Placeholder 3">
            <a:extLst>
              <a:ext uri="{FF2B5EF4-FFF2-40B4-BE49-F238E27FC236}">
                <a16:creationId xmlns:a16="http://schemas.microsoft.com/office/drawing/2014/main" id="{A7B49849-06AE-7941-AB92-C37C1E478F53}"/>
              </a:ext>
            </a:extLst>
          </p:cNvPr>
          <p:cNvSpPr>
            <a:spLocks noGrp="1"/>
          </p:cNvSpPr>
          <p:nvPr>
            <p:ph type="ftr" sz="quarter" idx="10"/>
          </p:nvPr>
        </p:nvSpPr>
        <p:spPr/>
        <p:txBody>
          <a:bodyPr/>
          <a:lstStyle/>
          <a:p>
            <a:pPr defTabSz="685783"/>
            <a:r>
              <a:rPr lang="en-GB">
                <a:solidFill>
                  <a:srgbClr val="FFFFFF"/>
                </a:solidFill>
                <a:latin typeface="IBM Plex Sans"/>
              </a:rPr>
              <a:t>© 2020 IBM Corporation    </a:t>
            </a:r>
            <a:endParaRPr lang="en-US" dirty="0">
              <a:solidFill>
                <a:srgbClr val="FFFFFF"/>
              </a:solidFill>
              <a:latin typeface="IBM Plex Sans"/>
            </a:endParaRPr>
          </a:p>
        </p:txBody>
      </p:sp>
      <p:sp>
        <p:nvSpPr>
          <p:cNvPr id="31" name="Content Placeholder 2">
            <a:extLst>
              <a:ext uri="{FF2B5EF4-FFF2-40B4-BE49-F238E27FC236}">
                <a16:creationId xmlns:a16="http://schemas.microsoft.com/office/drawing/2014/main" id="{4B87DA6B-61DB-1248-B2CE-FA0C4BC23CA7}"/>
              </a:ext>
            </a:extLst>
          </p:cNvPr>
          <p:cNvSpPr txBox="1">
            <a:spLocks/>
          </p:cNvSpPr>
          <p:nvPr/>
        </p:nvSpPr>
        <p:spPr>
          <a:xfrm>
            <a:off x="237194" y="639576"/>
            <a:ext cx="4029075" cy="404576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GB" dirty="0">
                <a:solidFill>
                  <a:srgbClr val="FFFFFF"/>
                </a:solidFill>
                <a:latin typeface="IBM Plex Sans" panose="020B0503050203000203" pitchFamily="34" charset="77"/>
              </a:rPr>
              <a:t>To provide an active/active, solution you need to consider multiple active queue managers acting as a </a:t>
            </a:r>
            <a:r>
              <a:rPr lang="en-GB" i="1" dirty="0">
                <a:solidFill>
                  <a:srgbClr val="FFFFFF"/>
                </a:solidFill>
                <a:latin typeface="IBM Plex Sans" panose="020B0503050203000203" pitchFamily="34" charset="77"/>
              </a:rPr>
              <a:t>single service</a:t>
            </a:r>
          </a:p>
          <a:p>
            <a:pPr defTabSz="457189"/>
            <a:r>
              <a:rPr lang="en-GB" dirty="0">
                <a:solidFill>
                  <a:srgbClr val="FFFFFF"/>
                </a:solidFill>
                <a:latin typeface="IBM Plex Sans" panose="020B0503050203000203" pitchFamily="34" charset="77"/>
              </a:rPr>
              <a:t>Applications also run as multiple instances for availability and scale</a:t>
            </a:r>
            <a:endParaRPr lang="en-GB" i="1" dirty="0">
              <a:solidFill>
                <a:srgbClr val="FFFFFF"/>
              </a:solidFill>
              <a:latin typeface="IBM Plex Sans" panose="020B0503050203000203" pitchFamily="34" charset="77"/>
            </a:endParaRPr>
          </a:p>
          <a:p>
            <a:pPr defTabSz="457189"/>
            <a:r>
              <a:rPr lang="en-GB" dirty="0">
                <a:solidFill>
                  <a:srgbClr val="FFFFFF"/>
                </a:solidFill>
                <a:latin typeface="IBM Plex Sans" panose="020B0503050203000203" pitchFamily="34" charset="77"/>
              </a:rPr>
              <a:t>Applications treat the queue managers as interchangeable and want to connect to the group in the most efficient and available distribution</a:t>
            </a:r>
          </a:p>
          <a:p>
            <a:pPr defTabSz="457189"/>
            <a:endParaRPr lang="en-GB" dirty="0">
              <a:solidFill>
                <a:srgbClr val="FFFFFF"/>
              </a:solidFill>
              <a:latin typeface="IBM Plex Sans" panose="020B0503050203000203" pitchFamily="34" charset="77"/>
            </a:endParaRPr>
          </a:p>
          <a:p>
            <a:pPr defTabSz="457189"/>
            <a:r>
              <a:rPr lang="en-GB" dirty="0">
                <a:solidFill>
                  <a:srgbClr val="FFFFFF"/>
                </a:solidFill>
                <a:latin typeface="IBM Plex Sans" panose="020B0503050203000203" pitchFamily="34" charset="77"/>
              </a:rPr>
              <a:t>MQ introduced the </a:t>
            </a:r>
            <a:r>
              <a:rPr lang="en-GB" b="1" dirty="0">
                <a:solidFill>
                  <a:srgbClr val="FFFFFF"/>
                </a:solidFill>
                <a:latin typeface="IBM Plex Sans" panose="020B0503050203000203" pitchFamily="34" charset="77"/>
              </a:rPr>
              <a:t>Uniform Cluster</a:t>
            </a:r>
            <a:r>
              <a:rPr lang="en-GB" dirty="0">
                <a:solidFill>
                  <a:srgbClr val="FFFFFF"/>
                </a:solidFill>
                <a:latin typeface="IBM Plex Sans" panose="020B0503050203000203" pitchFamily="34" charset="77"/>
              </a:rPr>
              <a:t> capability in 9.1.2 CD to enable such deployments much more easily</a:t>
            </a:r>
          </a:p>
          <a:p>
            <a:pPr defTabSz="457189"/>
            <a:endParaRPr lang="en-GB" i="1" dirty="0">
              <a:solidFill>
                <a:srgbClr val="FFFFFF"/>
              </a:solidFill>
              <a:latin typeface="IBM Plex Sans" panose="020B0503050203000203" pitchFamily="34" charset="77"/>
            </a:endParaRPr>
          </a:p>
          <a:p>
            <a:pPr defTabSz="457189"/>
            <a:endParaRPr lang="en-GB" dirty="0">
              <a:solidFill>
                <a:srgbClr val="FFFFFF"/>
              </a:solidFill>
              <a:latin typeface="IBM Plex Sans" panose="020B0503050203000203" pitchFamily="34" charset="77"/>
            </a:endParaRPr>
          </a:p>
        </p:txBody>
      </p:sp>
      <p:sp>
        <p:nvSpPr>
          <p:cNvPr id="26" name="Rectangle 25">
            <a:extLst>
              <a:ext uri="{FF2B5EF4-FFF2-40B4-BE49-F238E27FC236}">
                <a16:creationId xmlns:a16="http://schemas.microsoft.com/office/drawing/2014/main" id="{CFFC7F21-FFA6-1147-8354-40E75324E862}"/>
              </a:ext>
            </a:extLst>
          </p:cNvPr>
          <p:cNvSpPr/>
          <p:nvPr/>
        </p:nvSpPr>
        <p:spPr>
          <a:xfrm>
            <a:off x="5158726" y="855898"/>
            <a:ext cx="3329924" cy="188820"/>
          </a:xfrm>
          <a:prstGeom prst="rect">
            <a:avLst/>
          </a:prstGeom>
          <a:solidFill>
            <a:srgbClr val="92D050"/>
          </a:solidFill>
          <a:ln w="28575">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825" b="1" dirty="0">
                <a:solidFill>
                  <a:srgbClr val="FFFFFF"/>
                </a:solidFill>
                <a:latin typeface="IBM Plex Sans"/>
              </a:rPr>
              <a:t>decoupled</a:t>
            </a:r>
          </a:p>
        </p:txBody>
      </p:sp>
    </p:spTree>
    <p:extLst>
      <p:ext uri="{BB962C8B-B14F-4D97-AF65-F5344CB8AC3E}">
        <p14:creationId xmlns:p14="http://schemas.microsoft.com/office/powerpoint/2010/main" val="3056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FBFFC355-5CD4-5A4F-B6FE-E4C7140C9AF2}"/>
              </a:ext>
            </a:extLst>
          </p:cNvPr>
          <p:cNvGrpSpPr/>
          <p:nvPr/>
        </p:nvGrpSpPr>
        <p:grpSpPr>
          <a:xfrm>
            <a:off x="4863015" y="1305245"/>
            <a:ext cx="3931129" cy="1891180"/>
            <a:chOff x="4863014" y="1305244"/>
            <a:chExt cx="3931129" cy="1891180"/>
          </a:xfrm>
        </p:grpSpPr>
        <p:sp>
          <p:nvSpPr>
            <p:cNvPr id="92" name="Rounded Rectangle 91">
              <a:extLst>
                <a:ext uri="{FF2B5EF4-FFF2-40B4-BE49-F238E27FC236}">
                  <a16:creationId xmlns:a16="http://schemas.microsoft.com/office/drawing/2014/main" id="{8646D371-DADA-5147-8094-337E8B318A88}"/>
                </a:ext>
              </a:extLst>
            </p:cNvPr>
            <p:cNvSpPr/>
            <p:nvPr/>
          </p:nvSpPr>
          <p:spPr>
            <a:xfrm>
              <a:off x="4863014" y="1305244"/>
              <a:ext cx="3931129" cy="1891180"/>
            </a:xfrm>
            <a:prstGeom prst="roundRect">
              <a:avLst>
                <a:gd name="adj" fmla="val 11034"/>
              </a:avLst>
            </a:prstGeom>
            <a:solidFill>
              <a:schemeClr val="bg2"/>
            </a:solidFill>
            <a:ln w="28575">
              <a:noFill/>
              <a:prstDash val="sysDash"/>
            </a:ln>
            <a:effectLst>
              <a:glow rad="63500">
                <a:schemeClr val="tx2">
                  <a:lumMod val="90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GB" sz="800" b="1" dirty="0">
                <a:solidFill>
                  <a:srgbClr val="000E5E"/>
                </a:solidFill>
                <a:latin typeface="IBM Plex Sans"/>
              </a:endParaRPr>
            </a:p>
          </p:txBody>
        </p:sp>
        <p:sp>
          <p:nvSpPr>
            <p:cNvPr id="93" name="TextBox 92">
              <a:extLst>
                <a:ext uri="{FF2B5EF4-FFF2-40B4-BE49-F238E27FC236}">
                  <a16:creationId xmlns:a16="http://schemas.microsoft.com/office/drawing/2014/main" id="{67C5B1B8-D5A7-BE4C-A7B5-963F9489125C}"/>
                </a:ext>
              </a:extLst>
            </p:cNvPr>
            <p:cNvSpPr txBox="1"/>
            <p:nvPr/>
          </p:nvSpPr>
          <p:spPr>
            <a:xfrm>
              <a:off x="6265820" y="2950203"/>
              <a:ext cx="1090363" cy="246221"/>
            </a:xfrm>
            <a:prstGeom prst="rect">
              <a:avLst/>
            </a:prstGeom>
            <a:noFill/>
          </p:spPr>
          <p:txBody>
            <a:bodyPr wrap="none" rtlCol="0">
              <a:spAutoFit/>
            </a:bodyPr>
            <a:lstStyle/>
            <a:p>
              <a:pPr defTabSz="685783"/>
              <a:r>
                <a:rPr lang="en-US" sz="1000" dirty="0">
                  <a:solidFill>
                    <a:srgbClr val="000000"/>
                  </a:solidFill>
                  <a:latin typeface="IBM Plex Sans"/>
                </a:rPr>
                <a:t>Uniform Cluster</a:t>
              </a:r>
            </a:p>
          </p:txBody>
        </p:sp>
      </p:grpSp>
      <p:sp>
        <p:nvSpPr>
          <p:cNvPr id="94" name="Left-Right Arrow 5">
            <a:extLst>
              <a:ext uri="{FF2B5EF4-FFF2-40B4-BE49-F238E27FC236}">
                <a16:creationId xmlns:a16="http://schemas.microsoft.com/office/drawing/2014/main" id="{8CA50873-85B5-6F46-98B1-9C552FE0309D}"/>
              </a:ext>
            </a:extLst>
          </p:cNvPr>
          <p:cNvSpPr/>
          <p:nvPr/>
        </p:nvSpPr>
        <p:spPr>
          <a:xfrm>
            <a:off x="5505995" y="2459916"/>
            <a:ext cx="2636874" cy="533234"/>
          </a:xfrm>
          <a:prstGeom prst="leftRightArrow">
            <a:avLst/>
          </a:prstGeom>
          <a:solidFill>
            <a:schemeClr val="tx2">
              <a:lumMod val="75000"/>
            </a:schemeClr>
          </a:solidFill>
          <a:ln>
            <a:noFill/>
          </a:ln>
        </p:spPr>
        <p:txBody>
          <a:bodyPr wrap="square" lIns="0" tIns="0" rIns="0" bIns="0" rtlCol="0" anchor="ctr">
            <a:noAutofit/>
          </a:bodyPr>
          <a:lstStyle/>
          <a:p>
            <a:pPr algn="ctr" defTabSz="685783"/>
            <a:r>
              <a:rPr lang="en-US" sz="1200" dirty="0">
                <a:solidFill>
                  <a:srgbClr val="FFFFFF"/>
                </a:solidFill>
                <a:latin typeface="Arial"/>
                <a:cs typeface="Arial"/>
              </a:rPr>
              <a:t>Application awareness</a:t>
            </a:r>
          </a:p>
        </p:txBody>
      </p:sp>
      <p:sp>
        <p:nvSpPr>
          <p:cNvPr id="2" name="Title 1"/>
          <p:cNvSpPr>
            <a:spLocks noGrp="1"/>
          </p:cNvSpPr>
          <p:nvPr>
            <p:ph type="title"/>
          </p:nvPr>
        </p:nvSpPr>
        <p:spPr>
          <a:xfrm>
            <a:off x="228599" y="201168"/>
            <a:ext cx="4263573" cy="4493752"/>
          </a:xfrm>
        </p:spPr>
        <p:txBody>
          <a:bodyPr/>
          <a:lstStyle/>
          <a:p>
            <a:r>
              <a:rPr lang="en-GB" dirty="0"/>
              <a:t>Building scalable, fault tolerant, solutions</a:t>
            </a:r>
          </a:p>
        </p:txBody>
      </p:sp>
      <p:sp>
        <p:nvSpPr>
          <p:cNvPr id="28" name="Content Placeholder 2">
            <a:extLst>
              <a:ext uri="{FF2B5EF4-FFF2-40B4-BE49-F238E27FC236}">
                <a16:creationId xmlns:a16="http://schemas.microsoft.com/office/drawing/2014/main" id="{8B263FC7-9C7C-0840-9459-702D8B8D1023}"/>
              </a:ext>
            </a:extLst>
          </p:cNvPr>
          <p:cNvSpPr txBox="1">
            <a:spLocks/>
          </p:cNvSpPr>
          <p:nvPr/>
        </p:nvSpPr>
        <p:spPr>
          <a:xfrm>
            <a:off x="237194" y="639576"/>
            <a:ext cx="4029075" cy="404576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GB" dirty="0">
                <a:solidFill>
                  <a:srgbClr val="FFFFFF"/>
                </a:solidFill>
                <a:latin typeface="IBM Plex Sans" panose="020B0503050203000203" pitchFamily="34" charset="77"/>
              </a:rPr>
              <a:t>Uniform Clusters are a special type of MQ Cluster. One where all the queue managers provide the same service, such as queues.</a:t>
            </a:r>
          </a:p>
          <a:p>
            <a:pPr defTabSz="457189"/>
            <a:r>
              <a:rPr lang="en-GB" dirty="0">
                <a:solidFill>
                  <a:srgbClr val="FFFFFF"/>
                </a:solidFill>
                <a:latin typeface="IBM Plex Sans" panose="020B0503050203000203" pitchFamily="34" charset="77"/>
              </a:rPr>
              <a:t>Application instances are dynamically distributed across the available queue managers, adjusting as queue managers and application instances stop and start.</a:t>
            </a:r>
          </a:p>
          <a:p>
            <a:pPr defTabSz="457189"/>
            <a:r>
              <a:rPr lang="en-GB" dirty="0">
                <a:solidFill>
                  <a:srgbClr val="FFFFFF"/>
                </a:solidFill>
                <a:latin typeface="IBM Plex Sans" panose="020B0503050203000203" pitchFamily="34" charset="77"/>
              </a:rPr>
              <a:t>A uniform cluster builds on top of existing MQ building blocks -</a:t>
            </a:r>
          </a:p>
          <a:p>
            <a:pPr marL="355591" defTabSz="457189">
              <a:spcBef>
                <a:spcPts val="500"/>
              </a:spcBef>
            </a:pPr>
            <a:r>
              <a:rPr lang="en-GB" sz="1100" dirty="0">
                <a:solidFill>
                  <a:srgbClr val="FFFFFF"/>
                </a:solidFill>
                <a:latin typeface="IBM Plex Sans" panose="020B0503050203000203" pitchFamily="34" charset="77"/>
              </a:rPr>
              <a:t>Client auto-reconnect</a:t>
            </a:r>
            <a:br>
              <a:rPr lang="en-GB" sz="1100" dirty="0">
                <a:solidFill>
                  <a:srgbClr val="FFFFFF"/>
                </a:solidFill>
                <a:latin typeface="IBM Plex Sans" panose="020B0503050203000203" pitchFamily="34" charset="77"/>
              </a:rPr>
            </a:br>
            <a:r>
              <a:rPr lang="en-GB" sz="1100" dirty="0">
                <a:solidFill>
                  <a:srgbClr val="FFFFFF"/>
                </a:solidFill>
                <a:latin typeface="IBM Plex Sans" panose="020B0503050203000203" pitchFamily="34" charset="77"/>
              </a:rPr>
              <a:t>CCDT queue manager groups</a:t>
            </a:r>
            <a:br>
              <a:rPr lang="en-GB" sz="1100" dirty="0">
                <a:solidFill>
                  <a:srgbClr val="FFFFFF"/>
                </a:solidFill>
                <a:latin typeface="IBM Plex Sans" panose="020B0503050203000203" pitchFamily="34" charset="77"/>
              </a:rPr>
            </a:br>
            <a:r>
              <a:rPr lang="en-GB" sz="1100" dirty="0">
                <a:solidFill>
                  <a:srgbClr val="FFFFFF"/>
                </a:solidFill>
                <a:latin typeface="IBM Plex Sans" panose="020B0503050203000203" pitchFamily="34" charset="77"/>
              </a:rPr>
              <a:t>MQ Clustering</a:t>
            </a:r>
          </a:p>
        </p:txBody>
      </p:sp>
      <p:sp>
        <p:nvSpPr>
          <p:cNvPr id="9" name="Footer Placeholder 8">
            <a:extLst>
              <a:ext uri="{FF2B5EF4-FFF2-40B4-BE49-F238E27FC236}">
                <a16:creationId xmlns:a16="http://schemas.microsoft.com/office/drawing/2014/main" id="{9DF0DFAC-494F-4F46-9B17-CF98D277E07E}"/>
              </a:ext>
            </a:extLst>
          </p:cNvPr>
          <p:cNvSpPr>
            <a:spLocks noGrp="1"/>
          </p:cNvSpPr>
          <p:nvPr>
            <p:ph type="ftr" sz="quarter" idx="10"/>
          </p:nvPr>
        </p:nvSpPr>
        <p:spPr/>
        <p:txBody>
          <a:bodyPr/>
          <a:lstStyle/>
          <a:p>
            <a:pPr defTabSz="685783"/>
            <a:r>
              <a:rPr lang="en-GB">
                <a:solidFill>
                  <a:srgbClr val="FFFFFF"/>
                </a:solidFill>
                <a:latin typeface="IBM Plex Sans"/>
              </a:rPr>
              <a:t>© 2020 IBM Corporation    </a:t>
            </a:r>
            <a:endParaRPr lang="en-US" dirty="0">
              <a:solidFill>
                <a:srgbClr val="FFFFFF"/>
              </a:solidFill>
              <a:latin typeface="IBM Plex Sans"/>
            </a:endParaRPr>
          </a:p>
        </p:txBody>
      </p:sp>
      <p:grpSp>
        <p:nvGrpSpPr>
          <p:cNvPr id="29" name="Group 28">
            <a:extLst>
              <a:ext uri="{FF2B5EF4-FFF2-40B4-BE49-F238E27FC236}">
                <a16:creationId xmlns:a16="http://schemas.microsoft.com/office/drawing/2014/main" id="{48743567-6624-0347-B088-C4B97D65C02C}"/>
              </a:ext>
            </a:extLst>
          </p:cNvPr>
          <p:cNvGrpSpPr/>
          <p:nvPr/>
        </p:nvGrpSpPr>
        <p:grpSpPr>
          <a:xfrm>
            <a:off x="5030791" y="2034568"/>
            <a:ext cx="917897" cy="375435"/>
            <a:chOff x="5030791" y="2034567"/>
            <a:chExt cx="917897" cy="375435"/>
          </a:xfrm>
        </p:grpSpPr>
        <p:sp>
          <p:nvSpPr>
            <p:cNvPr id="30" name="Rectangle 29">
              <a:extLst>
                <a:ext uri="{FF2B5EF4-FFF2-40B4-BE49-F238E27FC236}">
                  <a16:creationId xmlns:a16="http://schemas.microsoft.com/office/drawing/2014/main" id="{192B2FDE-7BAE-1E48-B0F4-5B68383E3B9F}"/>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31" name="Picture 30">
              <a:extLst>
                <a:ext uri="{FF2B5EF4-FFF2-40B4-BE49-F238E27FC236}">
                  <a16:creationId xmlns:a16="http://schemas.microsoft.com/office/drawing/2014/main" id="{C4E29271-A7E2-D647-9562-856132E1EDD8}"/>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33" name="Group 32">
            <a:extLst>
              <a:ext uri="{FF2B5EF4-FFF2-40B4-BE49-F238E27FC236}">
                <a16:creationId xmlns:a16="http://schemas.microsoft.com/office/drawing/2014/main" id="{7519B40B-EBA7-A443-84A7-69459ACA7E39}"/>
              </a:ext>
            </a:extLst>
          </p:cNvPr>
          <p:cNvGrpSpPr/>
          <p:nvPr/>
        </p:nvGrpSpPr>
        <p:grpSpPr>
          <a:xfrm>
            <a:off x="7712218" y="2041534"/>
            <a:ext cx="917897" cy="375435"/>
            <a:chOff x="5030791" y="2034567"/>
            <a:chExt cx="917897" cy="375435"/>
          </a:xfrm>
          <a:solidFill>
            <a:schemeClr val="bg1">
              <a:lumMod val="50000"/>
              <a:lumOff val="50000"/>
            </a:schemeClr>
          </a:solidFill>
        </p:grpSpPr>
        <p:sp>
          <p:nvSpPr>
            <p:cNvPr id="37" name="Rectangle 36">
              <a:extLst>
                <a:ext uri="{FF2B5EF4-FFF2-40B4-BE49-F238E27FC236}">
                  <a16:creationId xmlns:a16="http://schemas.microsoft.com/office/drawing/2014/main" id="{0F73C595-7BF6-444A-8D72-8A78F764AE14}"/>
                </a:ext>
              </a:extLst>
            </p:cNvPr>
            <p:cNvSpPr/>
            <p:nvPr/>
          </p:nvSpPr>
          <p:spPr>
            <a:xfrm>
              <a:off x="5030791" y="2034567"/>
              <a:ext cx="917897" cy="375435"/>
            </a:xfrm>
            <a:prstGeom prst="rect">
              <a:avLst/>
            </a:prstGeom>
            <a:solidFill>
              <a:schemeClr val="bg1">
                <a:lumMod val="75000"/>
                <a:lumOff val="25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38" name="Picture 37">
              <a:extLst>
                <a:ext uri="{FF2B5EF4-FFF2-40B4-BE49-F238E27FC236}">
                  <a16:creationId xmlns:a16="http://schemas.microsoft.com/office/drawing/2014/main" id="{25AC6394-1BD2-0B44-8CC3-BD954527CE92}"/>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42307" y="2102047"/>
              <a:ext cx="268005" cy="247535"/>
            </a:xfrm>
            <a:prstGeom prst="rect">
              <a:avLst/>
            </a:prstGeom>
            <a:solidFill>
              <a:schemeClr val="bg1">
                <a:lumMod val="75000"/>
                <a:lumOff val="25000"/>
              </a:schemeClr>
            </a:solidFill>
          </p:spPr>
        </p:pic>
      </p:grpSp>
      <p:grpSp>
        <p:nvGrpSpPr>
          <p:cNvPr id="41" name="Group 40">
            <a:extLst>
              <a:ext uri="{FF2B5EF4-FFF2-40B4-BE49-F238E27FC236}">
                <a16:creationId xmlns:a16="http://schemas.microsoft.com/office/drawing/2014/main" id="{49998253-DB9E-C548-AF7F-E3F431EB3623}"/>
              </a:ext>
            </a:extLst>
          </p:cNvPr>
          <p:cNvGrpSpPr/>
          <p:nvPr/>
        </p:nvGrpSpPr>
        <p:grpSpPr>
          <a:xfrm>
            <a:off x="6365485" y="2034137"/>
            <a:ext cx="917897" cy="375435"/>
            <a:chOff x="5030791" y="2034567"/>
            <a:chExt cx="917897" cy="375435"/>
          </a:xfrm>
          <a:solidFill>
            <a:schemeClr val="bg1">
              <a:lumMod val="50000"/>
              <a:lumOff val="50000"/>
            </a:schemeClr>
          </a:solidFill>
        </p:grpSpPr>
        <p:sp>
          <p:nvSpPr>
            <p:cNvPr id="43" name="Rectangle 42">
              <a:extLst>
                <a:ext uri="{FF2B5EF4-FFF2-40B4-BE49-F238E27FC236}">
                  <a16:creationId xmlns:a16="http://schemas.microsoft.com/office/drawing/2014/main" id="{2C19737A-FBFA-FB4F-AC25-326CD108CF88}"/>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44" name="Picture 43">
              <a:extLst>
                <a:ext uri="{FF2B5EF4-FFF2-40B4-BE49-F238E27FC236}">
                  <a16:creationId xmlns:a16="http://schemas.microsoft.com/office/drawing/2014/main" id="{2CC09D7E-94D1-CF41-B7BA-DF16CC3A5796}"/>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grpSp>
        <p:nvGrpSpPr>
          <p:cNvPr id="4" name="Group 3">
            <a:extLst>
              <a:ext uri="{FF2B5EF4-FFF2-40B4-BE49-F238E27FC236}">
                <a16:creationId xmlns:a16="http://schemas.microsoft.com/office/drawing/2014/main" id="{30E1506F-5D4A-F64E-B707-F0B85D541AF4}"/>
              </a:ext>
            </a:extLst>
          </p:cNvPr>
          <p:cNvGrpSpPr/>
          <p:nvPr/>
        </p:nvGrpSpPr>
        <p:grpSpPr>
          <a:xfrm>
            <a:off x="5893481" y="249636"/>
            <a:ext cx="1873427" cy="1050509"/>
            <a:chOff x="7857974" y="332848"/>
            <a:chExt cx="2497903" cy="1400678"/>
          </a:xfrm>
        </p:grpSpPr>
        <p:sp>
          <p:nvSpPr>
            <p:cNvPr id="26" name="Rectangle 25">
              <a:extLst>
                <a:ext uri="{FF2B5EF4-FFF2-40B4-BE49-F238E27FC236}">
                  <a16:creationId xmlns:a16="http://schemas.microsoft.com/office/drawing/2014/main" id="{F1D3DEF2-5BE0-1D48-B96E-2C59F7F7E61B}"/>
                </a:ext>
              </a:extLst>
            </p:cNvPr>
            <p:cNvSpPr/>
            <p:nvPr/>
          </p:nvSpPr>
          <p:spPr bwMode="auto">
            <a:xfrm>
              <a:off x="7857974" y="332848"/>
              <a:ext cx="622593" cy="33528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5" name="Rectangle 34">
              <a:extLst>
                <a:ext uri="{FF2B5EF4-FFF2-40B4-BE49-F238E27FC236}">
                  <a16:creationId xmlns:a16="http://schemas.microsoft.com/office/drawing/2014/main" id="{06578094-6189-F542-BDBA-90C9D9B3B1A6}"/>
                </a:ext>
              </a:extLst>
            </p:cNvPr>
            <p:cNvSpPr/>
            <p:nvPr/>
          </p:nvSpPr>
          <p:spPr bwMode="auto">
            <a:xfrm>
              <a:off x="9733284" y="346444"/>
              <a:ext cx="622593" cy="33528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dirty="0">
                  <a:solidFill>
                    <a:srgbClr val="FFFFFF"/>
                  </a:solidFill>
                  <a:latin typeface="Arial" charset="0"/>
                </a:rPr>
                <a:t>App</a:t>
              </a:r>
            </a:p>
          </p:txBody>
        </p:sp>
        <p:sp>
          <p:nvSpPr>
            <p:cNvPr id="40" name="Rectangle 39">
              <a:extLst>
                <a:ext uri="{FF2B5EF4-FFF2-40B4-BE49-F238E27FC236}">
                  <a16:creationId xmlns:a16="http://schemas.microsoft.com/office/drawing/2014/main" id="{749455D8-2D6C-AE46-82AD-A6A727AB9179}"/>
                </a:ext>
              </a:extLst>
            </p:cNvPr>
            <p:cNvSpPr/>
            <p:nvPr/>
          </p:nvSpPr>
          <p:spPr bwMode="auto">
            <a:xfrm>
              <a:off x="8786956" y="346449"/>
              <a:ext cx="622594" cy="33528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dirty="0">
                  <a:solidFill>
                    <a:srgbClr val="FFFFFF"/>
                  </a:solidFill>
                  <a:latin typeface="Arial" charset="0"/>
                </a:rPr>
                <a:t>App</a:t>
              </a:r>
            </a:p>
          </p:txBody>
        </p:sp>
        <p:cxnSp>
          <p:nvCxnSpPr>
            <p:cNvPr id="45" name="Elbow Connector 44">
              <a:extLst>
                <a:ext uri="{FF2B5EF4-FFF2-40B4-BE49-F238E27FC236}">
                  <a16:creationId xmlns:a16="http://schemas.microsoft.com/office/drawing/2014/main" id="{D953C289-AFD9-824F-A859-09921D52A97D}"/>
                </a:ext>
              </a:extLst>
            </p:cNvPr>
            <p:cNvCxnSpPr/>
            <p:nvPr/>
          </p:nvCxnSpPr>
          <p:spPr bwMode="auto">
            <a:xfrm rot="16200000" flipH="1">
              <a:off x="8572215" y="1187671"/>
              <a:ext cx="1058597" cy="6519"/>
            </a:xfrm>
            <a:prstGeom prst="bentConnector3">
              <a:avLst/>
            </a:prstGeom>
            <a:solidFill>
              <a:srgbClr val="FDFDFD"/>
            </a:solidFill>
            <a:ln w="2857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46" name="Elbow Connector 45">
              <a:extLst>
                <a:ext uri="{FF2B5EF4-FFF2-40B4-BE49-F238E27FC236}">
                  <a16:creationId xmlns:a16="http://schemas.microsoft.com/office/drawing/2014/main" id="{DBDCC541-7093-DF47-A856-95D10265E890}"/>
                </a:ext>
              </a:extLst>
            </p:cNvPr>
            <p:cNvCxnSpPr/>
            <p:nvPr/>
          </p:nvCxnSpPr>
          <p:spPr bwMode="auto">
            <a:xfrm rot="16200000" flipH="1">
              <a:off x="9518541" y="1200968"/>
              <a:ext cx="1058597" cy="6519"/>
            </a:xfrm>
            <a:prstGeom prst="bentConnector3">
              <a:avLst/>
            </a:prstGeom>
            <a:solidFill>
              <a:srgbClr val="FDFDFD"/>
            </a:solidFill>
            <a:ln w="2857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47" name="Elbow Connector 46">
              <a:extLst>
                <a:ext uri="{FF2B5EF4-FFF2-40B4-BE49-F238E27FC236}">
                  <a16:creationId xmlns:a16="http://schemas.microsoft.com/office/drawing/2014/main" id="{C46F781E-3FD6-404D-ACB1-AD96D2B9079B}"/>
                </a:ext>
              </a:extLst>
            </p:cNvPr>
            <p:cNvCxnSpPr/>
            <p:nvPr/>
          </p:nvCxnSpPr>
          <p:spPr bwMode="auto">
            <a:xfrm rot="16200000" flipH="1">
              <a:off x="7643231" y="1174205"/>
              <a:ext cx="1058597" cy="6519"/>
            </a:xfrm>
            <a:prstGeom prst="bentConnector3">
              <a:avLst/>
            </a:prstGeom>
            <a:solidFill>
              <a:srgbClr val="FDFDFD"/>
            </a:solidFill>
            <a:ln w="2857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spTree>
    <p:extLst>
      <p:ext uri="{BB962C8B-B14F-4D97-AF65-F5344CB8AC3E}">
        <p14:creationId xmlns:p14="http://schemas.microsoft.com/office/powerpoint/2010/main" val="314642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p:cTn id="17" dur="1000" fill="hold"/>
                                        <p:tgtEl>
                                          <p:spTgt spid="94"/>
                                        </p:tgtEl>
                                        <p:attrNameLst>
                                          <p:attrName>ppt_w</p:attrName>
                                        </p:attrNameLst>
                                      </p:cBhvr>
                                      <p:tavLst>
                                        <p:tav tm="0">
                                          <p:val>
                                            <p:strVal val="#ppt_w*0.70"/>
                                          </p:val>
                                        </p:tav>
                                        <p:tav tm="100000">
                                          <p:val>
                                            <p:strVal val="#ppt_w"/>
                                          </p:val>
                                        </p:tav>
                                      </p:tavLst>
                                    </p:anim>
                                    <p:anim calcmode="lin" valueType="num">
                                      <p:cBhvr>
                                        <p:cTn id="18" dur="1000" fill="hold"/>
                                        <p:tgtEl>
                                          <p:spTgt spid="94"/>
                                        </p:tgtEl>
                                        <p:attrNameLst>
                                          <p:attrName>ppt_h</p:attrName>
                                        </p:attrNameLst>
                                      </p:cBhvr>
                                      <p:tavLst>
                                        <p:tav tm="0">
                                          <p:val>
                                            <p:strVal val="#ppt_h"/>
                                          </p:val>
                                        </p:tav>
                                        <p:tav tm="100000">
                                          <p:val>
                                            <p:strVal val="#ppt_h"/>
                                          </p:val>
                                        </p:tav>
                                      </p:tavLst>
                                    </p:anim>
                                    <p:animEffect transition="in" filter="fade">
                                      <p:cBhvr>
                                        <p:cTn id="19"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FF8CD6-C574-514F-8A74-67207070CB5D}"/>
              </a:ext>
            </a:extLst>
          </p:cNvPr>
          <p:cNvSpPr>
            <a:spLocks noGrp="1"/>
          </p:cNvSpPr>
          <p:nvPr>
            <p:ph type="ftr" sz="quarter" idx="10"/>
          </p:nvPr>
        </p:nvSpPr>
        <p:spPr/>
        <p:txBody>
          <a:bodyPr/>
          <a:lstStyle/>
          <a:p>
            <a:pPr defTabSz="685783"/>
            <a:r>
              <a:rPr lang="en-GB">
                <a:solidFill>
                  <a:srgbClr val="FFFFFF"/>
                </a:solidFill>
                <a:latin typeface="IBM Plex Sans"/>
              </a:rPr>
              <a:t>© 2020 IBM Corporation    </a:t>
            </a:r>
            <a:endParaRPr lang="en-US" dirty="0">
              <a:solidFill>
                <a:srgbClr val="FFFFFF"/>
              </a:solidFill>
              <a:latin typeface="IBM Plex Sans"/>
            </a:endParaRPr>
          </a:p>
        </p:txBody>
      </p:sp>
      <p:sp>
        <p:nvSpPr>
          <p:cNvPr id="28" name="Rectangle 27">
            <a:extLst>
              <a:ext uri="{FF2B5EF4-FFF2-40B4-BE49-F238E27FC236}">
                <a16:creationId xmlns:a16="http://schemas.microsoft.com/office/drawing/2014/main" id="{5A324818-20FB-7241-B1BB-0B6CC792449D}"/>
              </a:ext>
            </a:extLst>
          </p:cNvPr>
          <p:cNvSpPr/>
          <p:nvPr/>
        </p:nvSpPr>
        <p:spPr bwMode="auto">
          <a:xfrm>
            <a:off x="4962718"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1" name="Rectangle 30">
            <a:extLst>
              <a:ext uri="{FF2B5EF4-FFF2-40B4-BE49-F238E27FC236}">
                <a16:creationId xmlns:a16="http://schemas.microsoft.com/office/drawing/2014/main" id="{178C1957-8601-A149-B9BF-B15701A16161}"/>
              </a:ext>
            </a:extLst>
          </p:cNvPr>
          <p:cNvSpPr/>
          <p:nvPr/>
        </p:nvSpPr>
        <p:spPr bwMode="auto">
          <a:xfrm>
            <a:off x="5610313"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7" name="Title 3">
            <a:extLst>
              <a:ext uri="{FF2B5EF4-FFF2-40B4-BE49-F238E27FC236}">
                <a16:creationId xmlns:a16="http://schemas.microsoft.com/office/drawing/2014/main" id="{9CECD58C-0C48-A34D-ADD8-DD99D97D1D0A}"/>
              </a:ext>
            </a:extLst>
          </p:cNvPr>
          <p:cNvSpPr>
            <a:spLocks noGrp="1"/>
          </p:cNvSpPr>
          <p:nvPr>
            <p:ph type="title"/>
          </p:nvPr>
        </p:nvSpPr>
        <p:spPr>
          <a:xfrm>
            <a:off x="228600" y="201169"/>
            <a:ext cx="4114800" cy="291201"/>
          </a:xfrm>
        </p:spPr>
        <p:txBody>
          <a:bodyPr/>
          <a:lstStyle/>
          <a:p>
            <a:r>
              <a:rPr lang="en-US" dirty="0">
                <a:solidFill>
                  <a:schemeClr val="bg2"/>
                </a:solidFill>
              </a:rPr>
              <a:t>Automatic Application balancing</a:t>
            </a:r>
          </a:p>
        </p:txBody>
      </p:sp>
      <p:sp>
        <p:nvSpPr>
          <p:cNvPr id="30" name="Rectangle 29">
            <a:extLst>
              <a:ext uri="{FF2B5EF4-FFF2-40B4-BE49-F238E27FC236}">
                <a16:creationId xmlns:a16="http://schemas.microsoft.com/office/drawing/2014/main" id="{FCB22308-4959-C443-AAA9-99E5AE79E64D}"/>
              </a:ext>
            </a:extLst>
          </p:cNvPr>
          <p:cNvSpPr/>
          <p:nvPr/>
        </p:nvSpPr>
        <p:spPr bwMode="auto">
          <a:xfrm>
            <a:off x="6258691" y="503195"/>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6" name="Rectangle 35">
            <a:extLst>
              <a:ext uri="{FF2B5EF4-FFF2-40B4-BE49-F238E27FC236}">
                <a16:creationId xmlns:a16="http://schemas.microsoft.com/office/drawing/2014/main" id="{4E624C93-AF19-9E4E-BCAC-0241E3E1AB8F}"/>
              </a:ext>
            </a:extLst>
          </p:cNvPr>
          <p:cNvSpPr/>
          <p:nvPr/>
        </p:nvSpPr>
        <p:spPr bwMode="auto">
          <a:xfrm>
            <a:off x="6907069" y="49683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40" name="Rectangle 39">
            <a:extLst>
              <a:ext uri="{FF2B5EF4-FFF2-40B4-BE49-F238E27FC236}">
                <a16:creationId xmlns:a16="http://schemas.microsoft.com/office/drawing/2014/main" id="{3284E22F-BFB1-DC4D-B9F7-A8686BD7CB4E}"/>
              </a:ext>
            </a:extLst>
          </p:cNvPr>
          <p:cNvSpPr/>
          <p:nvPr/>
        </p:nvSpPr>
        <p:spPr bwMode="auto">
          <a:xfrm>
            <a:off x="7555447"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42" name="Rectangle 41">
            <a:extLst>
              <a:ext uri="{FF2B5EF4-FFF2-40B4-BE49-F238E27FC236}">
                <a16:creationId xmlns:a16="http://schemas.microsoft.com/office/drawing/2014/main" id="{768F5F16-0CB6-0B46-8D15-ED95F52500AB}"/>
              </a:ext>
            </a:extLst>
          </p:cNvPr>
          <p:cNvSpPr/>
          <p:nvPr/>
        </p:nvSpPr>
        <p:spPr bwMode="auto">
          <a:xfrm>
            <a:off x="8203042"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cxnSp>
        <p:nvCxnSpPr>
          <p:cNvPr id="44" name="Elbow Connector 43">
            <a:extLst>
              <a:ext uri="{FF2B5EF4-FFF2-40B4-BE49-F238E27FC236}">
                <a16:creationId xmlns:a16="http://schemas.microsoft.com/office/drawing/2014/main" id="{3B127B34-BDAC-6B4F-A0CF-ED29EAD82D56}"/>
              </a:ext>
            </a:extLst>
          </p:cNvPr>
          <p:cNvCxnSpPr>
            <a:cxnSpLocks/>
            <a:stCxn id="30" idx="2"/>
          </p:cNvCxnSpPr>
          <p:nvPr/>
        </p:nvCxnSpPr>
        <p:spPr bwMode="auto">
          <a:xfrm rot="16200000" flipH="1">
            <a:off x="5969159" y="1277660"/>
            <a:ext cx="1279483" cy="233472"/>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45" name="Elbow Connector 44">
            <a:extLst>
              <a:ext uri="{FF2B5EF4-FFF2-40B4-BE49-F238E27FC236}">
                <a16:creationId xmlns:a16="http://schemas.microsoft.com/office/drawing/2014/main" id="{BD14C4BA-8138-3F4B-8842-0C6B15E30CBD}"/>
              </a:ext>
            </a:extLst>
          </p:cNvPr>
          <p:cNvCxnSpPr>
            <a:cxnSpLocks/>
            <a:stCxn id="36" idx="2"/>
          </p:cNvCxnSpPr>
          <p:nvPr/>
        </p:nvCxnSpPr>
        <p:spPr bwMode="auto">
          <a:xfrm rot="5400000">
            <a:off x="6403034" y="1290272"/>
            <a:ext cx="1279483" cy="195534"/>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46" name="Elbow Connector 45">
            <a:extLst>
              <a:ext uri="{FF2B5EF4-FFF2-40B4-BE49-F238E27FC236}">
                <a16:creationId xmlns:a16="http://schemas.microsoft.com/office/drawing/2014/main" id="{73533CA9-D013-4544-B9A6-A2EB32CD498B}"/>
              </a:ext>
            </a:extLst>
          </p:cNvPr>
          <p:cNvCxnSpPr>
            <a:cxnSpLocks/>
            <a:stCxn id="31" idx="2"/>
          </p:cNvCxnSpPr>
          <p:nvPr/>
        </p:nvCxnSpPr>
        <p:spPr bwMode="auto">
          <a:xfrm rot="16200000" flipH="1">
            <a:off x="5570493" y="1014447"/>
            <a:ext cx="1299341" cy="752755"/>
          </a:xfrm>
          <a:prstGeom prst="bentConnector3">
            <a:avLst>
              <a:gd name="adj1" fmla="val 55498"/>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53" name="Elbow Connector 52">
            <a:extLst>
              <a:ext uri="{FF2B5EF4-FFF2-40B4-BE49-F238E27FC236}">
                <a16:creationId xmlns:a16="http://schemas.microsoft.com/office/drawing/2014/main" id="{A47E1E5D-CCD7-E94E-BA12-50FCFFA0659F}"/>
              </a:ext>
            </a:extLst>
          </p:cNvPr>
          <p:cNvCxnSpPr>
            <a:cxnSpLocks/>
            <a:stCxn id="40" idx="2"/>
          </p:cNvCxnSpPr>
          <p:nvPr/>
        </p:nvCxnSpPr>
        <p:spPr bwMode="auto">
          <a:xfrm rot="5400000">
            <a:off x="6778158" y="1037917"/>
            <a:ext cx="1307524" cy="714001"/>
          </a:xfrm>
          <a:prstGeom prst="bentConnector3">
            <a:avLst>
              <a:gd name="adj1" fmla="val 55464"/>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05" name="Elbow Connector 104">
            <a:extLst>
              <a:ext uri="{FF2B5EF4-FFF2-40B4-BE49-F238E27FC236}">
                <a16:creationId xmlns:a16="http://schemas.microsoft.com/office/drawing/2014/main" id="{4028AA28-C6C3-EB4D-A6B3-6714F64CDD0B}"/>
              </a:ext>
            </a:extLst>
          </p:cNvPr>
          <p:cNvCxnSpPr>
            <a:cxnSpLocks/>
            <a:stCxn id="28" idx="2"/>
          </p:cNvCxnSpPr>
          <p:nvPr/>
        </p:nvCxnSpPr>
        <p:spPr bwMode="auto">
          <a:xfrm rot="16200000" flipH="1">
            <a:off x="4641193" y="1296153"/>
            <a:ext cx="1286629" cy="176632"/>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0" name="Elbow Connector 109">
            <a:extLst>
              <a:ext uri="{FF2B5EF4-FFF2-40B4-BE49-F238E27FC236}">
                <a16:creationId xmlns:a16="http://schemas.microsoft.com/office/drawing/2014/main" id="{E6E525C3-8E63-9D43-8BAF-426C3B260917}"/>
              </a:ext>
            </a:extLst>
          </p:cNvPr>
          <p:cNvCxnSpPr>
            <a:cxnSpLocks/>
            <a:stCxn id="42" idx="2"/>
          </p:cNvCxnSpPr>
          <p:nvPr/>
        </p:nvCxnSpPr>
        <p:spPr bwMode="auto">
          <a:xfrm rot="5400000">
            <a:off x="7710408" y="1322488"/>
            <a:ext cx="1307440" cy="144775"/>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4" name="Elbow Connector 113">
            <a:extLst>
              <a:ext uri="{FF2B5EF4-FFF2-40B4-BE49-F238E27FC236}">
                <a16:creationId xmlns:a16="http://schemas.microsoft.com/office/drawing/2014/main" id="{903CAC50-3EC1-9343-A1E8-95AD08DFFEC3}"/>
              </a:ext>
            </a:extLst>
          </p:cNvPr>
          <p:cNvCxnSpPr>
            <a:cxnSpLocks/>
            <a:stCxn id="31" idx="2"/>
          </p:cNvCxnSpPr>
          <p:nvPr/>
        </p:nvCxnSpPr>
        <p:spPr bwMode="auto">
          <a:xfrm rot="5400000">
            <a:off x="5075371" y="1272083"/>
            <a:ext cx="1299342" cy="237487"/>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7" name="Elbow Connector 116">
            <a:extLst>
              <a:ext uri="{FF2B5EF4-FFF2-40B4-BE49-F238E27FC236}">
                <a16:creationId xmlns:a16="http://schemas.microsoft.com/office/drawing/2014/main" id="{5763286A-9AB7-DD4B-B0FC-5F37F83E340D}"/>
              </a:ext>
            </a:extLst>
          </p:cNvPr>
          <p:cNvCxnSpPr>
            <a:cxnSpLocks/>
            <a:stCxn id="40" idx="2"/>
          </p:cNvCxnSpPr>
          <p:nvPr/>
        </p:nvCxnSpPr>
        <p:spPr bwMode="auto">
          <a:xfrm rot="16200000" flipH="1">
            <a:off x="7251935" y="1278139"/>
            <a:ext cx="1307442" cy="233474"/>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7" name="Group 6">
            <a:extLst>
              <a:ext uri="{FF2B5EF4-FFF2-40B4-BE49-F238E27FC236}">
                <a16:creationId xmlns:a16="http://schemas.microsoft.com/office/drawing/2014/main" id="{09AD59AE-6110-114F-9C55-496D90E98C0E}"/>
              </a:ext>
            </a:extLst>
          </p:cNvPr>
          <p:cNvGrpSpPr/>
          <p:nvPr/>
        </p:nvGrpSpPr>
        <p:grpSpPr>
          <a:xfrm>
            <a:off x="5030792" y="2034568"/>
            <a:ext cx="917897" cy="375435"/>
            <a:chOff x="5030791" y="2034567"/>
            <a:chExt cx="917897" cy="375435"/>
          </a:xfrm>
        </p:grpSpPr>
        <p:sp>
          <p:nvSpPr>
            <p:cNvPr id="8" name="Rectangle 7">
              <a:extLst>
                <a:ext uri="{FF2B5EF4-FFF2-40B4-BE49-F238E27FC236}">
                  <a16:creationId xmlns:a16="http://schemas.microsoft.com/office/drawing/2014/main" id="{BA86BFC7-6D45-F04D-8F73-A7FC32AE04F6}"/>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9" name="Picture 8">
              <a:extLst>
                <a:ext uri="{FF2B5EF4-FFF2-40B4-BE49-F238E27FC236}">
                  <a16:creationId xmlns:a16="http://schemas.microsoft.com/office/drawing/2014/main" id="{AC3BD6B4-514E-9D49-9A36-3284F2D8B1C7}"/>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13" name="Group 12">
            <a:extLst>
              <a:ext uri="{FF2B5EF4-FFF2-40B4-BE49-F238E27FC236}">
                <a16:creationId xmlns:a16="http://schemas.microsoft.com/office/drawing/2014/main" id="{4908A7F3-AC1D-DA4B-A021-EA26BC343186}"/>
              </a:ext>
            </a:extLst>
          </p:cNvPr>
          <p:cNvGrpSpPr/>
          <p:nvPr/>
        </p:nvGrpSpPr>
        <p:grpSpPr>
          <a:xfrm>
            <a:off x="7712219" y="2041535"/>
            <a:ext cx="917897" cy="375435"/>
            <a:chOff x="5030791" y="2034567"/>
            <a:chExt cx="917897" cy="375435"/>
          </a:xfrm>
          <a:solidFill>
            <a:schemeClr val="bg1">
              <a:lumMod val="50000"/>
              <a:lumOff val="50000"/>
            </a:schemeClr>
          </a:solidFill>
        </p:grpSpPr>
        <p:sp>
          <p:nvSpPr>
            <p:cNvPr id="14" name="Rectangle 13">
              <a:extLst>
                <a:ext uri="{FF2B5EF4-FFF2-40B4-BE49-F238E27FC236}">
                  <a16:creationId xmlns:a16="http://schemas.microsoft.com/office/drawing/2014/main" id="{AC4B9185-1E27-7249-9D7B-5D12E2082459}"/>
                </a:ext>
              </a:extLst>
            </p:cNvPr>
            <p:cNvSpPr/>
            <p:nvPr/>
          </p:nvSpPr>
          <p:spPr>
            <a:xfrm>
              <a:off x="5030791" y="2034567"/>
              <a:ext cx="917897" cy="375435"/>
            </a:xfrm>
            <a:prstGeom prst="rect">
              <a:avLst/>
            </a:prstGeom>
            <a:solidFill>
              <a:schemeClr val="bg1">
                <a:lumMod val="75000"/>
                <a:lumOff val="25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15" name="Picture 14">
              <a:extLst>
                <a:ext uri="{FF2B5EF4-FFF2-40B4-BE49-F238E27FC236}">
                  <a16:creationId xmlns:a16="http://schemas.microsoft.com/office/drawing/2014/main" id="{1A681CE3-2CD6-A542-8CFE-A071A4A767B6}"/>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a:solidFill>
              <a:schemeClr val="bg1">
                <a:lumMod val="75000"/>
                <a:lumOff val="25000"/>
              </a:schemeClr>
            </a:solidFill>
          </p:spPr>
        </p:pic>
      </p:grpSp>
      <p:grpSp>
        <p:nvGrpSpPr>
          <p:cNvPr id="10" name="Group 9">
            <a:extLst>
              <a:ext uri="{FF2B5EF4-FFF2-40B4-BE49-F238E27FC236}">
                <a16:creationId xmlns:a16="http://schemas.microsoft.com/office/drawing/2014/main" id="{4B92B9BD-A0E8-484D-BBE0-0B22F9FFD42A}"/>
              </a:ext>
            </a:extLst>
          </p:cNvPr>
          <p:cNvGrpSpPr/>
          <p:nvPr/>
        </p:nvGrpSpPr>
        <p:grpSpPr>
          <a:xfrm>
            <a:off x="6365485" y="2034137"/>
            <a:ext cx="917897" cy="375435"/>
            <a:chOff x="5030791" y="2034567"/>
            <a:chExt cx="917897" cy="375435"/>
          </a:xfrm>
          <a:solidFill>
            <a:schemeClr val="bg1">
              <a:lumMod val="50000"/>
              <a:lumOff val="50000"/>
            </a:schemeClr>
          </a:solidFill>
        </p:grpSpPr>
        <p:sp>
          <p:nvSpPr>
            <p:cNvPr id="11" name="Rectangle 10">
              <a:extLst>
                <a:ext uri="{FF2B5EF4-FFF2-40B4-BE49-F238E27FC236}">
                  <a16:creationId xmlns:a16="http://schemas.microsoft.com/office/drawing/2014/main" id="{794D5BDD-9C95-A343-9E01-6C4E17054017}"/>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12" name="Picture 11">
              <a:extLst>
                <a:ext uri="{FF2B5EF4-FFF2-40B4-BE49-F238E27FC236}">
                  <a16:creationId xmlns:a16="http://schemas.microsoft.com/office/drawing/2014/main" id="{AE19E229-1C81-094B-BFD6-C01F286BEBB5}"/>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pic>
        <p:nvPicPr>
          <p:cNvPr id="72" name="Graphic 71" descr="Arrow: Rotate right">
            <a:extLst>
              <a:ext uri="{FF2B5EF4-FFF2-40B4-BE49-F238E27FC236}">
                <a16:creationId xmlns:a16="http://schemas.microsoft.com/office/drawing/2014/main" id="{35554C9F-A2E6-284C-ABB7-F5DE3829B5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535675" y="1642416"/>
            <a:ext cx="646618" cy="1656385"/>
          </a:xfrm>
          <a:prstGeom prst="rect">
            <a:avLst/>
          </a:prstGeom>
        </p:spPr>
      </p:pic>
      <p:pic>
        <p:nvPicPr>
          <p:cNvPr id="73" name="Graphic 72" descr="Arrow: Rotate right">
            <a:extLst>
              <a:ext uri="{FF2B5EF4-FFF2-40B4-BE49-F238E27FC236}">
                <a16:creationId xmlns:a16="http://schemas.microsoft.com/office/drawing/2014/main" id="{B2EACBB3-8911-7B4D-A0F0-9983B2A4EC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7469976" y="1643690"/>
            <a:ext cx="646618" cy="1653834"/>
          </a:xfrm>
          <a:prstGeom prst="rect">
            <a:avLst/>
          </a:prstGeom>
        </p:spPr>
      </p:pic>
      <p:sp>
        <p:nvSpPr>
          <p:cNvPr id="48" name="Content Placeholder 2">
            <a:extLst>
              <a:ext uri="{FF2B5EF4-FFF2-40B4-BE49-F238E27FC236}">
                <a16:creationId xmlns:a16="http://schemas.microsoft.com/office/drawing/2014/main" id="{49148F07-7698-F94C-926D-463A440C7378}"/>
              </a:ext>
            </a:extLst>
          </p:cNvPr>
          <p:cNvSpPr txBox="1">
            <a:spLocks/>
          </p:cNvSpPr>
          <p:nvPr/>
        </p:nvSpPr>
        <p:spPr>
          <a:xfrm>
            <a:off x="237194" y="639576"/>
            <a:ext cx="4029075" cy="404576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GB" dirty="0">
                <a:solidFill>
                  <a:srgbClr val="FFFFFF"/>
                </a:solidFill>
                <a:latin typeface="IBM Plex Sans" panose="020B0503050203000203" pitchFamily="34" charset="77"/>
              </a:rPr>
              <a:t>Uniform Clusters are a special type of MQ Cluster. One where all the queue managers provide the same service, such as queues.</a:t>
            </a:r>
          </a:p>
          <a:p>
            <a:pPr defTabSz="457189"/>
            <a:r>
              <a:rPr lang="en-GB" dirty="0">
                <a:solidFill>
                  <a:srgbClr val="FFFFFF"/>
                </a:solidFill>
                <a:latin typeface="IBM Plex Sans" panose="020B0503050203000203" pitchFamily="34" charset="77"/>
              </a:rPr>
              <a:t>Application instances are dynamically distributed across the available queue managers, adjusting as queue managers and application instances stop and start.</a:t>
            </a:r>
          </a:p>
          <a:p>
            <a:pPr defTabSz="457189"/>
            <a:r>
              <a:rPr lang="en-GB" dirty="0">
                <a:solidFill>
                  <a:srgbClr val="FFFFFF"/>
                </a:solidFill>
                <a:latin typeface="IBM Plex Sans" panose="020B0503050203000203" pitchFamily="34" charset="77"/>
              </a:rPr>
              <a:t>A uniform cluster builds on top of existing MQ building blocks -</a:t>
            </a:r>
          </a:p>
          <a:p>
            <a:pPr marL="355591" defTabSz="457189">
              <a:spcBef>
                <a:spcPts val="500"/>
              </a:spcBef>
            </a:pPr>
            <a:r>
              <a:rPr lang="en-GB" sz="1100" dirty="0">
                <a:solidFill>
                  <a:srgbClr val="FFFFFF"/>
                </a:solidFill>
                <a:latin typeface="IBM Plex Sans" panose="020B0503050203000203" pitchFamily="34" charset="77"/>
              </a:rPr>
              <a:t>Client auto-reconnect</a:t>
            </a:r>
            <a:br>
              <a:rPr lang="en-GB" sz="1100" dirty="0">
                <a:solidFill>
                  <a:srgbClr val="FFFFFF"/>
                </a:solidFill>
                <a:latin typeface="IBM Plex Sans" panose="020B0503050203000203" pitchFamily="34" charset="77"/>
              </a:rPr>
            </a:br>
            <a:r>
              <a:rPr lang="en-GB" sz="1100" dirty="0">
                <a:solidFill>
                  <a:srgbClr val="FFFFFF"/>
                </a:solidFill>
                <a:latin typeface="IBM Plex Sans" panose="020B0503050203000203" pitchFamily="34" charset="77"/>
              </a:rPr>
              <a:t>CCDT queue manager groups</a:t>
            </a:r>
            <a:br>
              <a:rPr lang="en-GB" sz="1100" dirty="0">
                <a:solidFill>
                  <a:srgbClr val="FFFFFF"/>
                </a:solidFill>
                <a:latin typeface="IBM Plex Sans" panose="020B0503050203000203" pitchFamily="34" charset="77"/>
              </a:rPr>
            </a:br>
            <a:r>
              <a:rPr lang="en-GB" sz="1100" dirty="0">
                <a:solidFill>
                  <a:srgbClr val="FFFFFF"/>
                </a:solidFill>
                <a:latin typeface="IBM Plex Sans" panose="020B0503050203000203" pitchFamily="34" charset="77"/>
              </a:rPr>
              <a:t>MQ Clustering</a:t>
            </a:r>
          </a:p>
        </p:txBody>
      </p:sp>
    </p:spTree>
    <p:extLst>
      <p:ext uri="{BB962C8B-B14F-4D97-AF65-F5344CB8AC3E}">
        <p14:creationId xmlns:p14="http://schemas.microsoft.com/office/powerpoint/2010/main" val="31888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500"/>
                                        <p:tgtEl>
                                          <p:spTgt spid="110"/>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right)">
                                      <p:cBhvr>
                                        <p:cTn id="50" dur="1000"/>
                                        <p:tgtEl>
                                          <p:spTgt spid="7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left)">
                                      <p:cBhvr>
                                        <p:cTn id="54" dur="1000"/>
                                        <p:tgtEl>
                                          <p:spTgt spid="73"/>
                                        </p:tgtEl>
                                      </p:cBhvr>
                                    </p:animEffect>
                                  </p:childTnLst>
                                </p:cTn>
                              </p:par>
                              <p:par>
                                <p:cTn id="55" presetID="22" presetClass="exit" presetSubtype="2" fill="hold" nodeType="withEffect">
                                  <p:stCondLst>
                                    <p:cond delay="0"/>
                                  </p:stCondLst>
                                  <p:childTnLst>
                                    <p:animEffect transition="out" filter="wipe(right)">
                                      <p:cBhvr>
                                        <p:cTn id="56" dur="1000"/>
                                        <p:tgtEl>
                                          <p:spTgt spid="72"/>
                                        </p:tgtEl>
                                      </p:cBhvr>
                                    </p:animEffect>
                                    <p:set>
                                      <p:cBhvr>
                                        <p:cTn id="57" dur="1" fill="hold">
                                          <p:stCondLst>
                                            <p:cond delay="999"/>
                                          </p:stCondLst>
                                        </p:cTn>
                                        <p:tgtEl>
                                          <p:spTgt spid="72"/>
                                        </p:tgtEl>
                                        <p:attrNameLst>
                                          <p:attrName>style.visibility</p:attrName>
                                        </p:attrNameLst>
                                      </p:cBhvr>
                                      <p:to>
                                        <p:strVal val="hidden"/>
                                      </p:to>
                                    </p:set>
                                  </p:childTnLst>
                                </p:cTn>
                              </p:par>
                            </p:childTnLst>
                          </p:cTn>
                        </p:par>
                        <p:par>
                          <p:cTn id="58" fill="hold">
                            <p:stCondLst>
                              <p:cond delay="2000"/>
                            </p:stCondLst>
                            <p:childTnLst>
                              <p:par>
                                <p:cTn id="59" presetID="22" presetClass="exit" presetSubtype="8" fill="hold" nodeType="afterEffect">
                                  <p:stCondLst>
                                    <p:cond delay="0"/>
                                  </p:stCondLst>
                                  <p:childTnLst>
                                    <p:animEffect transition="out" filter="wipe(left)">
                                      <p:cBhvr>
                                        <p:cTn id="60" dur="1000"/>
                                        <p:tgtEl>
                                          <p:spTgt spid="73"/>
                                        </p:tgtEl>
                                      </p:cBhvr>
                                    </p:animEffect>
                                    <p:set>
                                      <p:cBhvr>
                                        <p:cTn id="61" dur="1" fill="hold">
                                          <p:stCondLst>
                                            <p:cond delay="999"/>
                                          </p:stCondLst>
                                        </p:cTn>
                                        <p:tgtEl>
                                          <p:spTgt spid="73"/>
                                        </p:tgtEl>
                                        <p:attrNameLst>
                                          <p:attrName>style.visibility</p:attrName>
                                        </p:attrNameLst>
                                      </p:cBhvr>
                                      <p:to>
                                        <p:strVal val="hidden"/>
                                      </p:to>
                                    </p:set>
                                  </p:childTnLst>
                                </p:cTn>
                              </p:par>
                            </p:childTnLst>
                          </p:cTn>
                        </p:par>
                        <p:par>
                          <p:cTn id="62" fill="hold">
                            <p:stCondLst>
                              <p:cond delay="3000"/>
                            </p:stCondLst>
                            <p:childTnLst>
                              <p:par>
                                <p:cTn id="63" presetID="22" presetClass="exit" presetSubtype="4" fill="hold" nodeType="afterEffect">
                                  <p:stCondLst>
                                    <p:cond delay="0"/>
                                  </p:stCondLst>
                                  <p:childTnLst>
                                    <p:animEffect transition="out" filter="wipe(down)">
                                      <p:cBhvr>
                                        <p:cTn id="64" dur="500"/>
                                        <p:tgtEl>
                                          <p:spTgt spid="46"/>
                                        </p:tgtEl>
                                      </p:cBhvr>
                                    </p:animEffect>
                                    <p:set>
                                      <p:cBhvr>
                                        <p:cTn id="65" dur="1" fill="hold">
                                          <p:stCondLst>
                                            <p:cond delay="499"/>
                                          </p:stCondLst>
                                        </p:cTn>
                                        <p:tgtEl>
                                          <p:spTgt spid="46"/>
                                        </p:tgtEl>
                                        <p:attrNameLst>
                                          <p:attrName>style.visibility</p:attrName>
                                        </p:attrNameLst>
                                      </p:cBhvr>
                                      <p:to>
                                        <p:strVal val="hidden"/>
                                      </p:to>
                                    </p:set>
                                  </p:childTnLst>
                                </p:cTn>
                              </p:par>
                            </p:childTnLst>
                          </p:cTn>
                        </p:par>
                        <p:par>
                          <p:cTn id="66" fill="hold">
                            <p:stCondLst>
                              <p:cond delay="3500"/>
                            </p:stCondLst>
                            <p:childTnLst>
                              <p:par>
                                <p:cTn id="67" presetID="22" presetClass="entr" presetSubtype="1" fill="hold" nodeType="after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wipe(up)">
                                      <p:cBhvr>
                                        <p:cTn id="69" dur="500"/>
                                        <p:tgtEl>
                                          <p:spTgt spid="114"/>
                                        </p:tgtEl>
                                      </p:cBhvr>
                                    </p:animEffect>
                                  </p:childTnLst>
                                </p:cTn>
                              </p:par>
                            </p:childTnLst>
                          </p:cTn>
                        </p:par>
                        <p:par>
                          <p:cTn id="70" fill="hold">
                            <p:stCondLst>
                              <p:cond delay="4000"/>
                            </p:stCondLst>
                            <p:childTnLst>
                              <p:par>
                                <p:cTn id="71" presetID="22" presetClass="exit" presetSubtype="4" fill="hold" nodeType="afterEffect">
                                  <p:stCondLst>
                                    <p:cond delay="0"/>
                                  </p:stCondLst>
                                  <p:childTnLst>
                                    <p:animEffect transition="out" filter="wipe(down)">
                                      <p:cBhvr>
                                        <p:cTn id="72" dur="500"/>
                                        <p:tgtEl>
                                          <p:spTgt spid="53"/>
                                        </p:tgtEl>
                                      </p:cBhvr>
                                    </p:animEffect>
                                    <p:set>
                                      <p:cBhvr>
                                        <p:cTn id="73" dur="1" fill="hold">
                                          <p:stCondLst>
                                            <p:cond delay="499"/>
                                          </p:stCondLst>
                                        </p:cTn>
                                        <p:tgtEl>
                                          <p:spTgt spid="53"/>
                                        </p:tgtEl>
                                        <p:attrNameLst>
                                          <p:attrName>style.visibility</p:attrName>
                                        </p:attrNameLst>
                                      </p:cBhvr>
                                      <p:to>
                                        <p:strVal val="hidden"/>
                                      </p:to>
                                    </p:set>
                                  </p:childTnLst>
                                </p:cTn>
                              </p:par>
                            </p:childTnLst>
                          </p:cTn>
                        </p:par>
                        <p:par>
                          <p:cTn id="74" fill="hold">
                            <p:stCondLst>
                              <p:cond delay="4500"/>
                            </p:stCondLst>
                            <p:childTnLst>
                              <p:par>
                                <p:cTn id="75" presetID="22" presetClass="entr" presetSubtype="1" fill="hold" nodeType="after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wipe(up)">
                                      <p:cBhvr>
                                        <p:cTn id="7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0" grpId="0" animBg="1"/>
      <p:bldP spid="36" grpId="0" animBg="1"/>
      <p:bldP spid="40"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FF8CD6-C574-514F-8A74-67207070CB5D}"/>
              </a:ext>
            </a:extLst>
          </p:cNvPr>
          <p:cNvSpPr>
            <a:spLocks noGrp="1"/>
          </p:cNvSpPr>
          <p:nvPr>
            <p:ph type="ftr" sz="quarter" idx="10"/>
          </p:nvPr>
        </p:nvSpPr>
        <p:spPr/>
        <p:txBody>
          <a:bodyPr/>
          <a:lstStyle/>
          <a:p>
            <a:pPr defTabSz="685783"/>
            <a:r>
              <a:rPr lang="en-GB">
                <a:solidFill>
                  <a:srgbClr val="FFFFFF"/>
                </a:solidFill>
                <a:latin typeface="IBM Plex Sans"/>
              </a:rPr>
              <a:t>© 2020 IBM Corporation    </a:t>
            </a:r>
            <a:endParaRPr lang="en-US" dirty="0">
              <a:solidFill>
                <a:srgbClr val="FFFFFF"/>
              </a:solidFill>
              <a:latin typeface="IBM Plex Sans"/>
            </a:endParaRPr>
          </a:p>
        </p:txBody>
      </p:sp>
      <p:sp>
        <p:nvSpPr>
          <p:cNvPr id="28" name="Rectangle 27">
            <a:extLst>
              <a:ext uri="{FF2B5EF4-FFF2-40B4-BE49-F238E27FC236}">
                <a16:creationId xmlns:a16="http://schemas.microsoft.com/office/drawing/2014/main" id="{5A324818-20FB-7241-B1BB-0B6CC792449D}"/>
              </a:ext>
            </a:extLst>
          </p:cNvPr>
          <p:cNvSpPr/>
          <p:nvPr/>
        </p:nvSpPr>
        <p:spPr bwMode="auto">
          <a:xfrm>
            <a:off x="4962718"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1" name="Rectangle 30">
            <a:extLst>
              <a:ext uri="{FF2B5EF4-FFF2-40B4-BE49-F238E27FC236}">
                <a16:creationId xmlns:a16="http://schemas.microsoft.com/office/drawing/2014/main" id="{178C1957-8601-A149-B9BF-B15701A16161}"/>
              </a:ext>
            </a:extLst>
          </p:cNvPr>
          <p:cNvSpPr/>
          <p:nvPr/>
        </p:nvSpPr>
        <p:spPr bwMode="auto">
          <a:xfrm>
            <a:off x="5610313"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7" name="Title 3">
            <a:extLst>
              <a:ext uri="{FF2B5EF4-FFF2-40B4-BE49-F238E27FC236}">
                <a16:creationId xmlns:a16="http://schemas.microsoft.com/office/drawing/2014/main" id="{9CECD58C-0C48-A34D-ADD8-DD99D97D1D0A}"/>
              </a:ext>
            </a:extLst>
          </p:cNvPr>
          <p:cNvSpPr>
            <a:spLocks noGrp="1"/>
          </p:cNvSpPr>
          <p:nvPr>
            <p:ph type="title"/>
          </p:nvPr>
        </p:nvSpPr>
        <p:spPr>
          <a:xfrm>
            <a:off x="228600" y="201169"/>
            <a:ext cx="4114800" cy="291201"/>
          </a:xfrm>
        </p:spPr>
        <p:txBody>
          <a:bodyPr/>
          <a:lstStyle/>
          <a:p>
            <a:r>
              <a:rPr lang="en-US" dirty="0">
                <a:solidFill>
                  <a:schemeClr val="bg2"/>
                </a:solidFill>
              </a:rPr>
              <a:t>Automatic Application balancing</a:t>
            </a:r>
          </a:p>
        </p:txBody>
      </p:sp>
      <p:sp>
        <p:nvSpPr>
          <p:cNvPr id="30" name="Rectangle 29">
            <a:extLst>
              <a:ext uri="{FF2B5EF4-FFF2-40B4-BE49-F238E27FC236}">
                <a16:creationId xmlns:a16="http://schemas.microsoft.com/office/drawing/2014/main" id="{FCB22308-4959-C443-AAA9-99E5AE79E64D}"/>
              </a:ext>
            </a:extLst>
          </p:cNvPr>
          <p:cNvSpPr/>
          <p:nvPr/>
        </p:nvSpPr>
        <p:spPr bwMode="auto">
          <a:xfrm>
            <a:off x="6258691" y="503195"/>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36" name="Rectangle 35">
            <a:extLst>
              <a:ext uri="{FF2B5EF4-FFF2-40B4-BE49-F238E27FC236}">
                <a16:creationId xmlns:a16="http://schemas.microsoft.com/office/drawing/2014/main" id="{4E624C93-AF19-9E4E-BCAC-0241E3E1AB8F}"/>
              </a:ext>
            </a:extLst>
          </p:cNvPr>
          <p:cNvSpPr/>
          <p:nvPr/>
        </p:nvSpPr>
        <p:spPr bwMode="auto">
          <a:xfrm>
            <a:off x="6907069" y="49683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40" name="Rectangle 39">
            <a:extLst>
              <a:ext uri="{FF2B5EF4-FFF2-40B4-BE49-F238E27FC236}">
                <a16:creationId xmlns:a16="http://schemas.microsoft.com/office/drawing/2014/main" id="{3284E22F-BFB1-DC4D-B9F7-A8686BD7CB4E}"/>
              </a:ext>
            </a:extLst>
          </p:cNvPr>
          <p:cNvSpPr/>
          <p:nvPr/>
        </p:nvSpPr>
        <p:spPr bwMode="auto">
          <a:xfrm>
            <a:off x="7555447"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sp>
        <p:nvSpPr>
          <p:cNvPr id="42" name="Rectangle 41">
            <a:extLst>
              <a:ext uri="{FF2B5EF4-FFF2-40B4-BE49-F238E27FC236}">
                <a16:creationId xmlns:a16="http://schemas.microsoft.com/office/drawing/2014/main" id="{768F5F16-0CB6-0B46-8D15-ED95F52500AB}"/>
              </a:ext>
            </a:extLst>
          </p:cNvPr>
          <p:cNvSpPr/>
          <p:nvPr/>
        </p:nvSpPr>
        <p:spPr bwMode="auto">
          <a:xfrm>
            <a:off x="8203042" y="489694"/>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algn="ctr" defTabSz="460760" fontAlgn="base">
              <a:spcBef>
                <a:spcPct val="0"/>
              </a:spcBef>
              <a:spcAft>
                <a:spcPct val="0"/>
              </a:spcAft>
            </a:pPr>
            <a:r>
              <a:rPr lang="en-GB" sz="900" b="1" dirty="0">
                <a:solidFill>
                  <a:srgbClr val="FFFFFF"/>
                </a:solidFill>
                <a:latin typeface="Arial" charset="0"/>
              </a:rPr>
              <a:t>App</a:t>
            </a:r>
          </a:p>
        </p:txBody>
      </p:sp>
      <p:cxnSp>
        <p:nvCxnSpPr>
          <p:cNvPr id="44" name="Elbow Connector 43">
            <a:extLst>
              <a:ext uri="{FF2B5EF4-FFF2-40B4-BE49-F238E27FC236}">
                <a16:creationId xmlns:a16="http://schemas.microsoft.com/office/drawing/2014/main" id="{3B127B34-BDAC-6B4F-A0CF-ED29EAD82D56}"/>
              </a:ext>
            </a:extLst>
          </p:cNvPr>
          <p:cNvCxnSpPr>
            <a:cxnSpLocks/>
            <a:stCxn id="30" idx="2"/>
          </p:cNvCxnSpPr>
          <p:nvPr/>
        </p:nvCxnSpPr>
        <p:spPr bwMode="auto">
          <a:xfrm rot="16200000" flipH="1">
            <a:off x="5969159" y="1277660"/>
            <a:ext cx="1279483" cy="233472"/>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45" name="Elbow Connector 44">
            <a:extLst>
              <a:ext uri="{FF2B5EF4-FFF2-40B4-BE49-F238E27FC236}">
                <a16:creationId xmlns:a16="http://schemas.microsoft.com/office/drawing/2014/main" id="{BD14C4BA-8138-3F4B-8842-0C6B15E30CBD}"/>
              </a:ext>
            </a:extLst>
          </p:cNvPr>
          <p:cNvCxnSpPr>
            <a:cxnSpLocks/>
            <a:stCxn id="36" idx="2"/>
          </p:cNvCxnSpPr>
          <p:nvPr/>
        </p:nvCxnSpPr>
        <p:spPr bwMode="auto">
          <a:xfrm rot="5400000">
            <a:off x="6403034" y="1290272"/>
            <a:ext cx="1279483" cy="195534"/>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05" name="Elbow Connector 104">
            <a:extLst>
              <a:ext uri="{FF2B5EF4-FFF2-40B4-BE49-F238E27FC236}">
                <a16:creationId xmlns:a16="http://schemas.microsoft.com/office/drawing/2014/main" id="{4028AA28-C6C3-EB4D-A6B3-6714F64CDD0B}"/>
              </a:ext>
            </a:extLst>
          </p:cNvPr>
          <p:cNvCxnSpPr>
            <a:cxnSpLocks/>
            <a:stCxn id="28" idx="2"/>
          </p:cNvCxnSpPr>
          <p:nvPr/>
        </p:nvCxnSpPr>
        <p:spPr bwMode="auto">
          <a:xfrm rot="16200000" flipH="1">
            <a:off x="4641193" y="1296153"/>
            <a:ext cx="1286629" cy="176632"/>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0" name="Elbow Connector 109">
            <a:extLst>
              <a:ext uri="{FF2B5EF4-FFF2-40B4-BE49-F238E27FC236}">
                <a16:creationId xmlns:a16="http://schemas.microsoft.com/office/drawing/2014/main" id="{E6E525C3-8E63-9D43-8BAF-426C3B260917}"/>
              </a:ext>
            </a:extLst>
          </p:cNvPr>
          <p:cNvCxnSpPr>
            <a:cxnSpLocks/>
            <a:stCxn id="42" idx="2"/>
          </p:cNvCxnSpPr>
          <p:nvPr/>
        </p:nvCxnSpPr>
        <p:spPr bwMode="auto">
          <a:xfrm rot="5400000">
            <a:off x="7710408" y="1322488"/>
            <a:ext cx="1307440" cy="144775"/>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4" name="Elbow Connector 113">
            <a:extLst>
              <a:ext uri="{FF2B5EF4-FFF2-40B4-BE49-F238E27FC236}">
                <a16:creationId xmlns:a16="http://schemas.microsoft.com/office/drawing/2014/main" id="{903CAC50-3EC1-9343-A1E8-95AD08DFFEC3}"/>
              </a:ext>
            </a:extLst>
          </p:cNvPr>
          <p:cNvCxnSpPr>
            <a:cxnSpLocks/>
            <a:stCxn id="31" idx="2"/>
          </p:cNvCxnSpPr>
          <p:nvPr/>
        </p:nvCxnSpPr>
        <p:spPr bwMode="auto">
          <a:xfrm rot="5400000">
            <a:off x="5075371" y="1272083"/>
            <a:ext cx="1299342" cy="237487"/>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7" name="Elbow Connector 116">
            <a:extLst>
              <a:ext uri="{FF2B5EF4-FFF2-40B4-BE49-F238E27FC236}">
                <a16:creationId xmlns:a16="http://schemas.microsoft.com/office/drawing/2014/main" id="{5763286A-9AB7-DD4B-B0FC-5F37F83E340D}"/>
              </a:ext>
            </a:extLst>
          </p:cNvPr>
          <p:cNvCxnSpPr>
            <a:cxnSpLocks/>
            <a:stCxn id="40" idx="2"/>
          </p:cNvCxnSpPr>
          <p:nvPr/>
        </p:nvCxnSpPr>
        <p:spPr bwMode="auto">
          <a:xfrm rot="16200000" flipH="1">
            <a:off x="7251935" y="1278139"/>
            <a:ext cx="1307442" cy="233474"/>
          </a:xfrm>
          <a:prstGeom prst="bentConnector3">
            <a:avLst>
              <a:gd name="adj1" fmla="val 50000"/>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nvGrpSpPr>
          <p:cNvPr id="7" name="Group 6">
            <a:extLst>
              <a:ext uri="{FF2B5EF4-FFF2-40B4-BE49-F238E27FC236}">
                <a16:creationId xmlns:a16="http://schemas.microsoft.com/office/drawing/2014/main" id="{09AD59AE-6110-114F-9C55-496D90E98C0E}"/>
              </a:ext>
            </a:extLst>
          </p:cNvPr>
          <p:cNvGrpSpPr/>
          <p:nvPr/>
        </p:nvGrpSpPr>
        <p:grpSpPr>
          <a:xfrm>
            <a:off x="5030792" y="2034568"/>
            <a:ext cx="917897" cy="375435"/>
            <a:chOff x="5030791" y="2034567"/>
            <a:chExt cx="917897" cy="375435"/>
          </a:xfrm>
        </p:grpSpPr>
        <p:sp>
          <p:nvSpPr>
            <p:cNvPr id="8" name="Rectangle 7">
              <a:extLst>
                <a:ext uri="{FF2B5EF4-FFF2-40B4-BE49-F238E27FC236}">
                  <a16:creationId xmlns:a16="http://schemas.microsoft.com/office/drawing/2014/main" id="{BA86BFC7-6D45-F04D-8F73-A7FC32AE04F6}"/>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9" name="Picture 8">
              <a:extLst>
                <a:ext uri="{FF2B5EF4-FFF2-40B4-BE49-F238E27FC236}">
                  <a16:creationId xmlns:a16="http://schemas.microsoft.com/office/drawing/2014/main" id="{AC3BD6B4-514E-9D49-9A36-3284F2D8B1C7}"/>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13" name="Group 12">
            <a:extLst>
              <a:ext uri="{FF2B5EF4-FFF2-40B4-BE49-F238E27FC236}">
                <a16:creationId xmlns:a16="http://schemas.microsoft.com/office/drawing/2014/main" id="{4908A7F3-AC1D-DA4B-A021-EA26BC343186}"/>
              </a:ext>
            </a:extLst>
          </p:cNvPr>
          <p:cNvGrpSpPr/>
          <p:nvPr/>
        </p:nvGrpSpPr>
        <p:grpSpPr>
          <a:xfrm>
            <a:off x="7712219" y="2041535"/>
            <a:ext cx="917897" cy="375435"/>
            <a:chOff x="5030791" y="2034567"/>
            <a:chExt cx="917897" cy="375435"/>
          </a:xfrm>
          <a:solidFill>
            <a:schemeClr val="bg1">
              <a:lumMod val="50000"/>
              <a:lumOff val="50000"/>
            </a:schemeClr>
          </a:solidFill>
        </p:grpSpPr>
        <p:sp>
          <p:nvSpPr>
            <p:cNvPr id="14" name="Rectangle 13">
              <a:extLst>
                <a:ext uri="{FF2B5EF4-FFF2-40B4-BE49-F238E27FC236}">
                  <a16:creationId xmlns:a16="http://schemas.microsoft.com/office/drawing/2014/main" id="{AC4B9185-1E27-7249-9D7B-5D12E2082459}"/>
                </a:ext>
              </a:extLst>
            </p:cNvPr>
            <p:cNvSpPr/>
            <p:nvPr/>
          </p:nvSpPr>
          <p:spPr>
            <a:xfrm>
              <a:off x="5030791" y="2034567"/>
              <a:ext cx="917897" cy="375435"/>
            </a:xfrm>
            <a:prstGeom prst="rect">
              <a:avLst/>
            </a:prstGeom>
            <a:solidFill>
              <a:schemeClr val="bg1">
                <a:lumMod val="75000"/>
                <a:lumOff val="25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15" name="Picture 14">
              <a:extLst>
                <a:ext uri="{FF2B5EF4-FFF2-40B4-BE49-F238E27FC236}">
                  <a16:creationId xmlns:a16="http://schemas.microsoft.com/office/drawing/2014/main" id="{1A681CE3-2CD6-A542-8CFE-A071A4A767B6}"/>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a:solidFill>
              <a:schemeClr val="bg1">
                <a:lumMod val="75000"/>
                <a:lumOff val="25000"/>
              </a:schemeClr>
            </a:solidFill>
          </p:spPr>
        </p:pic>
      </p:grpSp>
      <p:grpSp>
        <p:nvGrpSpPr>
          <p:cNvPr id="10" name="Group 9">
            <a:extLst>
              <a:ext uri="{FF2B5EF4-FFF2-40B4-BE49-F238E27FC236}">
                <a16:creationId xmlns:a16="http://schemas.microsoft.com/office/drawing/2014/main" id="{4B92B9BD-A0E8-484D-BBE0-0B22F9FFD42A}"/>
              </a:ext>
            </a:extLst>
          </p:cNvPr>
          <p:cNvGrpSpPr/>
          <p:nvPr/>
        </p:nvGrpSpPr>
        <p:grpSpPr>
          <a:xfrm>
            <a:off x="6365485" y="2034137"/>
            <a:ext cx="917897" cy="375435"/>
            <a:chOff x="5030791" y="2034567"/>
            <a:chExt cx="917897" cy="375435"/>
          </a:xfrm>
          <a:solidFill>
            <a:schemeClr val="bg1">
              <a:lumMod val="50000"/>
              <a:lumOff val="50000"/>
            </a:schemeClr>
          </a:solidFill>
        </p:grpSpPr>
        <p:sp>
          <p:nvSpPr>
            <p:cNvPr id="11" name="Rectangle 10">
              <a:extLst>
                <a:ext uri="{FF2B5EF4-FFF2-40B4-BE49-F238E27FC236}">
                  <a16:creationId xmlns:a16="http://schemas.microsoft.com/office/drawing/2014/main" id="{794D5BDD-9C95-A343-9E01-6C4E17054017}"/>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en-GB" sz="1500" dirty="0">
                <a:solidFill>
                  <a:srgbClr val="FFFFFF"/>
                </a:solidFill>
                <a:latin typeface="IBM Plex Sans"/>
              </a:endParaRPr>
            </a:p>
          </p:txBody>
        </p:sp>
        <p:pic>
          <p:nvPicPr>
            <p:cNvPr id="12" name="Picture 11">
              <a:extLst>
                <a:ext uri="{FF2B5EF4-FFF2-40B4-BE49-F238E27FC236}">
                  <a16:creationId xmlns:a16="http://schemas.microsoft.com/office/drawing/2014/main" id="{AE19E229-1C81-094B-BFD6-C01F286BEBB5}"/>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sp>
        <p:nvSpPr>
          <p:cNvPr id="47" name="Rectangle 46">
            <a:extLst>
              <a:ext uri="{FF2B5EF4-FFF2-40B4-BE49-F238E27FC236}">
                <a16:creationId xmlns:a16="http://schemas.microsoft.com/office/drawing/2014/main" id="{B3EDAA72-8161-B647-9430-68042D9947BA}"/>
              </a:ext>
            </a:extLst>
          </p:cNvPr>
          <p:cNvSpPr/>
          <p:nvPr/>
        </p:nvSpPr>
        <p:spPr>
          <a:xfrm>
            <a:off x="6345949" y="2007645"/>
            <a:ext cx="1003091" cy="564106"/>
          </a:xfrm>
          <a:prstGeom prst="rect">
            <a:avLst/>
          </a:prstGeom>
          <a:solidFill>
            <a:srgbClr val="FFFFFF">
              <a:alpha val="89020"/>
            </a:srgbClr>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cxnSp>
        <p:nvCxnSpPr>
          <p:cNvPr id="50" name="Elbow Connector 49">
            <a:extLst>
              <a:ext uri="{FF2B5EF4-FFF2-40B4-BE49-F238E27FC236}">
                <a16:creationId xmlns:a16="http://schemas.microsoft.com/office/drawing/2014/main" id="{AC23FD13-0C52-AD42-9072-E5B0C1158A0F}"/>
              </a:ext>
            </a:extLst>
          </p:cNvPr>
          <p:cNvCxnSpPr>
            <a:cxnSpLocks/>
          </p:cNvCxnSpPr>
          <p:nvPr/>
        </p:nvCxnSpPr>
        <p:spPr bwMode="auto">
          <a:xfrm rot="5400000">
            <a:off x="5495990" y="1030818"/>
            <a:ext cx="1279481" cy="727157"/>
          </a:xfrm>
          <a:prstGeom prst="bentConnector3">
            <a:avLst>
              <a:gd name="adj1" fmla="val 56141"/>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52" name="Elbow Connector 51">
            <a:extLst>
              <a:ext uri="{FF2B5EF4-FFF2-40B4-BE49-F238E27FC236}">
                <a16:creationId xmlns:a16="http://schemas.microsoft.com/office/drawing/2014/main" id="{305746A9-91B6-9141-9879-5B9A3110D3C4}"/>
              </a:ext>
            </a:extLst>
          </p:cNvPr>
          <p:cNvCxnSpPr>
            <a:cxnSpLocks/>
          </p:cNvCxnSpPr>
          <p:nvPr/>
        </p:nvCxnSpPr>
        <p:spPr bwMode="auto">
          <a:xfrm rot="16200000" flipH="1">
            <a:off x="6871093" y="1024891"/>
            <a:ext cx="1292201" cy="739015"/>
          </a:xfrm>
          <a:prstGeom prst="bentConnector3">
            <a:avLst>
              <a:gd name="adj1" fmla="val 56634"/>
            </a:avLst>
          </a:prstGeom>
          <a:solidFill>
            <a:srgbClr val="FDFDFD"/>
          </a:solidFill>
          <a:ln w="28575" cap="flat" cmpd="sng" algn="ctr">
            <a:solidFill>
              <a:srgbClr val="93D05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56" name="Graphic 55" descr="Arrow: Rotate right">
            <a:extLst>
              <a:ext uri="{FF2B5EF4-FFF2-40B4-BE49-F238E27FC236}">
                <a16:creationId xmlns:a16="http://schemas.microsoft.com/office/drawing/2014/main" id="{1C40666C-1808-3443-ADE0-993862FE58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169546" y="1922118"/>
            <a:ext cx="646618" cy="1096088"/>
          </a:xfrm>
          <a:prstGeom prst="rect">
            <a:avLst/>
          </a:prstGeom>
        </p:spPr>
      </p:pic>
      <p:pic>
        <p:nvPicPr>
          <p:cNvPr id="58" name="Graphic 57" descr="Arrow: Rotate right">
            <a:extLst>
              <a:ext uri="{FF2B5EF4-FFF2-40B4-BE49-F238E27FC236}">
                <a16:creationId xmlns:a16="http://schemas.microsoft.com/office/drawing/2014/main" id="{CFCF0DD2-0B3E-EE48-AE47-88A2F6CE9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5854283" y="1922998"/>
            <a:ext cx="646618" cy="1096088"/>
          </a:xfrm>
          <a:prstGeom prst="rect">
            <a:avLst/>
          </a:prstGeom>
        </p:spPr>
      </p:pic>
      <p:sp>
        <p:nvSpPr>
          <p:cNvPr id="39" name="Content Placeholder 2">
            <a:extLst>
              <a:ext uri="{FF2B5EF4-FFF2-40B4-BE49-F238E27FC236}">
                <a16:creationId xmlns:a16="http://schemas.microsoft.com/office/drawing/2014/main" id="{D65EF87D-97D4-4845-BF75-1E799759FE63}"/>
              </a:ext>
            </a:extLst>
          </p:cNvPr>
          <p:cNvSpPr txBox="1">
            <a:spLocks/>
          </p:cNvSpPr>
          <p:nvPr/>
        </p:nvSpPr>
        <p:spPr>
          <a:xfrm>
            <a:off x="237194" y="639576"/>
            <a:ext cx="4029075" cy="404576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GB" dirty="0">
                <a:solidFill>
                  <a:srgbClr val="FFFFFF"/>
                </a:solidFill>
                <a:latin typeface="IBM Plex Sans" panose="020B0503050203000203" pitchFamily="34" charset="77"/>
              </a:rPr>
              <a:t>Uniform Clusters are a special type of MQ Cluster. One where all the queue managers provide the same service, such as queues.</a:t>
            </a:r>
          </a:p>
          <a:p>
            <a:pPr defTabSz="457189"/>
            <a:r>
              <a:rPr lang="en-GB" dirty="0">
                <a:solidFill>
                  <a:srgbClr val="FFFFFF"/>
                </a:solidFill>
                <a:latin typeface="IBM Plex Sans" panose="020B0503050203000203" pitchFamily="34" charset="77"/>
              </a:rPr>
              <a:t>Application instances are dynamically distributed across the available queue managers, adjusting as queue managers and application instances stop and start.</a:t>
            </a:r>
          </a:p>
          <a:p>
            <a:pPr defTabSz="457189"/>
            <a:r>
              <a:rPr lang="en-GB" dirty="0">
                <a:solidFill>
                  <a:srgbClr val="FFFFFF"/>
                </a:solidFill>
                <a:latin typeface="IBM Plex Sans" panose="020B0503050203000203" pitchFamily="34" charset="77"/>
              </a:rPr>
              <a:t>A uniform cluster builds on top of existing MQ building blocks -</a:t>
            </a:r>
          </a:p>
          <a:p>
            <a:pPr marL="355591" defTabSz="457189">
              <a:spcBef>
                <a:spcPts val="500"/>
              </a:spcBef>
            </a:pPr>
            <a:r>
              <a:rPr lang="en-GB" sz="1100" dirty="0">
                <a:solidFill>
                  <a:srgbClr val="FFFFFF"/>
                </a:solidFill>
                <a:latin typeface="IBM Plex Sans" panose="020B0503050203000203" pitchFamily="34" charset="77"/>
              </a:rPr>
              <a:t>Client auto-reconnect</a:t>
            </a:r>
            <a:br>
              <a:rPr lang="en-GB" sz="1100" dirty="0">
                <a:solidFill>
                  <a:srgbClr val="FFFFFF"/>
                </a:solidFill>
                <a:latin typeface="IBM Plex Sans" panose="020B0503050203000203" pitchFamily="34" charset="77"/>
              </a:rPr>
            </a:br>
            <a:r>
              <a:rPr lang="en-GB" sz="1100" dirty="0">
                <a:solidFill>
                  <a:srgbClr val="FFFFFF"/>
                </a:solidFill>
                <a:latin typeface="IBM Plex Sans" panose="020B0503050203000203" pitchFamily="34" charset="77"/>
              </a:rPr>
              <a:t>CCDT queue manager groups</a:t>
            </a:r>
            <a:br>
              <a:rPr lang="en-GB" sz="1100" dirty="0">
                <a:solidFill>
                  <a:srgbClr val="FFFFFF"/>
                </a:solidFill>
                <a:latin typeface="IBM Plex Sans" panose="020B0503050203000203" pitchFamily="34" charset="77"/>
              </a:rPr>
            </a:br>
            <a:r>
              <a:rPr lang="en-GB" sz="1100" dirty="0">
                <a:solidFill>
                  <a:srgbClr val="FFFFFF"/>
                </a:solidFill>
                <a:latin typeface="IBM Plex Sans" panose="020B0503050203000203" pitchFamily="34" charset="77"/>
              </a:rPr>
              <a:t>MQ Clustering</a:t>
            </a:r>
          </a:p>
          <a:p>
            <a:pPr marL="355591" defTabSz="457189">
              <a:spcBef>
                <a:spcPts val="500"/>
              </a:spcBef>
            </a:pPr>
            <a:endParaRPr lang="en-GB" sz="1403" dirty="0">
              <a:solidFill>
                <a:srgbClr val="FFFFFF"/>
              </a:solidFill>
              <a:latin typeface="IBM Plex Sans" panose="020B0503050203000203" pitchFamily="34" charset="77"/>
            </a:endParaRPr>
          </a:p>
          <a:p>
            <a:pPr marL="7144" defTabSz="457189">
              <a:spcBef>
                <a:spcPts val="500"/>
              </a:spcBef>
            </a:pPr>
            <a:endParaRPr lang="en-GB" sz="1100" dirty="0">
              <a:solidFill>
                <a:srgbClr val="FFFFFF"/>
              </a:solidFill>
              <a:latin typeface="IBM Plex Sans" panose="020B0503050203000203" pitchFamily="34" charset="77"/>
            </a:endParaRPr>
          </a:p>
          <a:p>
            <a:pPr marL="355591" defTabSz="457189">
              <a:spcBef>
                <a:spcPts val="500"/>
              </a:spcBef>
            </a:pPr>
            <a:endParaRPr lang="en-GB" sz="1100" dirty="0">
              <a:solidFill>
                <a:srgbClr val="FFFFFF"/>
              </a:solidFill>
              <a:latin typeface="IBM Plex Sans" panose="020B0503050203000203" pitchFamily="34" charset="77"/>
            </a:endParaRPr>
          </a:p>
        </p:txBody>
      </p:sp>
    </p:spTree>
    <p:extLst>
      <p:ext uri="{BB962C8B-B14F-4D97-AF65-F5344CB8AC3E}">
        <p14:creationId xmlns:p14="http://schemas.microsoft.com/office/powerpoint/2010/main" val="316427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5"/>
                                        </p:tgtEl>
                                      </p:cBhvr>
                                    </p:animEffect>
                                    <p:set>
                                      <p:cBhvr>
                                        <p:cTn id="13" dur="1" fill="hold">
                                          <p:stCondLst>
                                            <p:cond delay="499"/>
                                          </p:stCondLst>
                                        </p:cTn>
                                        <p:tgtEl>
                                          <p:spTgt spid="4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up)">
                                      <p:cBhvr>
                                        <p:cTn id="18" dur="500"/>
                                        <p:tgtEl>
                                          <p:spTgt spid="50"/>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47"/>
                                        </p:tgtEl>
                                      </p:cBhvr>
                                    </p:animEffect>
                                    <p:set>
                                      <p:cBhvr>
                                        <p:cTn id="26" dur="1" fill="hold">
                                          <p:stCondLst>
                                            <p:cond delay="499"/>
                                          </p:stCondLst>
                                        </p:cTn>
                                        <p:tgtEl>
                                          <p:spTgt spid="4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75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750"/>
                                        <p:tgtEl>
                                          <p:spTgt spid="58"/>
                                        </p:tgtEl>
                                      </p:cBhvr>
                                    </p:animEffect>
                                  </p:childTnLst>
                                </p:cTn>
                              </p:par>
                            </p:childTnLst>
                          </p:cTn>
                        </p:par>
                        <p:par>
                          <p:cTn id="35" fill="hold">
                            <p:stCondLst>
                              <p:cond delay="750"/>
                            </p:stCondLst>
                            <p:childTnLst>
                              <p:par>
                                <p:cTn id="36" presetID="10" presetClass="exit" presetSubtype="0" fill="hold" nodeType="afterEffect">
                                  <p:stCondLst>
                                    <p:cond delay="0"/>
                                  </p:stCondLst>
                                  <p:childTnLst>
                                    <p:animEffect transition="out" filter="fade">
                                      <p:cBhvr>
                                        <p:cTn id="37" dur="750"/>
                                        <p:tgtEl>
                                          <p:spTgt spid="56"/>
                                        </p:tgtEl>
                                      </p:cBhvr>
                                    </p:animEffect>
                                    <p:set>
                                      <p:cBhvr>
                                        <p:cTn id="38" dur="1" fill="hold">
                                          <p:stCondLst>
                                            <p:cond delay="749"/>
                                          </p:stCondLst>
                                        </p:cTn>
                                        <p:tgtEl>
                                          <p:spTgt spid="5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750"/>
                                        <p:tgtEl>
                                          <p:spTgt spid="58"/>
                                        </p:tgtEl>
                                      </p:cBhvr>
                                    </p:animEffect>
                                    <p:set>
                                      <p:cBhvr>
                                        <p:cTn id="41" dur="1" fill="hold">
                                          <p:stCondLst>
                                            <p:cond delay="749"/>
                                          </p:stCondLst>
                                        </p:cTn>
                                        <p:tgtEl>
                                          <p:spTgt spid="58"/>
                                        </p:tgtEl>
                                        <p:attrNameLst>
                                          <p:attrName>style.visibility</p:attrName>
                                        </p:attrNameLst>
                                      </p:cBhvr>
                                      <p:to>
                                        <p:strVal val="hidden"/>
                                      </p:to>
                                    </p:set>
                                  </p:childTnLst>
                                </p:cTn>
                              </p:par>
                            </p:childTnLst>
                          </p:cTn>
                        </p:par>
                        <p:par>
                          <p:cTn id="42" fill="hold">
                            <p:stCondLst>
                              <p:cond delay="1500"/>
                            </p:stCondLst>
                            <p:childTnLst>
                              <p:par>
                                <p:cTn id="43" presetID="22" presetClass="exit" presetSubtype="4" fill="hold" nodeType="afterEffect">
                                  <p:stCondLst>
                                    <p:cond delay="0"/>
                                  </p:stCondLst>
                                  <p:childTnLst>
                                    <p:animEffect transition="out" filter="wipe(down)">
                                      <p:cBhvr>
                                        <p:cTn id="44" dur="500"/>
                                        <p:tgtEl>
                                          <p:spTgt spid="50"/>
                                        </p:tgtEl>
                                      </p:cBhvr>
                                    </p:animEffect>
                                    <p:set>
                                      <p:cBhvr>
                                        <p:cTn id="45" dur="1" fill="hold">
                                          <p:stCondLst>
                                            <p:cond delay="499"/>
                                          </p:stCondLst>
                                        </p:cTn>
                                        <p:tgtEl>
                                          <p:spTgt spid="50"/>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52"/>
                                        </p:tgtEl>
                                      </p:cBhvr>
                                    </p:animEffect>
                                    <p:set>
                                      <p:cBhvr>
                                        <p:cTn id="48" dur="1" fill="hold">
                                          <p:stCondLst>
                                            <p:cond delay="499"/>
                                          </p:stCondLst>
                                        </p:cTn>
                                        <p:tgtEl>
                                          <p:spTgt spid="52"/>
                                        </p:tgtEl>
                                        <p:attrNameLst>
                                          <p:attrName>style.visibility</p:attrName>
                                        </p:attrNameLst>
                                      </p:cBhvr>
                                      <p:to>
                                        <p:strVal val="hidden"/>
                                      </p:to>
                                    </p:set>
                                  </p:childTnLst>
                                </p:cTn>
                              </p:par>
                            </p:childTnLst>
                          </p:cTn>
                        </p:par>
                        <p:par>
                          <p:cTn id="49" fill="hold">
                            <p:stCondLst>
                              <p:cond delay="2000"/>
                            </p:stCondLst>
                            <p:childTnLst>
                              <p:par>
                                <p:cTn id="50" presetID="22" presetClass="entr" presetSubtype="1"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up)">
                                      <p:cBhvr>
                                        <p:cTn id="52" dur="500"/>
                                        <p:tgtEl>
                                          <p:spTgt spid="44"/>
                                        </p:tgtEl>
                                      </p:cBhvr>
                                    </p:animEffect>
                                  </p:childTnLst>
                                </p:cTn>
                              </p:par>
                              <p:par>
                                <p:cTn id="53" presetID="22" presetClass="entr" presetSubtype="1"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up)">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263573" cy="4493752"/>
          </a:xfrm>
        </p:spPr>
        <p:txBody>
          <a:bodyPr/>
          <a:lstStyle/>
          <a:p>
            <a:r>
              <a:rPr lang="en-GB" sz="1800" dirty="0">
                <a:solidFill>
                  <a:schemeClr val="bg2"/>
                </a:solidFill>
              </a:rPr>
              <a:t>View application status</a:t>
            </a:r>
          </a:p>
        </p:txBody>
      </p:sp>
      <p:sp>
        <p:nvSpPr>
          <p:cNvPr id="28" name="Content Placeholder 2">
            <a:extLst>
              <a:ext uri="{FF2B5EF4-FFF2-40B4-BE49-F238E27FC236}">
                <a16:creationId xmlns:a16="http://schemas.microsoft.com/office/drawing/2014/main" id="{8B263FC7-9C7C-0840-9459-702D8B8D1023}"/>
              </a:ext>
            </a:extLst>
          </p:cNvPr>
          <p:cNvSpPr txBox="1">
            <a:spLocks/>
          </p:cNvSpPr>
          <p:nvPr/>
        </p:nvSpPr>
        <p:spPr>
          <a:xfrm>
            <a:off x="237193" y="639575"/>
            <a:ext cx="4029075" cy="3515542"/>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938"/>
            <a:r>
              <a:rPr lang="en-GB" dirty="0">
                <a:solidFill>
                  <a:schemeClr val="bg2"/>
                </a:solidFill>
                <a:latin typeface="IBM Plex Sans Light" panose="020B0403050203000203" pitchFamily="34" charset="77"/>
              </a:rPr>
              <a:t>Now that MQ is taking a more application centric view, a new command has been added to Distributed runmqsc to aid the understanding of how applications are balanced across a Uniform Cluster</a:t>
            </a:r>
          </a:p>
          <a:p>
            <a:pPr marL="6350"/>
            <a:r>
              <a:rPr lang="en-GB" sz="1500" dirty="0">
                <a:solidFill>
                  <a:schemeClr val="bg2"/>
                </a:solidFill>
                <a:latin typeface="IBM Plex Sans Light" panose="020B0403050203000203" pitchFamily="34" charset="77"/>
              </a:rPr>
              <a:t>From any member of the Uniform Cluster, displays applications by name and highlights instances that are not evenly balanced</a:t>
            </a:r>
          </a:p>
          <a:p>
            <a:pPr marL="6350"/>
            <a:endParaRPr lang="en-GB" sz="1500" dirty="0">
              <a:solidFill>
                <a:schemeClr val="bg2"/>
              </a:solidFill>
              <a:latin typeface="IBM Plex Sans Light" panose="020B0403050203000203" pitchFamily="34" charset="77"/>
            </a:endParaRPr>
          </a:p>
          <a:p>
            <a:pPr marL="6350"/>
            <a:endParaRPr lang="en-GB" sz="1500" dirty="0">
              <a:solidFill>
                <a:schemeClr val="bg2"/>
              </a:solidFill>
              <a:latin typeface="IBM Plex Sans Light" panose="020B0403050203000203" pitchFamily="34" charset="77"/>
            </a:endParaRPr>
          </a:p>
          <a:p>
            <a:pPr marL="6350"/>
            <a:r>
              <a:rPr lang="en-GB" sz="1500" dirty="0">
                <a:solidFill>
                  <a:schemeClr val="bg2"/>
                </a:solidFill>
                <a:latin typeface="IBM Plex Sans Light" panose="020B0403050203000203" pitchFamily="34" charset="77"/>
              </a:rPr>
              <a:t>MQ 9.1.5 CD adds to this by regularly publishing metrics to the system topics on how each application is being rebalanced, enabling live monitoring</a:t>
            </a:r>
            <a:br>
              <a:rPr lang="en-GB" sz="1500" dirty="0">
                <a:solidFill>
                  <a:schemeClr val="bg2"/>
                </a:solidFill>
                <a:latin typeface="IBM Plex Sans Light" panose="020B0403050203000203" pitchFamily="34" charset="77"/>
              </a:rPr>
            </a:br>
            <a:endParaRPr lang="en-GB" dirty="0">
              <a:solidFill>
                <a:schemeClr val="bg2"/>
              </a:solidFill>
              <a:latin typeface="IBM Plex Sans Light" panose="020B0403050203000203" pitchFamily="34" charset="77"/>
            </a:endParaRPr>
          </a:p>
        </p:txBody>
      </p:sp>
      <p:sp>
        <p:nvSpPr>
          <p:cNvPr id="9" name="Footer Placeholder 8">
            <a:extLst>
              <a:ext uri="{FF2B5EF4-FFF2-40B4-BE49-F238E27FC236}">
                <a16:creationId xmlns:a16="http://schemas.microsoft.com/office/drawing/2014/main" id="{9DF0DFAC-494F-4F46-9B17-CF98D277E07E}"/>
              </a:ext>
            </a:extLst>
          </p:cNvPr>
          <p:cNvSpPr>
            <a:spLocks noGrp="1"/>
          </p:cNvSpPr>
          <p:nvPr>
            <p:ph type="ftr" sz="quarter" idx="10"/>
          </p:nvPr>
        </p:nvSpPr>
        <p:spPr/>
        <p:txBody>
          <a:bodyPr/>
          <a:lstStyle/>
          <a:p>
            <a:r>
              <a:rPr lang="en-GB" dirty="0"/>
              <a:t>© 2020 IBM Corporation</a:t>
            </a:r>
            <a:endParaRPr lang="en-US" dirty="0"/>
          </a:p>
        </p:txBody>
      </p:sp>
      <p:sp>
        <p:nvSpPr>
          <p:cNvPr id="29" name="Rounded Rectangle 28">
            <a:extLst>
              <a:ext uri="{FF2B5EF4-FFF2-40B4-BE49-F238E27FC236}">
                <a16:creationId xmlns:a16="http://schemas.microsoft.com/office/drawing/2014/main" id="{3AA4C2A5-455D-0741-B188-453AF39A62F5}"/>
              </a:ext>
            </a:extLst>
          </p:cNvPr>
          <p:cNvSpPr/>
          <p:nvPr/>
        </p:nvSpPr>
        <p:spPr>
          <a:xfrm>
            <a:off x="4904111" y="510123"/>
            <a:ext cx="3920436" cy="4493751"/>
          </a:xfrm>
          <a:prstGeom prst="roundRect">
            <a:avLst>
              <a:gd name="adj" fmla="val 3187"/>
            </a:avLst>
          </a:prstGeom>
          <a:solidFill>
            <a:schemeClr val="bg2"/>
          </a:solidFill>
          <a:ln>
            <a:noFill/>
          </a:ln>
          <a:effectLst>
            <a:glow rad="63500">
              <a:schemeClr val="bg1">
                <a:lumMod val="90000"/>
                <a:lumOff val="10000"/>
                <a:alpha val="14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defRPr/>
            </a:pPr>
            <a:r>
              <a:rPr lang="en-GB" sz="700" b="1" dirty="0">
                <a:solidFill>
                  <a:schemeClr val="tx1"/>
                </a:solidFill>
                <a:latin typeface="Consolas" panose="020B0609020204030204" pitchFamily="49" charset="0"/>
                <a:cs typeface="Consolas" panose="020B0609020204030204" pitchFamily="49" charset="0"/>
              </a:rPr>
              <a:t>DISPLAY APSTATUS(*) TYPE(</a:t>
            </a:r>
            <a:r>
              <a:rPr lang="en-GB" sz="700" b="1" dirty="0">
                <a:solidFill>
                  <a:schemeClr val="tx1"/>
                </a:solidFill>
                <a:highlight>
                  <a:srgbClr val="FFFF00"/>
                </a:highlight>
                <a:latin typeface="Consolas" panose="020B0609020204030204" pitchFamily="49" charset="0"/>
                <a:cs typeface="Consolas" panose="020B0609020204030204" pitchFamily="49" charset="0"/>
              </a:rPr>
              <a:t>APPL</a:t>
            </a:r>
            <a:r>
              <a:rPr lang="en-GB" sz="700" b="1" dirty="0">
                <a:solidFill>
                  <a:schemeClr val="tx1"/>
                </a:solidFill>
                <a:latin typeface="Consolas" panose="020B0609020204030204" pitchFamily="49" charset="0"/>
                <a:cs typeface="Consolas" panose="020B0609020204030204" pitchFamily="49" charset="0"/>
              </a:rPr>
              <a:t>)</a:t>
            </a:r>
          </a:p>
          <a:p>
            <a:pPr lvl="0">
              <a:defRPr/>
            </a:pPr>
            <a:endParaRPr lang="en-GB" sz="700" dirty="0">
              <a:solidFill>
                <a:schemeClr val="tx1"/>
              </a:solidFill>
              <a:latin typeface="Consolas" panose="020B0609020204030204" pitchFamily="49" charset="0"/>
              <a:cs typeface="Consolas" panose="020B0609020204030204" pitchFamily="49" charset="0"/>
            </a:endParaRPr>
          </a:p>
          <a:p>
            <a:pPr lvl="0">
              <a:defRPr/>
            </a:pPr>
            <a:r>
              <a:rPr lang="en-GB" sz="700" dirty="0">
                <a:solidFill>
                  <a:schemeClr val="tx1"/>
                </a:solidFill>
                <a:latin typeface="Consolas" panose="020B0609020204030204" pitchFamily="49" charset="0"/>
                <a:cs typeface="Consolas" panose="020B0609020204030204" pitchFamily="49" charset="0"/>
              </a:rPr>
              <a:t>AMQ8932I: Display application status details.</a:t>
            </a:r>
          </a:p>
          <a:p>
            <a:pPr lvl="0">
              <a:defRPr/>
            </a:pPr>
            <a:r>
              <a:rPr lang="en-GB" sz="700" dirty="0">
                <a:solidFill>
                  <a:schemeClr val="tx1"/>
                </a:solidFill>
                <a:latin typeface="Consolas" panose="020B0609020204030204" pitchFamily="49" charset="0"/>
                <a:cs typeface="Consolas" panose="020B0609020204030204" pitchFamily="49" charset="0"/>
              </a:rPr>
              <a:t>   APPLNAME(</a:t>
            </a:r>
            <a:r>
              <a:rPr lang="en-GB" sz="700" dirty="0">
                <a:solidFill>
                  <a:schemeClr val="tx1"/>
                </a:solidFill>
                <a:highlight>
                  <a:srgbClr val="00FF00"/>
                </a:highlight>
                <a:latin typeface="Consolas" panose="020B0609020204030204" pitchFamily="49" charset="0"/>
                <a:cs typeface="Consolas" panose="020B0609020204030204" pitchFamily="49" charset="0"/>
              </a:rPr>
              <a:t>AMQSPHAC</a:t>
            </a:r>
            <a:r>
              <a:rPr lang="en-GB" sz="700" dirty="0">
                <a:solidFill>
                  <a:schemeClr val="tx1"/>
                </a:solidFill>
                <a:latin typeface="Consolas" panose="020B0609020204030204" pitchFamily="49" charset="0"/>
                <a:cs typeface="Consolas" panose="020B0609020204030204" pitchFamily="49" charset="0"/>
              </a:rPr>
              <a:t>)                      CLUSTER(UNIDEMO)</a:t>
            </a:r>
          </a:p>
          <a:p>
            <a:pPr lvl="0">
              <a:defRPr/>
            </a:pPr>
            <a:r>
              <a:rPr lang="en-GB" sz="700" dirty="0">
                <a:solidFill>
                  <a:schemeClr val="tx1"/>
                </a:solidFill>
                <a:latin typeface="Consolas" panose="020B0609020204030204" pitchFamily="49" charset="0"/>
                <a:cs typeface="Consolas" panose="020B0609020204030204" pitchFamily="49" charset="0"/>
              </a:rPr>
              <a:t>   COUNT(8)                                MOVCOUNT(8)</a:t>
            </a:r>
          </a:p>
          <a:p>
            <a:pPr lvl="0">
              <a:defRPr/>
            </a:pPr>
            <a:r>
              <a:rPr lang="en-GB" sz="700" dirty="0">
                <a:solidFill>
                  <a:schemeClr val="tx1"/>
                </a:solidFill>
                <a:latin typeface="Consolas" panose="020B0609020204030204" pitchFamily="49" charset="0"/>
                <a:cs typeface="Consolas" panose="020B0609020204030204" pitchFamily="49" charset="0"/>
              </a:rPr>
              <a:t>   BALANCED(YES)</a:t>
            </a:r>
          </a:p>
          <a:p>
            <a:pPr lvl="0">
              <a:defRPr/>
            </a:pPr>
            <a:r>
              <a:rPr lang="en-GB" sz="700" dirty="0">
                <a:solidFill>
                  <a:schemeClr val="tx1"/>
                </a:solidFill>
                <a:latin typeface="Consolas" panose="020B0609020204030204" pitchFamily="49" charset="0"/>
                <a:cs typeface="Consolas" panose="020B0609020204030204" pitchFamily="49" charset="0"/>
              </a:rPr>
              <a:t>AMQ8932I: Display application status details.</a:t>
            </a:r>
          </a:p>
          <a:p>
            <a:pPr lvl="0">
              <a:defRPr/>
            </a:pPr>
            <a:r>
              <a:rPr lang="en-GB" sz="700" dirty="0">
                <a:solidFill>
                  <a:schemeClr val="tx1"/>
                </a:solidFill>
                <a:latin typeface="Consolas" panose="020B0609020204030204" pitchFamily="49" charset="0"/>
                <a:cs typeface="Consolas" panose="020B0609020204030204" pitchFamily="49" charset="0"/>
              </a:rPr>
              <a:t>   APPLNAME(</a:t>
            </a:r>
            <a:r>
              <a:rPr lang="en-GB" sz="700" dirty="0">
                <a:solidFill>
                  <a:schemeClr val="tx1"/>
                </a:solidFill>
                <a:highlight>
                  <a:srgbClr val="00FFFF"/>
                </a:highlight>
                <a:latin typeface="Consolas" panose="020B0609020204030204" pitchFamily="49" charset="0"/>
                <a:cs typeface="Consolas" panose="020B0609020204030204" pitchFamily="49" charset="0"/>
              </a:rPr>
              <a:t>AMQSPUTC</a:t>
            </a:r>
            <a:r>
              <a:rPr lang="en-GB" sz="700" dirty="0">
                <a:solidFill>
                  <a:schemeClr val="tx1"/>
                </a:solidFill>
                <a:latin typeface="Consolas" panose="020B0609020204030204" pitchFamily="49" charset="0"/>
                <a:cs typeface="Consolas" panose="020B0609020204030204" pitchFamily="49" charset="0"/>
              </a:rPr>
              <a:t>)                      CLUSTER( )</a:t>
            </a:r>
          </a:p>
          <a:p>
            <a:pPr lvl="0">
              <a:defRPr/>
            </a:pPr>
            <a:r>
              <a:rPr lang="en-GB" sz="700" dirty="0">
                <a:solidFill>
                  <a:schemeClr val="tx1"/>
                </a:solidFill>
                <a:latin typeface="Consolas" panose="020B0609020204030204" pitchFamily="49" charset="0"/>
                <a:cs typeface="Consolas" panose="020B0609020204030204" pitchFamily="49" charset="0"/>
              </a:rPr>
              <a:t>   COUNT(2)                                MOVCOUNT(0)</a:t>
            </a:r>
          </a:p>
          <a:p>
            <a:pPr lvl="0">
              <a:defRPr/>
            </a:pPr>
            <a:r>
              <a:rPr lang="en-GB" sz="700" dirty="0">
                <a:solidFill>
                  <a:schemeClr val="tx1"/>
                </a:solidFill>
                <a:latin typeface="Consolas" panose="020B0609020204030204" pitchFamily="49" charset="0"/>
                <a:cs typeface="Consolas" panose="020B0609020204030204" pitchFamily="49" charset="0"/>
              </a:rPr>
              <a:t>   BALANCED(NOTAPPLIC)</a:t>
            </a:r>
          </a:p>
          <a:p>
            <a:pPr lvl="0">
              <a:defRPr/>
            </a:pPr>
            <a:endParaRPr lang="en-GB" sz="700" dirty="0">
              <a:solidFill>
                <a:schemeClr val="tx1"/>
              </a:solidFill>
              <a:latin typeface="Consolas" panose="020B0609020204030204" pitchFamily="49" charset="0"/>
              <a:cs typeface="Consolas" panose="020B0609020204030204" pitchFamily="49" charset="0"/>
            </a:endParaRPr>
          </a:p>
          <a:p>
            <a:pPr lvl="0">
              <a:defRPr/>
            </a:pPr>
            <a:endParaRPr lang="en-GB" sz="700" dirty="0">
              <a:solidFill>
                <a:schemeClr val="tx1"/>
              </a:solidFill>
              <a:latin typeface="Consolas" panose="020B0609020204030204" pitchFamily="49" charset="0"/>
              <a:cs typeface="Consolas" panose="020B0609020204030204" pitchFamily="49" charset="0"/>
            </a:endParaRPr>
          </a:p>
          <a:p>
            <a:pPr lvl="0">
              <a:defRPr/>
            </a:pPr>
            <a:endParaRPr lang="en-GB" sz="700" dirty="0">
              <a:solidFill>
                <a:schemeClr val="tx1"/>
              </a:solidFill>
              <a:latin typeface="Consolas" panose="020B0609020204030204" pitchFamily="49" charset="0"/>
              <a:cs typeface="Consolas" panose="020B0609020204030204" pitchFamily="49" charset="0"/>
            </a:endParaRPr>
          </a:p>
          <a:p>
            <a:pPr lvl="0">
              <a:defRPr/>
            </a:pPr>
            <a:r>
              <a:rPr lang="en-GB" sz="700" b="1" dirty="0">
                <a:solidFill>
                  <a:schemeClr val="tx1"/>
                </a:solidFill>
                <a:latin typeface="Consolas" panose="020B0609020204030204" pitchFamily="49" charset="0"/>
                <a:cs typeface="Consolas" panose="020B0609020204030204" pitchFamily="49" charset="0"/>
              </a:rPr>
              <a:t>DISPLAY APSTATUS(*) TYPE(</a:t>
            </a:r>
            <a:r>
              <a:rPr lang="en-GB" sz="700" b="1" dirty="0">
                <a:solidFill>
                  <a:schemeClr val="tx1"/>
                </a:solidFill>
                <a:highlight>
                  <a:srgbClr val="FFFF00"/>
                </a:highlight>
                <a:latin typeface="Consolas" panose="020B0609020204030204" pitchFamily="49" charset="0"/>
                <a:cs typeface="Consolas" panose="020B0609020204030204" pitchFamily="49" charset="0"/>
              </a:rPr>
              <a:t>QMGR</a:t>
            </a:r>
            <a:r>
              <a:rPr lang="en-GB" sz="700" b="1" dirty="0">
                <a:solidFill>
                  <a:schemeClr val="tx1"/>
                </a:solidFill>
                <a:latin typeface="Consolas" panose="020B0609020204030204" pitchFamily="49" charset="0"/>
                <a:cs typeface="Consolas" panose="020B0609020204030204" pitchFamily="49" charset="0"/>
              </a:rPr>
              <a:t>)</a:t>
            </a:r>
          </a:p>
          <a:p>
            <a:pPr lvl="0">
              <a:defRPr/>
            </a:pPr>
            <a:endParaRPr lang="en-GB" sz="700" dirty="0">
              <a:solidFill>
                <a:schemeClr val="tx1"/>
              </a:solidFill>
              <a:latin typeface="Consolas" panose="020B0609020204030204" pitchFamily="49" charset="0"/>
              <a:cs typeface="Consolas" panose="020B0609020204030204" pitchFamily="49" charset="0"/>
            </a:endParaRPr>
          </a:p>
          <a:p>
            <a:pPr lvl="0">
              <a:defRPr/>
            </a:pPr>
            <a:r>
              <a:rPr lang="en-GB" sz="700" dirty="0">
                <a:solidFill>
                  <a:schemeClr val="tx1"/>
                </a:solidFill>
                <a:latin typeface="Consolas" panose="020B0609020204030204" pitchFamily="49" charset="0"/>
                <a:cs typeface="Consolas" panose="020B0609020204030204" pitchFamily="49" charset="0"/>
              </a:rPr>
              <a:t>AMQ8932I: Display application status details.</a:t>
            </a:r>
          </a:p>
          <a:p>
            <a:pPr lvl="0">
              <a:defRPr/>
            </a:pPr>
            <a:r>
              <a:rPr lang="en-GB" sz="700" dirty="0">
                <a:solidFill>
                  <a:schemeClr val="tx1"/>
                </a:solidFill>
                <a:latin typeface="Consolas" panose="020B0609020204030204" pitchFamily="49" charset="0"/>
                <a:cs typeface="Consolas" panose="020B0609020204030204" pitchFamily="49" charset="0"/>
              </a:rPr>
              <a:t>   APPLNAME(</a:t>
            </a:r>
            <a:r>
              <a:rPr lang="en-GB" sz="700" dirty="0">
                <a:solidFill>
                  <a:schemeClr val="tx1"/>
                </a:solidFill>
                <a:highlight>
                  <a:srgbClr val="00FF00"/>
                </a:highlight>
                <a:latin typeface="Consolas" panose="020B0609020204030204" pitchFamily="49" charset="0"/>
                <a:cs typeface="Consolas" panose="020B0609020204030204" pitchFamily="49" charset="0"/>
              </a:rPr>
              <a:t>AMQSPHAC</a:t>
            </a:r>
            <a:r>
              <a:rPr lang="en-GB" sz="700" dirty="0">
                <a:solidFill>
                  <a:schemeClr val="tx1"/>
                </a:solidFill>
                <a:latin typeface="Consolas" panose="020B0609020204030204" pitchFamily="49" charset="0"/>
                <a:cs typeface="Consolas" panose="020B0609020204030204" pitchFamily="49" charset="0"/>
              </a:rPr>
              <a:t>)                      ACTIVE(YES)</a:t>
            </a:r>
          </a:p>
          <a:p>
            <a:pPr lvl="0">
              <a:defRPr/>
            </a:pPr>
            <a:r>
              <a:rPr lang="en-GB" sz="700" dirty="0">
                <a:solidFill>
                  <a:schemeClr val="tx1"/>
                </a:solidFill>
                <a:latin typeface="Consolas" panose="020B0609020204030204" pitchFamily="49" charset="0"/>
                <a:cs typeface="Consolas" panose="020B0609020204030204" pitchFamily="49" charset="0"/>
              </a:rPr>
              <a:t>   COUNT(3)                                MOVCOUNT(3)</a:t>
            </a:r>
          </a:p>
          <a:p>
            <a:pPr lvl="0">
              <a:defRPr/>
            </a:pPr>
            <a:r>
              <a:rPr lang="en-GB" sz="700" dirty="0">
                <a:solidFill>
                  <a:schemeClr val="tx1"/>
                </a:solidFill>
                <a:latin typeface="Consolas" panose="020B0609020204030204" pitchFamily="49" charset="0"/>
                <a:cs typeface="Consolas" panose="020B0609020204030204" pitchFamily="49" charset="0"/>
              </a:rPr>
              <a:t>   BALSTATE(OK)                            LMSGDATE(2019-05-08)</a:t>
            </a:r>
          </a:p>
          <a:p>
            <a:pPr lvl="0">
              <a:defRPr/>
            </a:pPr>
            <a:r>
              <a:rPr lang="en-GB" sz="700" dirty="0">
                <a:solidFill>
                  <a:schemeClr val="tx1"/>
                </a:solidFill>
                <a:latin typeface="Consolas" panose="020B0609020204030204" pitchFamily="49" charset="0"/>
                <a:cs typeface="Consolas" panose="020B0609020204030204" pitchFamily="49" charset="0"/>
              </a:rPr>
              <a:t>   LMSGTIME(14:05:36)                      QMNAME(</a:t>
            </a:r>
            <a:r>
              <a:rPr lang="en-GB" sz="700" dirty="0">
                <a:solidFill>
                  <a:schemeClr val="tx1"/>
                </a:solidFill>
                <a:highlight>
                  <a:srgbClr val="FFFF00"/>
                </a:highlight>
                <a:latin typeface="Consolas" panose="020B0609020204030204" pitchFamily="49" charset="0"/>
                <a:cs typeface="Consolas" panose="020B0609020204030204" pitchFamily="49" charset="0"/>
              </a:rPr>
              <a:t>UNID001</a:t>
            </a:r>
            <a:r>
              <a:rPr lang="en-GB" sz="700" dirty="0">
                <a:solidFill>
                  <a:schemeClr val="tx1"/>
                </a:solidFill>
                <a:latin typeface="Consolas" panose="020B0609020204030204" pitchFamily="49" charset="0"/>
                <a:cs typeface="Consolas" panose="020B0609020204030204" pitchFamily="49" charset="0"/>
              </a:rPr>
              <a:t>)</a:t>
            </a:r>
          </a:p>
          <a:p>
            <a:pPr lvl="0">
              <a:defRPr/>
            </a:pPr>
            <a:r>
              <a:rPr lang="en-GB" sz="700" dirty="0">
                <a:solidFill>
                  <a:schemeClr val="tx1"/>
                </a:solidFill>
                <a:latin typeface="Consolas" panose="020B0609020204030204" pitchFamily="49" charset="0"/>
                <a:cs typeface="Consolas" panose="020B0609020204030204" pitchFamily="49" charset="0"/>
              </a:rPr>
              <a:t>   QMID(UNID001_2019-05-08_13.59.31)</a:t>
            </a:r>
          </a:p>
          <a:p>
            <a:pPr lvl="0">
              <a:defRPr/>
            </a:pPr>
            <a:r>
              <a:rPr lang="en-GB" sz="700" dirty="0">
                <a:solidFill>
                  <a:schemeClr val="tx1"/>
                </a:solidFill>
                <a:latin typeface="Consolas" panose="020B0609020204030204" pitchFamily="49" charset="0"/>
                <a:cs typeface="Consolas" panose="020B0609020204030204" pitchFamily="49" charset="0"/>
              </a:rPr>
              <a:t>AMQ8932I: Display application status details.</a:t>
            </a:r>
          </a:p>
          <a:p>
            <a:pPr lvl="0">
              <a:defRPr/>
            </a:pPr>
            <a:r>
              <a:rPr lang="en-GB" sz="700" dirty="0">
                <a:solidFill>
                  <a:schemeClr val="tx1"/>
                </a:solidFill>
                <a:latin typeface="Consolas" panose="020B0609020204030204" pitchFamily="49" charset="0"/>
                <a:cs typeface="Consolas" panose="020B0609020204030204" pitchFamily="49" charset="0"/>
              </a:rPr>
              <a:t>   APPLNAME(</a:t>
            </a:r>
            <a:r>
              <a:rPr lang="en-GB" sz="700" dirty="0">
                <a:solidFill>
                  <a:schemeClr val="tx1"/>
                </a:solidFill>
                <a:highlight>
                  <a:srgbClr val="00FF00"/>
                </a:highlight>
                <a:latin typeface="Consolas" panose="020B0609020204030204" pitchFamily="49" charset="0"/>
                <a:cs typeface="Consolas" panose="020B0609020204030204" pitchFamily="49" charset="0"/>
              </a:rPr>
              <a:t>AMQSPHAC</a:t>
            </a:r>
            <a:r>
              <a:rPr lang="en-GB" sz="700" dirty="0">
                <a:solidFill>
                  <a:schemeClr val="tx1"/>
                </a:solidFill>
                <a:latin typeface="Consolas" panose="020B0609020204030204" pitchFamily="49" charset="0"/>
                <a:cs typeface="Consolas" panose="020B0609020204030204" pitchFamily="49" charset="0"/>
              </a:rPr>
              <a:t>)                      ACTIVE(YES)</a:t>
            </a:r>
          </a:p>
          <a:p>
            <a:pPr lvl="0">
              <a:defRPr/>
            </a:pPr>
            <a:r>
              <a:rPr lang="en-GB" sz="700" dirty="0">
                <a:solidFill>
                  <a:schemeClr val="tx1"/>
                </a:solidFill>
                <a:latin typeface="Consolas" panose="020B0609020204030204" pitchFamily="49" charset="0"/>
                <a:cs typeface="Consolas" panose="020B0609020204030204" pitchFamily="49" charset="0"/>
              </a:rPr>
              <a:t>   COUNT(3)                                MOVCOUNT(3)</a:t>
            </a:r>
          </a:p>
          <a:p>
            <a:pPr lvl="0">
              <a:defRPr/>
            </a:pPr>
            <a:r>
              <a:rPr lang="en-GB" sz="700" dirty="0">
                <a:solidFill>
                  <a:schemeClr val="tx1"/>
                </a:solidFill>
                <a:latin typeface="Consolas" panose="020B0609020204030204" pitchFamily="49" charset="0"/>
                <a:cs typeface="Consolas" panose="020B0609020204030204" pitchFamily="49" charset="0"/>
              </a:rPr>
              <a:t>   BALSTATE(OK)                            LMSGDATE(2019-05-08)</a:t>
            </a:r>
          </a:p>
          <a:p>
            <a:pPr lvl="0">
              <a:defRPr/>
            </a:pPr>
            <a:r>
              <a:rPr lang="en-GB" sz="700" dirty="0">
                <a:solidFill>
                  <a:schemeClr val="tx1"/>
                </a:solidFill>
                <a:latin typeface="Consolas" panose="020B0609020204030204" pitchFamily="49" charset="0"/>
                <a:cs typeface="Consolas" panose="020B0609020204030204" pitchFamily="49" charset="0"/>
              </a:rPr>
              <a:t>   LMSGTIME(14:04:50)                      QMNAME(</a:t>
            </a:r>
            <a:r>
              <a:rPr lang="en-GB" sz="700" dirty="0">
                <a:solidFill>
                  <a:schemeClr val="tx1"/>
                </a:solidFill>
                <a:highlight>
                  <a:srgbClr val="FFFF00"/>
                </a:highlight>
                <a:latin typeface="Consolas" panose="020B0609020204030204" pitchFamily="49" charset="0"/>
                <a:cs typeface="Consolas" panose="020B0609020204030204" pitchFamily="49" charset="0"/>
              </a:rPr>
              <a:t>UNID002</a:t>
            </a:r>
            <a:r>
              <a:rPr lang="en-GB" sz="700" dirty="0">
                <a:solidFill>
                  <a:schemeClr val="tx1"/>
                </a:solidFill>
                <a:latin typeface="Consolas" panose="020B0609020204030204" pitchFamily="49" charset="0"/>
                <a:cs typeface="Consolas" panose="020B0609020204030204" pitchFamily="49" charset="0"/>
              </a:rPr>
              <a:t>)</a:t>
            </a:r>
          </a:p>
          <a:p>
            <a:pPr lvl="0">
              <a:defRPr/>
            </a:pPr>
            <a:r>
              <a:rPr lang="en-GB" sz="700" dirty="0">
                <a:solidFill>
                  <a:schemeClr val="tx1"/>
                </a:solidFill>
                <a:latin typeface="Consolas" panose="020B0609020204030204" pitchFamily="49" charset="0"/>
                <a:cs typeface="Consolas" panose="020B0609020204030204" pitchFamily="49" charset="0"/>
              </a:rPr>
              <a:t>   QMID(UNID002_2019-05-08_13.59.35)</a:t>
            </a:r>
          </a:p>
          <a:p>
            <a:pPr lvl="0">
              <a:defRPr/>
            </a:pPr>
            <a:r>
              <a:rPr lang="en-GB" sz="700" dirty="0">
                <a:solidFill>
                  <a:schemeClr val="tx1"/>
                </a:solidFill>
                <a:latin typeface="Consolas" panose="020B0609020204030204" pitchFamily="49" charset="0"/>
                <a:cs typeface="Consolas" panose="020B0609020204030204" pitchFamily="49" charset="0"/>
              </a:rPr>
              <a:t>AMQ8932I: Display application status details.</a:t>
            </a:r>
          </a:p>
          <a:p>
            <a:pPr lvl="0">
              <a:defRPr/>
            </a:pPr>
            <a:r>
              <a:rPr lang="en-GB" sz="700" dirty="0">
                <a:solidFill>
                  <a:schemeClr val="tx1"/>
                </a:solidFill>
                <a:latin typeface="Consolas" panose="020B0609020204030204" pitchFamily="49" charset="0"/>
                <a:cs typeface="Consolas" panose="020B0609020204030204" pitchFamily="49" charset="0"/>
              </a:rPr>
              <a:t>   APPLNAME(</a:t>
            </a:r>
            <a:r>
              <a:rPr lang="en-GB" sz="700" dirty="0">
                <a:solidFill>
                  <a:schemeClr val="tx1"/>
                </a:solidFill>
                <a:highlight>
                  <a:srgbClr val="00FF00"/>
                </a:highlight>
                <a:latin typeface="Consolas" panose="020B0609020204030204" pitchFamily="49" charset="0"/>
                <a:cs typeface="Consolas" panose="020B0609020204030204" pitchFamily="49" charset="0"/>
              </a:rPr>
              <a:t>AMQSPHAC</a:t>
            </a:r>
            <a:r>
              <a:rPr lang="en-GB" sz="700" dirty="0">
                <a:solidFill>
                  <a:schemeClr val="tx1"/>
                </a:solidFill>
                <a:latin typeface="Consolas" panose="020B0609020204030204" pitchFamily="49" charset="0"/>
                <a:cs typeface="Consolas" panose="020B0609020204030204" pitchFamily="49" charset="0"/>
              </a:rPr>
              <a:t>)                      ACTIVE(YES)</a:t>
            </a:r>
          </a:p>
          <a:p>
            <a:pPr lvl="0">
              <a:defRPr/>
            </a:pPr>
            <a:r>
              <a:rPr lang="en-GB" sz="700" dirty="0">
                <a:solidFill>
                  <a:schemeClr val="tx1"/>
                </a:solidFill>
                <a:latin typeface="Consolas" panose="020B0609020204030204" pitchFamily="49" charset="0"/>
                <a:cs typeface="Consolas" panose="020B0609020204030204" pitchFamily="49" charset="0"/>
              </a:rPr>
              <a:t>   COUNT(2)                                MOVCOUNT(2)</a:t>
            </a:r>
          </a:p>
          <a:p>
            <a:pPr lvl="0">
              <a:defRPr/>
            </a:pPr>
            <a:r>
              <a:rPr lang="en-GB" sz="700" dirty="0">
                <a:solidFill>
                  <a:schemeClr val="tx1"/>
                </a:solidFill>
                <a:latin typeface="Consolas" panose="020B0609020204030204" pitchFamily="49" charset="0"/>
                <a:cs typeface="Consolas" panose="020B0609020204030204" pitchFamily="49" charset="0"/>
              </a:rPr>
              <a:t>   BALSTATE(OK)                            LMSGDATE(2019-05-08)</a:t>
            </a:r>
          </a:p>
          <a:p>
            <a:pPr lvl="0">
              <a:defRPr/>
            </a:pPr>
            <a:r>
              <a:rPr lang="en-GB" sz="700" dirty="0">
                <a:solidFill>
                  <a:schemeClr val="tx1"/>
                </a:solidFill>
                <a:latin typeface="Consolas" panose="020B0609020204030204" pitchFamily="49" charset="0"/>
                <a:cs typeface="Consolas" panose="020B0609020204030204" pitchFamily="49" charset="0"/>
              </a:rPr>
              <a:t>   LMSGTIME(14:04:44)                      QMNAME(</a:t>
            </a:r>
            <a:r>
              <a:rPr lang="en-GB" sz="700" dirty="0">
                <a:solidFill>
                  <a:schemeClr val="tx1"/>
                </a:solidFill>
                <a:highlight>
                  <a:srgbClr val="FFFF00"/>
                </a:highlight>
                <a:latin typeface="Consolas" panose="020B0609020204030204" pitchFamily="49" charset="0"/>
                <a:cs typeface="Consolas" panose="020B0609020204030204" pitchFamily="49" charset="0"/>
              </a:rPr>
              <a:t>UNID003</a:t>
            </a:r>
            <a:r>
              <a:rPr lang="en-GB" sz="700" dirty="0">
                <a:solidFill>
                  <a:schemeClr val="tx1"/>
                </a:solidFill>
                <a:latin typeface="Consolas" panose="020B0609020204030204" pitchFamily="49" charset="0"/>
                <a:cs typeface="Consolas" panose="020B0609020204030204" pitchFamily="49" charset="0"/>
              </a:rPr>
              <a:t>)</a:t>
            </a:r>
          </a:p>
          <a:p>
            <a:pPr lvl="0">
              <a:defRPr/>
            </a:pPr>
            <a:r>
              <a:rPr lang="en-GB" sz="700" dirty="0">
                <a:solidFill>
                  <a:schemeClr val="tx1"/>
                </a:solidFill>
                <a:latin typeface="Consolas" panose="020B0609020204030204" pitchFamily="49" charset="0"/>
                <a:cs typeface="Consolas" panose="020B0609020204030204" pitchFamily="49" charset="0"/>
              </a:rPr>
              <a:t>   QMID(UNID003_2019-05-08_13.59.40)</a:t>
            </a:r>
          </a:p>
          <a:p>
            <a:pPr lvl="0">
              <a:defRPr/>
            </a:pPr>
            <a:r>
              <a:rPr lang="en-GB" sz="700" dirty="0">
                <a:solidFill>
                  <a:schemeClr val="tx1"/>
                </a:solidFill>
                <a:latin typeface="Consolas" panose="020B0609020204030204" pitchFamily="49" charset="0"/>
                <a:cs typeface="Consolas" panose="020B0609020204030204" pitchFamily="49" charset="0"/>
              </a:rPr>
              <a:t>AMQ8932I: Display application status details.</a:t>
            </a:r>
          </a:p>
          <a:p>
            <a:pPr lvl="0">
              <a:defRPr/>
            </a:pPr>
            <a:r>
              <a:rPr lang="en-GB" sz="700" dirty="0">
                <a:solidFill>
                  <a:schemeClr val="tx1"/>
                </a:solidFill>
                <a:latin typeface="Consolas" panose="020B0609020204030204" pitchFamily="49" charset="0"/>
                <a:cs typeface="Consolas" panose="020B0609020204030204" pitchFamily="49" charset="0"/>
              </a:rPr>
              <a:t>   APPLNAME(</a:t>
            </a:r>
            <a:r>
              <a:rPr lang="en-GB" sz="700" dirty="0">
                <a:solidFill>
                  <a:schemeClr val="tx1"/>
                </a:solidFill>
                <a:highlight>
                  <a:srgbClr val="00FFFF"/>
                </a:highlight>
                <a:latin typeface="Consolas" panose="020B0609020204030204" pitchFamily="49" charset="0"/>
                <a:cs typeface="Consolas" panose="020B0609020204030204" pitchFamily="49" charset="0"/>
              </a:rPr>
              <a:t>AMQSPUTC</a:t>
            </a:r>
            <a:r>
              <a:rPr lang="en-GB" sz="700" dirty="0">
                <a:solidFill>
                  <a:schemeClr val="tx1"/>
                </a:solidFill>
                <a:latin typeface="Consolas" panose="020B0609020204030204" pitchFamily="49" charset="0"/>
                <a:cs typeface="Consolas" panose="020B0609020204030204" pitchFamily="49" charset="0"/>
              </a:rPr>
              <a:t>)                      ACTIVE(YES)</a:t>
            </a:r>
          </a:p>
          <a:p>
            <a:pPr lvl="0">
              <a:defRPr/>
            </a:pPr>
            <a:r>
              <a:rPr lang="en-GB" sz="700" dirty="0">
                <a:solidFill>
                  <a:schemeClr val="tx1"/>
                </a:solidFill>
                <a:latin typeface="Consolas" panose="020B0609020204030204" pitchFamily="49" charset="0"/>
                <a:cs typeface="Consolas" panose="020B0609020204030204" pitchFamily="49" charset="0"/>
              </a:rPr>
              <a:t>   COUNT(2)                                MOVCOUNT(0)</a:t>
            </a:r>
          </a:p>
          <a:p>
            <a:pPr lvl="0">
              <a:defRPr/>
            </a:pPr>
            <a:r>
              <a:rPr lang="en-GB" sz="700" dirty="0">
                <a:solidFill>
                  <a:schemeClr val="tx1"/>
                </a:solidFill>
                <a:latin typeface="Consolas" panose="020B0609020204030204" pitchFamily="49" charset="0"/>
                <a:cs typeface="Consolas" panose="020B0609020204030204" pitchFamily="49" charset="0"/>
              </a:rPr>
              <a:t>   BALSTATE(NOTAPPLIC)                     LMSGDATE(2019-05-08)</a:t>
            </a:r>
          </a:p>
          <a:p>
            <a:pPr lvl="0">
              <a:defRPr/>
            </a:pPr>
            <a:r>
              <a:rPr lang="en-GB" sz="700" dirty="0">
                <a:solidFill>
                  <a:schemeClr val="tx1"/>
                </a:solidFill>
                <a:latin typeface="Consolas" panose="020B0609020204030204" pitchFamily="49" charset="0"/>
                <a:cs typeface="Consolas" panose="020B0609020204030204" pitchFamily="49" charset="0"/>
              </a:rPr>
              <a:t>   LMSGTIME(14:05:36)                      QMNAME(</a:t>
            </a:r>
            <a:r>
              <a:rPr lang="en-GB" sz="700" dirty="0">
                <a:solidFill>
                  <a:schemeClr val="tx1"/>
                </a:solidFill>
                <a:highlight>
                  <a:srgbClr val="FFFF00"/>
                </a:highlight>
                <a:latin typeface="Consolas" panose="020B0609020204030204" pitchFamily="49" charset="0"/>
                <a:cs typeface="Consolas" panose="020B0609020204030204" pitchFamily="49" charset="0"/>
              </a:rPr>
              <a:t>UNID001</a:t>
            </a:r>
            <a:r>
              <a:rPr lang="en-GB" sz="700" dirty="0">
                <a:solidFill>
                  <a:schemeClr val="tx1"/>
                </a:solidFill>
                <a:latin typeface="Consolas" panose="020B0609020204030204" pitchFamily="49" charset="0"/>
                <a:cs typeface="Consolas" panose="020B0609020204030204" pitchFamily="49" charset="0"/>
              </a:rPr>
              <a:t>)</a:t>
            </a:r>
          </a:p>
          <a:p>
            <a:pPr lvl="0">
              <a:defRPr/>
            </a:pPr>
            <a:r>
              <a:rPr lang="en-GB" sz="700" dirty="0">
                <a:solidFill>
                  <a:schemeClr val="tx1"/>
                </a:solidFill>
                <a:latin typeface="Consolas" panose="020B0609020204030204" pitchFamily="49" charset="0"/>
                <a:cs typeface="Consolas" panose="020B0609020204030204" pitchFamily="49" charset="0"/>
              </a:rPr>
              <a:t>   QMID(UNID001_2019-05-08_13.59.31)</a:t>
            </a:r>
            <a:endParaRPr lang="en-GB" sz="800" b="1"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D1FA61AB-F9E0-3048-8E53-D1BA708F88AE}"/>
              </a:ext>
            </a:extLst>
          </p:cNvPr>
          <p:cNvSpPr txBox="1"/>
          <p:nvPr/>
        </p:nvSpPr>
        <p:spPr>
          <a:xfrm>
            <a:off x="300566" y="4358866"/>
            <a:ext cx="3294492" cy="338554"/>
          </a:xfrm>
          <a:prstGeom prst="rect">
            <a:avLst/>
          </a:prstGeom>
          <a:noFill/>
        </p:spPr>
        <p:txBody>
          <a:bodyPr wrap="none" rtlCol="0">
            <a:spAutoFit/>
          </a:bodyPr>
          <a:lstStyle/>
          <a:p>
            <a:r>
              <a:rPr lang="en-US" sz="800" dirty="0">
                <a:solidFill>
                  <a:schemeClr val="bg2"/>
                </a:solidFill>
              </a:rPr>
              <a:t>community.ibm.com/community/user/imwuc/blogs/louis-horsley1/</a:t>
            </a:r>
            <a:br>
              <a:rPr lang="en-US" sz="800" dirty="0">
                <a:solidFill>
                  <a:schemeClr val="bg2"/>
                </a:solidFill>
              </a:rPr>
            </a:br>
            <a:r>
              <a:rPr lang="en-US" sz="800" dirty="0">
                <a:solidFill>
                  <a:schemeClr val="bg2"/>
                </a:solidFill>
              </a:rPr>
              <a:t>2020/04/06/uniform-cluster-monitor-application-resource-usage</a:t>
            </a:r>
          </a:p>
        </p:txBody>
      </p:sp>
      <p:sp>
        <p:nvSpPr>
          <p:cNvPr id="11" name="TextBox 10">
            <a:extLst>
              <a:ext uri="{FF2B5EF4-FFF2-40B4-BE49-F238E27FC236}">
                <a16:creationId xmlns:a16="http://schemas.microsoft.com/office/drawing/2014/main" id="{43746FB4-860A-4346-9403-FD4FA80FA32B}"/>
              </a:ext>
            </a:extLst>
          </p:cNvPr>
          <p:cNvSpPr txBox="1"/>
          <p:nvPr/>
        </p:nvSpPr>
        <p:spPr>
          <a:xfrm>
            <a:off x="300566" y="2587721"/>
            <a:ext cx="3023585" cy="338554"/>
          </a:xfrm>
          <a:prstGeom prst="rect">
            <a:avLst/>
          </a:prstGeom>
          <a:noFill/>
        </p:spPr>
        <p:txBody>
          <a:bodyPr wrap="none" rtlCol="0">
            <a:spAutoFit/>
          </a:bodyPr>
          <a:lstStyle/>
          <a:p>
            <a:r>
              <a:rPr lang="en-US" sz="800" dirty="0">
                <a:solidFill>
                  <a:schemeClr val="bg2"/>
                </a:solidFill>
              </a:rPr>
              <a:t>community.ibm.com/community/user/imwuc/viewdocument/</a:t>
            </a:r>
            <a:br>
              <a:rPr lang="en-US" sz="800" dirty="0">
                <a:solidFill>
                  <a:schemeClr val="bg2"/>
                </a:solidFill>
              </a:rPr>
            </a:br>
            <a:r>
              <a:rPr lang="en-US" sz="800" dirty="0">
                <a:solidFill>
                  <a:schemeClr val="bg2"/>
                </a:solidFill>
              </a:rPr>
              <a:t>display-application-status-on-a-uni</a:t>
            </a:r>
          </a:p>
        </p:txBody>
      </p:sp>
    </p:spTree>
    <p:extLst>
      <p:ext uri="{BB962C8B-B14F-4D97-AF65-F5344CB8AC3E}">
        <p14:creationId xmlns:p14="http://schemas.microsoft.com/office/powerpoint/2010/main" val="34213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4696"/>
          <a:stretch/>
        </p:blipFill>
        <p:spPr>
          <a:xfrm>
            <a:off x="1333065" y="780719"/>
            <a:ext cx="6753346" cy="4158000"/>
          </a:xfrm>
          <a:prstGeom prst="rect">
            <a:avLst/>
          </a:prstGeom>
        </p:spPr>
      </p:pic>
      <p:sp>
        <p:nvSpPr>
          <p:cNvPr id="4" name="Title 3"/>
          <p:cNvSpPr>
            <a:spLocks noGrp="1"/>
          </p:cNvSpPr>
          <p:nvPr>
            <p:ph type="title"/>
          </p:nvPr>
        </p:nvSpPr>
        <p:spPr>
          <a:xfrm>
            <a:off x="628650" y="273844"/>
            <a:ext cx="4694464" cy="994172"/>
          </a:xfrm>
        </p:spPr>
        <p:txBody>
          <a:bodyPr/>
          <a:lstStyle/>
          <a:p>
            <a:r>
              <a:rPr lang="en-GB"/>
              <a:t>What is MQ – the 1995 version</a:t>
            </a:r>
          </a:p>
        </p:txBody>
      </p:sp>
      <p:sp>
        <p:nvSpPr>
          <p:cNvPr id="5" name="Oval 4"/>
          <p:cNvSpPr/>
          <p:nvPr/>
        </p:nvSpPr>
        <p:spPr>
          <a:xfrm>
            <a:off x="2110154" y="1341455"/>
            <a:ext cx="1454499" cy="39942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b="1">
              <a:solidFill>
                <a:srgbClr val="FFFFFF"/>
              </a:solidFill>
              <a:latin typeface="Arial"/>
            </a:endParaRPr>
          </a:p>
        </p:txBody>
      </p:sp>
    </p:spTree>
    <p:extLst>
      <p:ext uri="{BB962C8B-B14F-4D97-AF65-F5344CB8AC3E}">
        <p14:creationId xmlns:p14="http://schemas.microsoft.com/office/powerpoint/2010/main" val="208753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9000">
              <a:schemeClr val="tx1"/>
            </a:gs>
            <a:gs pos="100000">
              <a:schemeClr val="bg1"/>
            </a:gs>
          </a:gsLst>
          <a:path path="circle">
            <a:fillToRect l="100000" t="100000"/>
          </a:path>
        </a:gradFill>
        <a:effectLst/>
      </p:bgPr>
    </p:bg>
    <p:spTree>
      <p:nvGrpSpPr>
        <p:cNvPr id="1" name=""/>
        <p:cNvGrpSpPr/>
        <p:nvPr/>
      </p:nvGrpSpPr>
      <p:grpSpPr>
        <a:xfrm>
          <a:off x="0" y="0"/>
          <a:ext cx="0" cy="0"/>
          <a:chOff x="0" y="0"/>
          <a:chExt cx="0" cy="0"/>
        </a:xfrm>
      </p:grpSpPr>
      <p:sp>
        <p:nvSpPr>
          <p:cNvPr id="5" name="Text Placeholder 4"/>
          <p:cNvSpPr txBox="1">
            <a:spLocks/>
          </p:cNvSpPr>
          <p:nvPr/>
        </p:nvSpPr>
        <p:spPr>
          <a:xfrm>
            <a:off x="3926229" y="2150724"/>
            <a:ext cx="5301514" cy="623248"/>
          </a:xfrm>
          <a:prstGeom prst="rect">
            <a:avLst/>
          </a:prstGeom>
        </p:spPr>
        <p:txBody>
          <a:bodyPr lIns="0"/>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marR="0" lvl="0" indent="0" algn="l" defTabSz="685800" rtl="0" eaLnBrk="1" fontAlgn="base" latinLnBrk="0" hangingPunct="1">
              <a:lnSpc>
                <a:spcPct val="100000"/>
              </a:lnSpc>
              <a:spcBef>
                <a:spcPct val="50000"/>
              </a:spcBef>
              <a:spcAft>
                <a:spcPct val="0"/>
              </a:spcAft>
              <a:buClr>
                <a:srgbClr val="1D3548"/>
              </a:buClr>
              <a:buSzTx/>
              <a:buFont typeface="Wingdings" panose="05000000000000000000" pitchFamily="2" charset="2"/>
              <a:buNone/>
              <a:tabLst/>
              <a:defRPr/>
            </a:pPr>
            <a:r>
              <a:rPr kumimoji="0" lang="en-GB" sz="3200" b="0" i="0" u="none" strike="noStrike" kern="1200" cap="none" spc="0" normalizeH="0" baseline="0" noProof="0" dirty="0">
                <a:ln>
                  <a:noFill/>
                </a:ln>
                <a:solidFill>
                  <a:srgbClr val="FFFFFF"/>
                </a:solidFill>
                <a:effectLst/>
                <a:uLnTx/>
                <a:uFillTx/>
                <a:latin typeface="IBM Plex Sans Light" panose="020B0403050203000203" pitchFamily="34" charset="77"/>
              </a:rPr>
              <a:t>Extend your MQ network</a:t>
            </a:r>
            <a:endParaRPr kumimoji="0" lang="en-GB" sz="3200" b="0" i="0" u="none" strike="noStrike" kern="0" cap="none" spc="0" normalizeH="0" baseline="0" noProof="0" dirty="0">
              <a:ln>
                <a:noFill/>
              </a:ln>
              <a:solidFill>
                <a:srgbClr val="FFFFFF"/>
              </a:solidFill>
              <a:effectLst/>
              <a:uLnTx/>
              <a:uFillTx/>
              <a:latin typeface="IBM Plex Sans Light" panose="020B0403050203000203" pitchFamily="34" charset="77"/>
            </a:endParaRPr>
          </a:p>
        </p:txBody>
      </p:sp>
      <p:pic>
        <p:nvPicPr>
          <p:cNvPr id="7" name="Picture 6">
            <a:extLst>
              <a:ext uri="{FF2B5EF4-FFF2-40B4-BE49-F238E27FC236}">
                <a16:creationId xmlns:a16="http://schemas.microsoft.com/office/drawing/2014/main" id="{BA1AA394-A561-8F49-BFA8-49E28B1808F3}"/>
              </a:ext>
            </a:extLst>
          </p:cNvPr>
          <p:cNvPicPr>
            <a:picLocks noChangeAspect="1"/>
          </p:cNvPicPr>
          <p:nvPr/>
        </p:nvPicPr>
        <p:blipFill>
          <a:blip r:embed="rId2"/>
          <a:stretch>
            <a:fillRect/>
          </a:stretch>
        </p:blipFill>
        <p:spPr>
          <a:xfrm>
            <a:off x="1488377" y="1792759"/>
            <a:ext cx="1376892" cy="1800000"/>
          </a:xfrm>
          <a:prstGeom prst="rect">
            <a:avLst/>
          </a:prstGeom>
        </p:spPr>
      </p:pic>
    </p:spTree>
    <p:extLst>
      <p:ext uri="{BB962C8B-B14F-4D97-AF65-F5344CB8AC3E}">
        <p14:creationId xmlns:p14="http://schemas.microsoft.com/office/powerpoint/2010/main" val="149166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54ADD8A7-08DE-479C-95F2-7CAEF8B0E526}"/>
              </a:ext>
            </a:extLst>
          </p:cNvPr>
          <p:cNvSpPr>
            <a:spLocks noGrp="1"/>
          </p:cNvSpPr>
          <p:nvPr>
            <p:ph type="title"/>
          </p:nvPr>
        </p:nvSpPr>
        <p:spPr/>
        <p:txBody>
          <a:bodyPr>
            <a:noAutofit/>
          </a:bodyPr>
          <a:lstStyle/>
          <a:p>
            <a:r>
              <a:rPr lang="en-GB" sz="1800" b="1" dirty="0">
                <a:solidFill>
                  <a:schemeClr val="bg2"/>
                </a:solidFill>
                <a:latin typeface="+mn-lt"/>
                <a:ea typeface="IBM Plex Sans" charset="0"/>
                <a:cs typeface="IBM Plex Sans" charset="0"/>
              </a:rPr>
              <a:t>A Global Messaging Network </a:t>
            </a:r>
            <a:br>
              <a:rPr lang="en-US" sz="1800" b="1" dirty="0">
                <a:solidFill>
                  <a:schemeClr val="bg2"/>
                </a:solidFill>
                <a:latin typeface="+mn-lt"/>
                <a:ea typeface="IBM Plex Sans" charset="0"/>
                <a:cs typeface="IBM Plex Sans" charset="0"/>
              </a:rPr>
            </a:br>
            <a:r>
              <a:rPr lang="en-GB" sz="1800" i="1" dirty="0">
                <a:solidFill>
                  <a:schemeClr val="bg2"/>
                </a:solidFill>
                <a:latin typeface="+mn-lt"/>
                <a:ea typeface="IBM Plex Sans" charset="0"/>
                <a:cs typeface="IBM Plex Sans" charset="0"/>
              </a:rPr>
              <a:t>IBM MQ Advanced and Aspera</a:t>
            </a:r>
            <a:endParaRPr lang="en-US" sz="1800" i="1" dirty="0">
              <a:solidFill>
                <a:schemeClr val="bg2"/>
              </a:solidFill>
              <a:latin typeface="+mn-lt"/>
            </a:endParaRPr>
          </a:p>
        </p:txBody>
      </p:sp>
      <p:sp>
        <p:nvSpPr>
          <p:cNvPr id="16" name="Text Placeholder 4">
            <a:extLst>
              <a:ext uri="{FF2B5EF4-FFF2-40B4-BE49-F238E27FC236}">
                <a16:creationId xmlns:a16="http://schemas.microsoft.com/office/drawing/2014/main" id="{9CDD9F0D-47F4-451F-8FC1-E5BFF68B234A}"/>
              </a:ext>
            </a:extLst>
          </p:cNvPr>
          <p:cNvSpPr txBox="1">
            <a:spLocks/>
          </p:cNvSpPr>
          <p:nvPr/>
        </p:nvSpPr>
        <p:spPr>
          <a:xfrm>
            <a:off x="182508" y="919704"/>
            <a:ext cx="3997586" cy="240947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rPr>
              <a:t>At the heart of Aspera is the FASP protocol, accelerating the speed of data transport across long distances and poor networks</a:t>
            </a: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32" b="0" i="0" u="none" strike="noStrike" kern="1200" cap="none" spc="0" normalizeH="0" baseline="0" noProof="0" dirty="0">
                <a:ln>
                  <a:noFill/>
                </a:ln>
                <a:solidFill>
                  <a:srgbClr val="FFFFFF"/>
                </a:solidFill>
                <a:effectLst/>
                <a:uLnTx/>
                <a:uFillTx/>
                <a:latin typeface="IBM Plex Sans"/>
                <a:ea typeface="+mn-ea"/>
                <a:cs typeface="Arial" charset="0"/>
                <a:sym typeface="Helvetica"/>
              </a:rPr>
              <a:t>MQ Advanced brings you the benefits of this when communicating between distant queue managers</a:t>
            </a:r>
          </a:p>
        </p:txBody>
      </p:sp>
      <p:pic>
        <p:nvPicPr>
          <p:cNvPr id="18" name="Picture 17" descr="Map-with-transfer_2000.png">
            <a:extLst>
              <a:ext uri="{FF2B5EF4-FFF2-40B4-BE49-F238E27FC236}">
                <a16:creationId xmlns:a16="http://schemas.microsoft.com/office/drawing/2014/main" id="{A60EE0B5-1A30-44C1-B445-3368DAC1C6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0173" y="1657580"/>
            <a:ext cx="1940045" cy="1108110"/>
          </a:xfrm>
          <a:prstGeom prst="rect">
            <a:avLst/>
          </a:prstGeom>
          <a:solidFill>
            <a:schemeClr val="accent2">
              <a:lumMod val="60000"/>
              <a:lumOff val="40000"/>
            </a:schemeClr>
          </a:solidFill>
        </p:spPr>
      </p:pic>
      <p:grpSp>
        <p:nvGrpSpPr>
          <p:cNvPr id="19" name="Group 18">
            <a:extLst>
              <a:ext uri="{FF2B5EF4-FFF2-40B4-BE49-F238E27FC236}">
                <a16:creationId xmlns:a16="http://schemas.microsoft.com/office/drawing/2014/main" id="{28F7B6EC-A171-44F8-8329-7861ED9EAE1C}"/>
              </a:ext>
            </a:extLst>
          </p:cNvPr>
          <p:cNvGrpSpPr/>
          <p:nvPr/>
        </p:nvGrpSpPr>
        <p:grpSpPr>
          <a:xfrm>
            <a:off x="380105" y="3724784"/>
            <a:ext cx="720068" cy="754028"/>
            <a:chOff x="3469441" y="1414862"/>
            <a:chExt cx="911094" cy="954063"/>
          </a:xfrm>
          <a:effectLst/>
        </p:grpSpPr>
        <p:sp>
          <p:nvSpPr>
            <p:cNvPr id="20" name="Rectangle 19">
              <a:extLst>
                <a:ext uri="{FF2B5EF4-FFF2-40B4-BE49-F238E27FC236}">
                  <a16:creationId xmlns:a16="http://schemas.microsoft.com/office/drawing/2014/main" id="{BD502856-904D-432F-AA75-5736E155A811}"/>
                </a:ext>
              </a:extLst>
            </p:cNvPr>
            <p:cNvSpPr/>
            <p:nvPr/>
          </p:nvSpPr>
          <p:spPr>
            <a:xfrm>
              <a:off x="3515834" y="1414862"/>
              <a:ext cx="821885" cy="936652"/>
            </a:xfrm>
            <a:prstGeom prst="rect">
              <a:avLst/>
            </a:prstGeom>
            <a:solidFill>
              <a:schemeClr val="tx2">
                <a:lumMod val="75000"/>
              </a:schemeClr>
            </a:solidFill>
            <a:ln w="3810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900" b="0" i="0" u="none" strike="noStrike" kern="1200" cap="none" spc="0" normalizeH="0" baseline="0" noProof="0" dirty="0">
                <a:ln>
                  <a:noFill/>
                </a:ln>
                <a:solidFill>
                  <a:srgbClr val="ACCBF9"/>
                </a:solidFill>
                <a:effectLst/>
                <a:uLnTx/>
                <a:uFillTx/>
                <a:latin typeface="IBM Plex Sans Light" charset="0"/>
                <a:ea typeface="IBM Plex Sans Light" charset="0"/>
                <a:cs typeface="IBM Plex Sans Light" charset="0"/>
              </a:endParaRPr>
            </a:p>
          </p:txBody>
        </p:sp>
        <p:pic>
          <p:nvPicPr>
            <p:cNvPr id="21" name="Picture 20">
              <a:extLst>
                <a:ext uri="{FF2B5EF4-FFF2-40B4-BE49-F238E27FC236}">
                  <a16:creationId xmlns:a16="http://schemas.microsoft.com/office/drawing/2014/main" id="{18931491-C696-4199-A5FA-189BC622DFDF}"/>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3683447" y="1624134"/>
              <a:ext cx="486657" cy="449487"/>
            </a:xfrm>
            <a:prstGeom prst="rect">
              <a:avLst/>
            </a:prstGeom>
          </p:spPr>
        </p:pic>
        <p:sp>
          <p:nvSpPr>
            <p:cNvPr id="22" name="TextBox 21">
              <a:extLst>
                <a:ext uri="{FF2B5EF4-FFF2-40B4-BE49-F238E27FC236}">
                  <a16:creationId xmlns:a16="http://schemas.microsoft.com/office/drawing/2014/main" id="{F7BE5045-785B-41EF-859F-B130EB7765EA}"/>
                </a:ext>
              </a:extLst>
            </p:cNvPr>
            <p:cNvSpPr txBox="1"/>
            <p:nvPr/>
          </p:nvSpPr>
          <p:spPr>
            <a:xfrm>
              <a:off x="3469441" y="2135269"/>
              <a:ext cx="911094" cy="233656"/>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3B3B3B"/>
                  </a:solidFill>
                  <a:effectLst/>
                  <a:uLnTx/>
                  <a:uFillTx/>
                  <a:latin typeface="IBM Plex Sans Light" charset="0"/>
                  <a:ea typeface="IBM Plex Sans Light" charset="0"/>
                  <a:cs typeface="IBM Plex Sans Light" charset="0"/>
                </a:rPr>
                <a:t>Queue Manager</a:t>
              </a:r>
            </a:p>
          </p:txBody>
        </p:sp>
      </p:grpSp>
      <p:sp>
        <p:nvSpPr>
          <p:cNvPr id="23" name="Rectangle 22">
            <a:extLst>
              <a:ext uri="{FF2B5EF4-FFF2-40B4-BE49-F238E27FC236}">
                <a16:creationId xmlns:a16="http://schemas.microsoft.com/office/drawing/2014/main" id="{9CAAF8F1-15D2-4D67-9116-56AE76853535}"/>
              </a:ext>
            </a:extLst>
          </p:cNvPr>
          <p:cNvSpPr/>
          <p:nvPr/>
        </p:nvSpPr>
        <p:spPr>
          <a:xfrm>
            <a:off x="1566416" y="3720991"/>
            <a:ext cx="207600" cy="7389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Gateway</a:t>
            </a:r>
          </a:p>
        </p:txBody>
      </p:sp>
      <p:cxnSp>
        <p:nvCxnSpPr>
          <p:cNvPr id="24" name="Straight Connector 23">
            <a:extLst>
              <a:ext uri="{FF2B5EF4-FFF2-40B4-BE49-F238E27FC236}">
                <a16:creationId xmlns:a16="http://schemas.microsoft.com/office/drawing/2014/main" id="{6E05A222-6325-436C-A192-D625F9A96EBE}"/>
              </a:ext>
            </a:extLst>
          </p:cNvPr>
          <p:cNvCxnSpPr>
            <a:stCxn id="20" idx="3"/>
            <a:endCxn id="23" idx="1"/>
          </p:cNvCxnSpPr>
          <p:nvPr/>
        </p:nvCxnSpPr>
        <p:spPr>
          <a:xfrm flipV="1">
            <a:off x="1066334" y="4090452"/>
            <a:ext cx="500081" cy="4465"/>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F98039F-B05B-4209-8C02-FD28AF136DEF}"/>
              </a:ext>
            </a:extLst>
          </p:cNvPr>
          <p:cNvGrpSpPr/>
          <p:nvPr/>
        </p:nvGrpSpPr>
        <p:grpSpPr>
          <a:xfrm>
            <a:off x="3384138" y="3731392"/>
            <a:ext cx="720068" cy="754028"/>
            <a:chOff x="3469441" y="1414862"/>
            <a:chExt cx="911094" cy="954063"/>
          </a:xfrm>
          <a:effectLst/>
        </p:grpSpPr>
        <p:sp>
          <p:nvSpPr>
            <p:cNvPr id="26" name="Rectangle 25">
              <a:extLst>
                <a:ext uri="{FF2B5EF4-FFF2-40B4-BE49-F238E27FC236}">
                  <a16:creationId xmlns:a16="http://schemas.microsoft.com/office/drawing/2014/main" id="{6137A04A-6AF1-49A9-B469-E365779A24C6}"/>
                </a:ext>
              </a:extLst>
            </p:cNvPr>
            <p:cNvSpPr/>
            <p:nvPr/>
          </p:nvSpPr>
          <p:spPr>
            <a:xfrm>
              <a:off x="3515834" y="1414862"/>
              <a:ext cx="821885" cy="936652"/>
            </a:xfrm>
            <a:prstGeom prst="rect">
              <a:avLst/>
            </a:prstGeom>
            <a:solidFill>
              <a:schemeClr val="tx2">
                <a:lumMod val="75000"/>
              </a:schemeClr>
            </a:solidFill>
            <a:ln w="38100">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900" b="0" i="0" u="none" strike="noStrike" kern="1200" cap="none" spc="0" normalizeH="0" baseline="0" noProof="0" dirty="0">
                <a:ln>
                  <a:noFill/>
                </a:ln>
                <a:solidFill>
                  <a:srgbClr val="ACCBF9"/>
                </a:solidFill>
                <a:effectLst/>
                <a:uLnTx/>
                <a:uFillTx/>
                <a:latin typeface="IBM Plex Sans Light" charset="0"/>
                <a:ea typeface="IBM Plex Sans Light" charset="0"/>
                <a:cs typeface="IBM Plex Sans Light" charset="0"/>
              </a:endParaRPr>
            </a:p>
          </p:txBody>
        </p:sp>
        <p:pic>
          <p:nvPicPr>
            <p:cNvPr id="27" name="Picture 26">
              <a:extLst>
                <a:ext uri="{FF2B5EF4-FFF2-40B4-BE49-F238E27FC236}">
                  <a16:creationId xmlns:a16="http://schemas.microsoft.com/office/drawing/2014/main" id="{965FAA5C-8CB8-4B85-BA0F-879E3136C942}"/>
                </a:ext>
              </a:extLst>
            </p:cNvPr>
            <p:cNvPicPr>
              <a:picLocks noChangeAspect="1"/>
            </p:cNvPicPr>
            <p:nvPr/>
          </p:nvPicPr>
          <p:blipFill rotWithShape="1">
            <a:blip r:embed="rId3">
              <a:extLst>
                <a:ext uri="{28A0092B-C50C-407E-A947-70E740481C1C}">
                  <a14:useLocalDpi xmlns:a14="http://schemas.microsoft.com/office/drawing/2010/main" val="0"/>
                </a:ext>
              </a:extLst>
            </a:blip>
            <a:srcRect b="23125"/>
            <a:stretch/>
          </p:blipFill>
          <p:spPr>
            <a:xfrm>
              <a:off x="3683447" y="1624134"/>
              <a:ext cx="486657" cy="449487"/>
            </a:xfrm>
            <a:prstGeom prst="rect">
              <a:avLst/>
            </a:prstGeom>
          </p:spPr>
        </p:pic>
        <p:sp>
          <p:nvSpPr>
            <p:cNvPr id="28" name="TextBox 27">
              <a:extLst>
                <a:ext uri="{FF2B5EF4-FFF2-40B4-BE49-F238E27FC236}">
                  <a16:creationId xmlns:a16="http://schemas.microsoft.com/office/drawing/2014/main" id="{E1C7B3AF-280A-47E1-A924-A797214CA1B3}"/>
                </a:ext>
              </a:extLst>
            </p:cNvPr>
            <p:cNvSpPr txBox="1"/>
            <p:nvPr/>
          </p:nvSpPr>
          <p:spPr>
            <a:xfrm>
              <a:off x="3469441" y="2135269"/>
              <a:ext cx="911094" cy="233656"/>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3B3B3B"/>
                  </a:solidFill>
                  <a:effectLst/>
                  <a:uLnTx/>
                  <a:uFillTx/>
                  <a:latin typeface="IBM Plex Sans Light" charset="0"/>
                  <a:ea typeface="IBM Plex Sans Light" charset="0"/>
                  <a:cs typeface="IBM Plex Sans Light" charset="0"/>
                </a:rPr>
                <a:t>Queue Manager</a:t>
              </a:r>
            </a:p>
          </p:txBody>
        </p:sp>
      </p:grpSp>
      <p:sp>
        <p:nvSpPr>
          <p:cNvPr id="29" name="Rectangle 28">
            <a:extLst>
              <a:ext uri="{FF2B5EF4-FFF2-40B4-BE49-F238E27FC236}">
                <a16:creationId xmlns:a16="http://schemas.microsoft.com/office/drawing/2014/main" id="{5B2A5ECE-34B6-44A6-BB93-57E9F059EB92}"/>
              </a:ext>
            </a:extLst>
          </p:cNvPr>
          <p:cNvSpPr/>
          <p:nvPr/>
        </p:nvSpPr>
        <p:spPr>
          <a:xfrm>
            <a:off x="2706538" y="3727599"/>
            <a:ext cx="207600" cy="7389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mn-ea"/>
                <a:cs typeface="+mn-cs"/>
              </a:rPr>
              <a:t>Gateway</a:t>
            </a:r>
          </a:p>
        </p:txBody>
      </p:sp>
      <p:cxnSp>
        <p:nvCxnSpPr>
          <p:cNvPr id="30" name="Straight Connector 29">
            <a:extLst>
              <a:ext uri="{FF2B5EF4-FFF2-40B4-BE49-F238E27FC236}">
                <a16:creationId xmlns:a16="http://schemas.microsoft.com/office/drawing/2014/main" id="{A36202B7-7258-4199-8459-FE57BE6BCECE}"/>
              </a:ext>
            </a:extLst>
          </p:cNvPr>
          <p:cNvCxnSpPr>
            <a:cxnSpLocks/>
            <a:stCxn id="26" idx="1"/>
            <a:endCxn id="29" idx="3"/>
          </p:cNvCxnSpPr>
          <p:nvPr/>
        </p:nvCxnSpPr>
        <p:spPr>
          <a:xfrm flipH="1" flipV="1">
            <a:off x="2914138" y="4097060"/>
            <a:ext cx="506666" cy="4466"/>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53AD886-6D7D-4EB7-B471-03587C548001}"/>
              </a:ext>
            </a:extLst>
          </p:cNvPr>
          <p:cNvSpPr txBox="1"/>
          <p:nvPr/>
        </p:nvSpPr>
        <p:spPr>
          <a:xfrm>
            <a:off x="1008347" y="3723402"/>
            <a:ext cx="625492" cy="2462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AEAEA">
                    <a:lumMod val="75000"/>
                  </a:srgbClr>
                </a:solidFill>
                <a:effectLst/>
                <a:uLnTx/>
                <a:uFillTx/>
                <a:latin typeface="IBM Plex Sans"/>
                <a:ea typeface="+mn-ea"/>
                <a:cs typeface="+mn-cs"/>
              </a:rPr>
              <a:t>TCP/IP</a:t>
            </a:r>
          </a:p>
        </p:txBody>
      </p:sp>
      <p:sp>
        <p:nvSpPr>
          <p:cNvPr id="32" name="TextBox 31">
            <a:extLst>
              <a:ext uri="{FF2B5EF4-FFF2-40B4-BE49-F238E27FC236}">
                <a16:creationId xmlns:a16="http://schemas.microsoft.com/office/drawing/2014/main" id="{55E4FA57-2729-46C3-B639-452DEE333A0D}"/>
              </a:ext>
            </a:extLst>
          </p:cNvPr>
          <p:cNvSpPr txBox="1"/>
          <p:nvPr/>
        </p:nvSpPr>
        <p:spPr>
          <a:xfrm>
            <a:off x="2861575" y="3722937"/>
            <a:ext cx="625492" cy="2462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AEAEA">
                    <a:lumMod val="75000"/>
                  </a:srgbClr>
                </a:solidFill>
                <a:effectLst/>
                <a:uLnTx/>
                <a:uFillTx/>
                <a:latin typeface="IBM Plex Sans"/>
                <a:ea typeface="+mn-ea"/>
                <a:cs typeface="+mn-cs"/>
              </a:rPr>
              <a:t>TCP/IP</a:t>
            </a:r>
          </a:p>
        </p:txBody>
      </p:sp>
      <p:sp>
        <p:nvSpPr>
          <p:cNvPr id="33" name="TextBox 32">
            <a:extLst>
              <a:ext uri="{FF2B5EF4-FFF2-40B4-BE49-F238E27FC236}">
                <a16:creationId xmlns:a16="http://schemas.microsoft.com/office/drawing/2014/main" id="{FB74FC7E-1578-47DA-A3DA-9EF0B85E169C}"/>
              </a:ext>
            </a:extLst>
          </p:cNvPr>
          <p:cNvSpPr txBox="1"/>
          <p:nvPr/>
        </p:nvSpPr>
        <p:spPr>
          <a:xfrm>
            <a:off x="1917208" y="3698644"/>
            <a:ext cx="70724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2D050"/>
                </a:solidFill>
                <a:effectLst/>
                <a:uLnTx/>
                <a:uFillTx/>
                <a:latin typeface="IBM Plex Sans"/>
                <a:ea typeface="+mn-ea"/>
                <a:cs typeface="+mn-cs"/>
              </a:rPr>
              <a:t>FASP.io</a:t>
            </a:r>
          </a:p>
        </p:txBody>
      </p:sp>
      <p:cxnSp>
        <p:nvCxnSpPr>
          <p:cNvPr id="34" name="Straight Connector 33">
            <a:extLst>
              <a:ext uri="{FF2B5EF4-FFF2-40B4-BE49-F238E27FC236}">
                <a16:creationId xmlns:a16="http://schemas.microsoft.com/office/drawing/2014/main" id="{BAFB13A6-B5A2-4541-BC41-F7D43AF3CDD5}"/>
              </a:ext>
            </a:extLst>
          </p:cNvPr>
          <p:cNvCxnSpPr>
            <a:stCxn id="23" idx="3"/>
            <a:endCxn id="29" idx="1"/>
          </p:cNvCxnSpPr>
          <p:nvPr/>
        </p:nvCxnSpPr>
        <p:spPr>
          <a:xfrm>
            <a:off x="1774016" y="4090452"/>
            <a:ext cx="932522" cy="6608"/>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28545B-2DC6-FF47-8DE4-3EE1ACFE0638}"/>
              </a:ext>
            </a:extLst>
          </p:cNvPr>
          <p:cNvSpPr txBox="1"/>
          <p:nvPr/>
        </p:nvSpPr>
        <p:spPr>
          <a:xfrm>
            <a:off x="4885729" y="4478812"/>
            <a:ext cx="3977371"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ibm-messaging.github.io/mqperf/MQ914_fasp_gw.pdf</a:t>
            </a:r>
          </a:p>
        </p:txBody>
      </p:sp>
      <p:pic>
        <p:nvPicPr>
          <p:cNvPr id="5" name="Picture 4">
            <a:extLst>
              <a:ext uri="{FF2B5EF4-FFF2-40B4-BE49-F238E27FC236}">
                <a16:creationId xmlns:a16="http://schemas.microsoft.com/office/drawing/2014/main" id="{4A7EF207-9C5B-4148-BF82-9D043179C764}"/>
              </a:ext>
            </a:extLst>
          </p:cNvPr>
          <p:cNvPicPr>
            <a:picLocks noChangeAspect="1"/>
          </p:cNvPicPr>
          <p:nvPr/>
        </p:nvPicPr>
        <p:blipFill>
          <a:blip r:embed="rId4"/>
          <a:stretch>
            <a:fillRect/>
          </a:stretch>
        </p:blipFill>
        <p:spPr>
          <a:xfrm>
            <a:off x="4873510" y="387689"/>
            <a:ext cx="4001808" cy="2621738"/>
          </a:xfrm>
          <a:prstGeom prst="rect">
            <a:avLst/>
          </a:prstGeom>
        </p:spPr>
      </p:pic>
      <p:sp>
        <p:nvSpPr>
          <p:cNvPr id="8" name="TextBox 7">
            <a:extLst>
              <a:ext uri="{FF2B5EF4-FFF2-40B4-BE49-F238E27FC236}">
                <a16:creationId xmlns:a16="http://schemas.microsoft.com/office/drawing/2014/main" id="{AD120758-26B7-9D40-BB37-DF194C08023D}"/>
              </a:ext>
            </a:extLst>
          </p:cNvPr>
          <p:cNvSpPr txBox="1"/>
          <p:nvPr/>
        </p:nvSpPr>
        <p:spPr>
          <a:xfrm>
            <a:off x="5457199" y="3269689"/>
            <a:ext cx="2834430"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IBM Plex Sans"/>
                <a:ea typeface="+mn-ea"/>
                <a:cs typeface="+mn-cs"/>
              </a:rPr>
              <a:t>Bypass</a:t>
            </a:r>
            <a:r>
              <a:rPr kumimoji="0" lang="en-GB" sz="1000" b="0" i="0" u="none" strike="noStrike" kern="1200" cap="none" spc="0" normalizeH="0" baseline="0" noProof="0" dirty="0">
                <a:ln>
                  <a:noFill/>
                </a:ln>
                <a:solidFill>
                  <a:srgbClr val="000000"/>
                </a:solidFill>
                <a:effectLst/>
                <a:uLnTx/>
                <a:uFillTx/>
                <a:latin typeface="IBM Plex Sans"/>
                <a:ea typeface="+mn-ea"/>
                <a:cs typeface="+mn-cs"/>
              </a:rPr>
              <a:t>: 0ms network latency (no packet loss)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IBM Plex Sans"/>
                <a:ea typeface="+mn-ea"/>
                <a:cs typeface="+mn-cs"/>
              </a:rPr>
              <a:t>N1</a:t>
            </a:r>
            <a:r>
              <a:rPr kumimoji="0" lang="en-GB" sz="1000" b="0" i="0" u="none" strike="noStrike" kern="1200" cap="none" spc="0" normalizeH="0" baseline="0" noProof="0" dirty="0">
                <a:ln>
                  <a:noFill/>
                </a:ln>
                <a:solidFill>
                  <a:srgbClr val="000000"/>
                </a:solidFill>
                <a:effectLst/>
                <a:uLnTx/>
                <a:uFillTx/>
                <a:latin typeface="IBM Plex Sans"/>
                <a:ea typeface="+mn-ea"/>
                <a:cs typeface="+mn-cs"/>
              </a:rPr>
              <a:t>: 25ms network latency (no packet loss)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IBM Plex Sans"/>
                <a:ea typeface="+mn-ea"/>
                <a:cs typeface="+mn-cs"/>
              </a:rPr>
              <a:t>N2</a:t>
            </a:r>
            <a:r>
              <a:rPr kumimoji="0" lang="en-GB" sz="1000" b="0" i="0" u="none" strike="noStrike" kern="1200" cap="none" spc="0" normalizeH="0" baseline="0" noProof="0" dirty="0">
                <a:ln>
                  <a:noFill/>
                </a:ln>
                <a:solidFill>
                  <a:srgbClr val="000000"/>
                </a:solidFill>
                <a:effectLst/>
                <a:uLnTx/>
                <a:uFillTx/>
                <a:latin typeface="IBM Plex Sans"/>
                <a:ea typeface="+mn-ea"/>
                <a:cs typeface="+mn-cs"/>
              </a:rPr>
              <a:t>: 40ms network latency (0.1% packet loss)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IBM Plex Sans"/>
                <a:ea typeface="+mn-ea"/>
                <a:cs typeface="+mn-cs"/>
              </a:rPr>
              <a:t>N3</a:t>
            </a:r>
            <a:r>
              <a:rPr kumimoji="0" lang="en-GB" sz="1000" b="0" i="0" u="none" strike="noStrike" kern="1200" cap="none" spc="0" normalizeH="0" baseline="0" noProof="0" dirty="0">
                <a:ln>
                  <a:noFill/>
                </a:ln>
                <a:solidFill>
                  <a:srgbClr val="000000"/>
                </a:solidFill>
                <a:effectLst/>
                <a:uLnTx/>
                <a:uFillTx/>
                <a:latin typeface="IBM Plex Sans"/>
                <a:ea typeface="+mn-ea"/>
                <a:cs typeface="+mn-cs"/>
              </a:rPr>
              <a:t>: 50ms network latency (0.5% packet loss)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 name="Footer Placeholder 1">
            <a:extLst>
              <a:ext uri="{FF2B5EF4-FFF2-40B4-BE49-F238E27FC236}">
                <a16:creationId xmlns:a16="http://schemas.microsoft.com/office/drawing/2014/main" id="{158FC7B8-14BD-3A4E-8C2B-2756521FD569}"/>
              </a:ext>
            </a:extLst>
          </p:cNvPr>
          <p:cNvSpPr>
            <a:spLocks noGrp="1"/>
          </p:cNvSpPr>
          <p:nvPr>
            <p:ph type="ftr" sz="quarter" idx="10"/>
          </p:nvPr>
        </p:nvSpPr>
        <p:spPr/>
        <p:txBody>
          <a:bodyPr/>
          <a:lstStyle/>
          <a:p>
            <a:r>
              <a:rPr lang="en-GB">
                <a:solidFill>
                  <a:schemeClr val="bg2"/>
                </a:solidFill>
              </a:rPr>
              <a:t>© 2020 IBM Corporation    </a:t>
            </a:r>
            <a:endParaRPr lang="en-US" dirty="0">
              <a:solidFill>
                <a:schemeClr val="bg2"/>
              </a:solidFill>
            </a:endParaRPr>
          </a:p>
        </p:txBody>
      </p:sp>
      <p:sp>
        <p:nvSpPr>
          <p:cNvPr id="6" name="Rectangle 5">
            <a:extLst>
              <a:ext uri="{FF2B5EF4-FFF2-40B4-BE49-F238E27FC236}">
                <a16:creationId xmlns:a16="http://schemas.microsoft.com/office/drawing/2014/main" id="{48EB6FC4-5E4D-9247-BA7C-FD64D03074A0}"/>
              </a:ext>
            </a:extLst>
          </p:cNvPr>
          <p:cNvSpPr/>
          <p:nvPr/>
        </p:nvSpPr>
        <p:spPr>
          <a:xfrm>
            <a:off x="-9621" y="-9626"/>
            <a:ext cx="50032" cy="5216893"/>
          </a:xfrm>
          <a:prstGeom prst="rect">
            <a:avLst/>
          </a:prstGeom>
          <a:solidFill>
            <a:srgbClr val="3B3B3B"/>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68129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54ADD8A7-08DE-479C-95F2-7CAEF8B0E526}"/>
              </a:ext>
            </a:extLst>
          </p:cNvPr>
          <p:cNvSpPr>
            <a:spLocks noGrp="1"/>
          </p:cNvSpPr>
          <p:nvPr>
            <p:ph type="title"/>
          </p:nvPr>
        </p:nvSpPr>
        <p:spPr/>
        <p:txBody>
          <a:bodyPr>
            <a:noAutofit/>
          </a:bodyPr>
          <a:lstStyle/>
          <a:p>
            <a:r>
              <a:rPr lang="en-GB" sz="1800" b="1" dirty="0">
                <a:solidFill>
                  <a:schemeClr val="bg2"/>
                </a:solidFill>
                <a:latin typeface="+mn-lt"/>
                <a:ea typeface="IBM Plex Sans" charset="0"/>
                <a:cs typeface="IBM Plex Sans" charset="0"/>
              </a:rPr>
              <a:t>A Global Messaging Network </a:t>
            </a:r>
            <a:br>
              <a:rPr lang="en-US" sz="1800" b="1" dirty="0">
                <a:solidFill>
                  <a:schemeClr val="bg2"/>
                </a:solidFill>
                <a:latin typeface="+mn-lt"/>
                <a:ea typeface="IBM Plex Sans" charset="0"/>
                <a:cs typeface="IBM Plex Sans" charset="0"/>
              </a:rPr>
            </a:br>
            <a:r>
              <a:rPr lang="en-GB" sz="1800" i="1" dirty="0">
                <a:solidFill>
                  <a:schemeClr val="bg2"/>
                </a:solidFill>
                <a:latin typeface="+mn-lt"/>
                <a:ea typeface="IBM Plex Sans" charset="0"/>
                <a:cs typeface="IBM Plex Sans" charset="0"/>
              </a:rPr>
              <a:t>Internet Pass Through</a:t>
            </a:r>
            <a:endParaRPr lang="en-US" sz="1800" i="1" dirty="0">
              <a:solidFill>
                <a:schemeClr val="bg2"/>
              </a:solidFill>
              <a:latin typeface="+mn-lt"/>
            </a:endParaRPr>
          </a:p>
        </p:txBody>
      </p:sp>
      <p:grpSp>
        <p:nvGrpSpPr>
          <p:cNvPr id="5" name="Group 4">
            <a:extLst>
              <a:ext uri="{FF2B5EF4-FFF2-40B4-BE49-F238E27FC236}">
                <a16:creationId xmlns:a16="http://schemas.microsoft.com/office/drawing/2014/main" id="{CD1E5320-8049-3B4E-B6A5-6F11A490A796}"/>
              </a:ext>
            </a:extLst>
          </p:cNvPr>
          <p:cNvGrpSpPr/>
          <p:nvPr/>
        </p:nvGrpSpPr>
        <p:grpSpPr>
          <a:xfrm>
            <a:off x="7635635" y="3844455"/>
            <a:ext cx="979677" cy="802199"/>
            <a:chOff x="6578360" y="872655"/>
            <a:chExt cx="979677" cy="802199"/>
          </a:xfrm>
        </p:grpSpPr>
        <p:sp>
          <p:nvSpPr>
            <p:cNvPr id="36" name="Rounded Rectangle 143">
              <a:extLst>
                <a:ext uri="{FF2B5EF4-FFF2-40B4-BE49-F238E27FC236}">
                  <a16:creationId xmlns:a16="http://schemas.microsoft.com/office/drawing/2014/main" id="{879275DA-20F3-46AA-BED2-789656F10B3F}"/>
                </a:ext>
              </a:extLst>
            </p:cNvPr>
            <p:cNvSpPr/>
            <p:nvPr/>
          </p:nvSpPr>
          <p:spPr>
            <a:xfrm>
              <a:off x="6585998" y="872655"/>
              <a:ext cx="176746" cy="11708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1" tIns="73150" rIns="146301" bIns="73150" anchor="ctr"/>
            <a:lstStyle/>
            <a:p>
              <a:pPr marL="0" marR="0" lvl="0" indent="0" algn="ctr" defTabSz="731485" rtl="0" eaLnBrk="0" fontAlgn="base" latinLnBrk="0" hangingPunct="0">
                <a:lnSpc>
                  <a:spcPct val="100000"/>
                </a:lnSpc>
                <a:spcBef>
                  <a:spcPct val="0"/>
                </a:spcBef>
                <a:spcAft>
                  <a:spcPct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E0D20A1F-D84C-4014-874F-728E675C36C7}"/>
                </a:ext>
              </a:extLst>
            </p:cNvPr>
            <p:cNvSpPr/>
            <p:nvPr/>
          </p:nvSpPr>
          <p:spPr>
            <a:xfrm>
              <a:off x="6799026" y="872655"/>
              <a:ext cx="476733" cy="15817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mn-ea"/>
                  <a:cs typeface="+mn-cs"/>
                </a:rPr>
                <a:t>Ownership</a:t>
              </a:r>
            </a:p>
          </p:txBody>
        </p:sp>
        <p:sp>
          <p:nvSpPr>
            <p:cNvPr id="38" name="AutoShape 18">
              <a:extLst>
                <a:ext uri="{FF2B5EF4-FFF2-40B4-BE49-F238E27FC236}">
                  <a16:creationId xmlns:a16="http://schemas.microsoft.com/office/drawing/2014/main" id="{9C9937F8-7480-4058-A672-6E7DB22FA0D9}"/>
                </a:ext>
              </a:extLst>
            </p:cNvPr>
            <p:cNvSpPr>
              <a:spLocks noChangeArrowheads="1"/>
            </p:cNvSpPr>
            <p:nvPr/>
          </p:nvSpPr>
          <p:spPr bwMode="auto">
            <a:xfrm>
              <a:off x="6587927" y="1010588"/>
              <a:ext cx="174818" cy="117862"/>
            </a:xfrm>
            <a:prstGeom prst="roundRect">
              <a:avLst>
                <a:gd name="adj" fmla="val 10189"/>
              </a:avLst>
            </a:prstGeom>
            <a:gradFill rotWithShape="1">
              <a:gsLst>
                <a:gs pos="100000">
                  <a:srgbClr val="75B8FB"/>
                </a:gs>
                <a:gs pos="100000">
                  <a:schemeClr val="accent1">
                    <a:gamma/>
                    <a:shade val="46275"/>
                    <a:invGamma/>
                  </a:schemeClr>
                </a:gs>
              </a:gsLst>
              <a:path path="shape">
                <a:fillToRect l="50000" t="50000" r="50000" b="50000"/>
              </a:path>
            </a:gradFill>
            <a:ln>
              <a:noFill/>
            </a:ln>
            <a:effectLst>
              <a:prstShdw prst="shdw17" dist="17961" dir="2700000">
                <a:schemeClr val="accent1">
                  <a:gamma/>
                  <a:shade val="60000"/>
                  <a:invGamma/>
                  <a:alpha val="74998"/>
                </a:schemeClr>
              </a:prstShdw>
            </a:effectLst>
          </p:spPr>
          <p:txBody>
            <a:bodyPr anchor="ctr"/>
            <a:lstStyle/>
            <a:p>
              <a:pPr marL="0" marR="0" lvl="0" indent="0" algn="ctr" defTabSz="731502" rtl="0" eaLnBrk="0" fontAlgn="base" latinLnBrk="0" hangingPunct="0">
                <a:lnSpc>
                  <a:spcPct val="9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000E5E"/>
                </a:solidFill>
                <a:effectLst/>
                <a:uLnTx/>
                <a:uFillTx/>
                <a:latin typeface="Arial" charset="0"/>
                <a:ea typeface="ＭＳ Ｐゴシック" charset="0"/>
                <a:cs typeface="Arial" charset="0"/>
              </a:endParaRPr>
            </a:p>
          </p:txBody>
        </p:sp>
        <p:sp>
          <p:nvSpPr>
            <p:cNvPr id="39" name="Rectangle 38">
              <a:extLst>
                <a:ext uri="{FF2B5EF4-FFF2-40B4-BE49-F238E27FC236}">
                  <a16:creationId xmlns:a16="http://schemas.microsoft.com/office/drawing/2014/main" id="{8AF6D3C1-8A1F-4B51-AE51-E2448D0D56B3}"/>
                </a:ext>
              </a:extLst>
            </p:cNvPr>
            <p:cNvSpPr/>
            <p:nvPr/>
          </p:nvSpPr>
          <p:spPr>
            <a:xfrm>
              <a:off x="6799026" y="1011365"/>
              <a:ext cx="759011" cy="15817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mn-ea"/>
                  <a:cs typeface="+mn-cs"/>
                </a:rPr>
                <a:t>Messaging Layer</a:t>
              </a:r>
            </a:p>
          </p:txBody>
        </p:sp>
        <p:sp>
          <p:nvSpPr>
            <p:cNvPr id="40" name="Rectangle 39">
              <a:extLst>
                <a:ext uri="{FF2B5EF4-FFF2-40B4-BE49-F238E27FC236}">
                  <a16:creationId xmlns:a16="http://schemas.microsoft.com/office/drawing/2014/main" id="{FD85B00D-04E4-4519-B6E3-12AB5CE188E5}"/>
                </a:ext>
              </a:extLst>
            </p:cNvPr>
            <p:cNvSpPr/>
            <p:nvPr/>
          </p:nvSpPr>
          <p:spPr>
            <a:xfrm>
              <a:off x="6585999" y="1154636"/>
              <a:ext cx="176746" cy="117862"/>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68925E88-457B-493C-9E14-5F47E84E4552}"/>
                </a:ext>
              </a:extLst>
            </p:cNvPr>
            <p:cNvSpPr/>
            <p:nvPr/>
          </p:nvSpPr>
          <p:spPr>
            <a:xfrm>
              <a:off x="6799026" y="1155412"/>
              <a:ext cx="759011" cy="15817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mn-ea"/>
                  <a:cs typeface="+mn-cs"/>
                </a:rPr>
                <a:t>Application</a:t>
              </a:r>
            </a:p>
          </p:txBody>
        </p:sp>
        <p:cxnSp>
          <p:nvCxnSpPr>
            <p:cNvPr id="42" name="Straight Arrow Connector 41">
              <a:extLst>
                <a:ext uri="{FF2B5EF4-FFF2-40B4-BE49-F238E27FC236}">
                  <a16:creationId xmlns:a16="http://schemas.microsoft.com/office/drawing/2014/main" id="{6C6BEB3D-CD60-4044-A73D-A1D019DA0D17}"/>
                </a:ext>
              </a:extLst>
            </p:cNvPr>
            <p:cNvCxnSpPr>
              <a:cxnSpLocks/>
            </p:cNvCxnSpPr>
            <p:nvPr/>
          </p:nvCxnSpPr>
          <p:spPr>
            <a:xfrm flipH="1">
              <a:off x="6578360" y="1335345"/>
              <a:ext cx="192021" cy="0"/>
            </a:xfrm>
            <a:prstGeom prst="straightConnector1">
              <a:avLst/>
            </a:prstGeom>
            <a:noFill/>
            <a:ln w="25400" cap="flat" cmpd="sng" algn="ctr">
              <a:solidFill>
                <a:srgbClr val="4178BE"/>
              </a:solidFill>
              <a:prstDash val="solid"/>
              <a:tailEnd type="none"/>
            </a:ln>
            <a:effectLst>
              <a:outerShdw blurRad="40000" dist="20000" dir="5400000" rotWithShape="0">
                <a:srgbClr val="000000">
                  <a:alpha val="38000"/>
                </a:srgbClr>
              </a:outerShdw>
            </a:effectLst>
          </p:spPr>
        </p:cxnSp>
        <p:sp>
          <p:nvSpPr>
            <p:cNvPr id="43" name="Rectangle 42">
              <a:extLst>
                <a:ext uri="{FF2B5EF4-FFF2-40B4-BE49-F238E27FC236}">
                  <a16:creationId xmlns:a16="http://schemas.microsoft.com/office/drawing/2014/main" id="{D27C644C-CD02-4DCC-B344-E20CB5ECC6B6}"/>
                </a:ext>
              </a:extLst>
            </p:cNvPr>
            <p:cNvSpPr/>
            <p:nvPr/>
          </p:nvSpPr>
          <p:spPr>
            <a:xfrm>
              <a:off x="6799026" y="1286944"/>
              <a:ext cx="759011" cy="15817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mn-ea"/>
                  <a:cs typeface="+mn-cs"/>
                </a:rPr>
                <a:t>Client Bindings </a:t>
              </a:r>
            </a:p>
          </p:txBody>
        </p:sp>
        <p:sp>
          <p:nvSpPr>
            <p:cNvPr id="44" name="Rectangle 43">
              <a:extLst>
                <a:ext uri="{FF2B5EF4-FFF2-40B4-BE49-F238E27FC236}">
                  <a16:creationId xmlns:a16="http://schemas.microsoft.com/office/drawing/2014/main" id="{76387A4B-4C6A-48E0-9634-BE942504D628}"/>
                </a:ext>
              </a:extLst>
            </p:cNvPr>
            <p:cNvSpPr/>
            <p:nvPr/>
          </p:nvSpPr>
          <p:spPr>
            <a:xfrm>
              <a:off x="6799026" y="1516675"/>
              <a:ext cx="522045" cy="15817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mn-ea"/>
                  <a:cs typeface="+mn-cs"/>
                </a:rPr>
                <a:t>Container(s)</a:t>
              </a:r>
            </a:p>
          </p:txBody>
        </p:sp>
        <p:sp>
          <p:nvSpPr>
            <p:cNvPr id="45" name="Rectangle 44">
              <a:extLst>
                <a:ext uri="{FF2B5EF4-FFF2-40B4-BE49-F238E27FC236}">
                  <a16:creationId xmlns:a16="http://schemas.microsoft.com/office/drawing/2014/main" id="{B3AB6569-9EA1-4796-BBFB-568C23499325}"/>
                </a:ext>
              </a:extLst>
            </p:cNvPr>
            <p:cNvSpPr/>
            <p:nvPr/>
          </p:nvSpPr>
          <p:spPr>
            <a:xfrm>
              <a:off x="6578360" y="1515386"/>
              <a:ext cx="184385" cy="117862"/>
            </a:xfrm>
            <a:prstGeom prst="rect">
              <a:avLst/>
            </a:prstGeom>
            <a:solidFill>
              <a:srgbClr val="3333CC"/>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E5E"/>
                </a:solidFill>
                <a:effectLst/>
                <a:uLnTx/>
                <a:uFillTx/>
                <a:latin typeface="Arial"/>
                <a:ea typeface="+mn-ea"/>
                <a:cs typeface="+mn-cs"/>
              </a:endParaRPr>
            </a:p>
          </p:txBody>
        </p:sp>
        <p:cxnSp>
          <p:nvCxnSpPr>
            <p:cNvPr id="46" name="Straight Arrow Connector 45">
              <a:extLst>
                <a:ext uri="{FF2B5EF4-FFF2-40B4-BE49-F238E27FC236}">
                  <a16:creationId xmlns:a16="http://schemas.microsoft.com/office/drawing/2014/main" id="{CECDE46D-AB47-45A4-A046-B64EE420B53C}"/>
                </a:ext>
              </a:extLst>
            </p:cNvPr>
            <p:cNvCxnSpPr>
              <a:cxnSpLocks/>
            </p:cNvCxnSpPr>
            <p:nvPr/>
          </p:nvCxnSpPr>
          <p:spPr>
            <a:xfrm flipH="1">
              <a:off x="6578360" y="1433729"/>
              <a:ext cx="192021" cy="0"/>
            </a:xfrm>
            <a:prstGeom prst="straightConnector1">
              <a:avLst/>
            </a:prstGeom>
            <a:noFill/>
            <a:ln w="25400" cap="flat" cmpd="sng" algn="ctr">
              <a:solidFill>
                <a:schemeClr val="accent6">
                  <a:lumMod val="75000"/>
                </a:schemeClr>
              </a:solidFill>
              <a:prstDash val="solid"/>
              <a:tailEnd type="none"/>
            </a:ln>
            <a:effectLst>
              <a:outerShdw blurRad="40000" dist="20000" dir="5400000" rotWithShape="0">
                <a:srgbClr val="000000">
                  <a:alpha val="38000"/>
                </a:srgbClr>
              </a:outerShdw>
            </a:effectLst>
          </p:spPr>
        </p:cxnSp>
        <p:sp>
          <p:nvSpPr>
            <p:cNvPr id="47" name="Rectangle 46">
              <a:extLst>
                <a:ext uri="{FF2B5EF4-FFF2-40B4-BE49-F238E27FC236}">
                  <a16:creationId xmlns:a16="http://schemas.microsoft.com/office/drawing/2014/main" id="{485E8E27-7CA5-44D8-8E3A-9620D5313AA3}"/>
                </a:ext>
              </a:extLst>
            </p:cNvPr>
            <p:cNvSpPr/>
            <p:nvPr/>
          </p:nvSpPr>
          <p:spPr>
            <a:xfrm>
              <a:off x="6799026" y="1385327"/>
              <a:ext cx="759011" cy="15817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mn-ea"/>
                  <a:cs typeface="+mn-cs"/>
                </a:rPr>
                <a:t>Server Bindings </a:t>
              </a:r>
            </a:p>
          </p:txBody>
        </p:sp>
      </p:grpSp>
      <p:grpSp>
        <p:nvGrpSpPr>
          <p:cNvPr id="48" name="Group 47">
            <a:extLst>
              <a:ext uri="{FF2B5EF4-FFF2-40B4-BE49-F238E27FC236}">
                <a16:creationId xmlns:a16="http://schemas.microsoft.com/office/drawing/2014/main" id="{B2739D00-095B-4C8B-A6E3-3A841F4D41C1}"/>
              </a:ext>
            </a:extLst>
          </p:cNvPr>
          <p:cNvGrpSpPr/>
          <p:nvPr/>
        </p:nvGrpSpPr>
        <p:grpSpPr>
          <a:xfrm>
            <a:off x="4795747" y="1244682"/>
            <a:ext cx="1881538" cy="937459"/>
            <a:chOff x="256405" y="363794"/>
            <a:chExt cx="4208656" cy="3062262"/>
          </a:xfrm>
          <a:solidFill>
            <a:schemeClr val="tx2">
              <a:lumMod val="75000"/>
            </a:schemeClr>
          </a:solidFill>
        </p:grpSpPr>
        <p:sp>
          <p:nvSpPr>
            <p:cNvPr id="49" name="Cloud 48">
              <a:extLst>
                <a:ext uri="{FF2B5EF4-FFF2-40B4-BE49-F238E27FC236}">
                  <a16:creationId xmlns:a16="http://schemas.microsoft.com/office/drawing/2014/main" id="{1DE7A73A-BCA2-4E54-A2D9-047B6F1B257D}"/>
                </a:ext>
              </a:extLst>
            </p:cNvPr>
            <p:cNvSpPr/>
            <p:nvPr/>
          </p:nvSpPr>
          <p:spPr>
            <a:xfrm>
              <a:off x="256405" y="363794"/>
              <a:ext cx="4208656" cy="3062262"/>
            </a:xfrm>
            <a:prstGeom prst="cloud">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50" name="TextBox 49">
              <a:extLst>
                <a:ext uri="{FF2B5EF4-FFF2-40B4-BE49-F238E27FC236}">
                  <a16:creationId xmlns:a16="http://schemas.microsoft.com/office/drawing/2014/main" id="{6B1269CF-1DB2-4BC1-BB83-60B1CEDF3B6D}"/>
                </a:ext>
              </a:extLst>
            </p:cNvPr>
            <p:cNvSpPr txBox="1"/>
            <p:nvPr/>
          </p:nvSpPr>
          <p:spPr>
            <a:xfrm>
              <a:off x="256407" y="595216"/>
              <a:ext cx="4203739" cy="645873"/>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a:ea typeface="+mn-ea"/>
                  <a:cs typeface="+mn-cs"/>
                </a:rPr>
                <a:t>IBM Cloud</a:t>
              </a:r>
            </a:p>
          </p:txBody>
        </p:sp>
      </p:grpSp>
      <p:grpSp>
        <p:nvGrpSpPr>
          <p:cNvPr id="51" name="Group 50">
            <a:extLst>
              <a:ext uri="{FF2B5EF4-FFF2-40B4-BE49-F238E27FC236}">
                <a16:creationId xmlns:a16="http://schemas.microsoft.com/office/drawing/2014/main" id="{5BCEFD4D-C71E-4CF9-9B28-9890371CB563}"/>
              </a:ext>
            </a:extLst>
          </p:cNvPr>
          <p:cNvGrpSpPr/>
          <p:nvPr/>
        </p:nvGrpSpPr>
        <p:grpSpPr>
          <a:xfrm>
            <a:off x="7038714" y="1226724"/>
            <a:ext cx="1881538" cy="955418"/>
            <a:chOff x="256405" y="363794"/>
            <a:chExt cx="4208656" cy="3062262"/>
          </a:xfrm>
          <a:solidFill>
            <a:schemeClr val="tx2">
              <a:lumMod val="75000"/>
            </a:schemeClr>
          </a:solidFill>
        </p:grpSpPr>
        <p:sp>
          <p:nvSpPr>
            <p:cNvPr id="52" name="Cloud 51">
              <a:extLst>
                <a:ext uri="{FF2B5EF4-FFF2-40B4-BE49-F238E27FC236}">
                  <a16:creationId xmlns:a16="http://schemas.microsoft.com/office/drawing/2014/main" id="{AECBA821-8488-4487-A937-122CE12B1531}"/>
                </a:ext>
              </a:extLst>
            </p:cNvPr>
            <p:cNvSpPr/>
            <p:nvPr/>
          </p:nvSpPr>
          <p:spPr>
            <a:xfrm>
              <a:off x="256405" y="363794"/>
              <a:ext cx="4208656" cy="3062262"/>
            </a:xfrm>
            <a:prstGeom prst="cloud">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53" name="TextBox 52">
              <a:extLst>
                <a:ext uri="{FF2B5EF4-FFF2-40B4-BE49-F238E27FC236}">
                  <a16:creationId xmlns:a16="http://schemas.microsoft.com/office/drawing/2014/main" id="{51987B3A-A03B-47B1-A823-7B9CE5873EFB}"/>
                </a:ext>
              </a:extLst>
            </p:cNvPr>
            <p:cNvSpPr txBox="1"/>
            <p:nvPr/>
          </p:nvSpPr>
          <p:spPr>
            <a:xfrm>
              <a:off x="256407" y="598725"/>
              <a:ext cx="4203739" cy="633733"/>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a:ea typeface="+mn-ea"/>
                  <a:cs typeface="+mn-cs"/>
                </a:rPr>
                <a:t>Google Cloud</a:t>
              </a:r>
            </a:p>
          </p:txBody>
        </p:sp>
      </p:grpSp>
      <p:sp>
        <p:nvSpPr>
          <p:cNvPr id="79" name="Freeform 78">
            <a:extLst>
              <a:ext uri="{FF2B5EF4-FFF2-40B4-BE49-F238E27FC236}">
                <a16:creationId xmlns:a16="http://schemas.microsoft.com/office/drawing/2014/main" id="{A0F4077F-58CA-4041-9D07-6143160959F2}"/>
              </a:ext>
            </a:extLst>
          </p:cNvPr>
          <p:cNvSpPr/>
          <p:nvPr/>
        </p:nvSpPr>
        <p:spPr>
          <a:xfrm>
            <a:off x="5290608" y="2358056"/>
            <a:ext cx="3313356" cy="958313"/>
          </a:xfrm>
          <a:custGeom>
            <a:avLst/>
            <a:gdLst>
              <a:gd name="connsiteX0" fmla="*/ 106565 w 3313356"/>
              <a:gd name="connsiteY0" fmla="*/ 318934 h 958313"/>
              <a:gd name="connsiteX1" fmla="*/ 3206791 w 3313356"/>
              <a:gd name="connsiteY1" fmla="*/ 318934 h 958313"/>
              <a:gd name="connsiteX2" fmla="*/ 3313356 w 3313356"/>
              <a:gd name="connsiteY2" fmla="*/ 425499 h 958313"/>
              <a:gd name="connsiteX3" fmla="*/ 3313356 w 3313356"/>
              <a:gd name="connsiteY3" fmla="*/ 851748 h 958313"/>
              <a:gd name="connsiteX4" fmla="*/ 3206791 w 3313356"/>
              <a:gd name="connsiteY4" fmla="*/ 958313 h 958313"/>
              <a:gd name="connsiteX5" fmla="*/ 106565 w 3313356"/>
              <a:gd name="connsiteY5" fmla="*/ 958313 h 958313"/>
              <a:gd name="connsiteX6" fmla="*/ 0 w 3313356"/>
              <a:gd name="connsiteY6" fmla="*/ 851748 h 958313"/>
              <a:gd name="connsiteX7" fmla="*/ 0 w 3313356"/>
              <a:gd name="connsiteY7" fmla="*/ 425499 h 958313"/>
              <a:gd name="connsiteX8" fmla="*/ 106565 w 3313356"/>
              <a:gd name="connsiteY8" fmla="*/ 318934 h 958313"/>
              <a:gd name="connsiteX9" fmla="*/ 1649519 w 3313356"/>
              <a:gd name="connsiteY9" fmla="*/ 0 h 958313"/>
              <a:gd name="connsiteX10" fmla="*/ 3205393 w 3313356"/>
              <a:gd name="connsiteY10" fmla="*/ 318933 h 958313"/>
              <a:gd name="connsiteX11" fmla="*/ 93645 w 3313356"/>
              <a:gd name="connsiteY11" fmla="*/ 318933 h 9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3356" h="958313">
                <a:moveTo>
                  <a:pt x="106565" y="318934"/>
                </a:moveTo>
                <a:lnTo>
                  <a:pt x="3206791" y="318934"/>
                </a:lnTo>
                <a:cubicBezTo>
                  <a:pt x="3265645" y="318934"/>
                  <a:pt x="3313356" y="366645"/>
                  <a:pt x="3313356" y="425499"/>
                </a:cubicBezTo>
                <a:lnTo>
                  <a:pt x="3313356" y="851748"/>
                </a:lnTo>
                <a:cubicBezTo>
                  <a:pt x="3313356" y="910602"/>
                  <a:pt x="3265645" y="958313"/>
                  <a:pt x="3206791" y="958313"/>
                </a:cubicBezTo>
                <a:lnTo>
                  <a:pt x="106565" y="958313"/>
                </a:lnTo>
                <a:cubicBezTo>
                  <a:pt x="47711" y="958313"/>
                  <a:pt x="0" y="910602"/>
                  <a:pt x="0" y="851748"/>
                </a:cubicBezTo>
                <a:lnTo>
                  <a:pt x="0" y="425499"/>
                </a:lnTo>
                <a:cubicBezTo>
                  <a:pt x="0" y="366645"/>
                  <a:pt x="47711" y="318934"/>
                  <a:pt x="106565" y="318934"/>
                </a:cubicBezTo>
                <a:close/>
                <a:moveTo>
                  <a:pt x="1649519" y="0"/>
                </a:moveTo>
                <a:lnTo>
                  <a:pt x="3205393" y="318933"/>
                </a:lnTo>
                <a:lnTo>
                  <a:pt x="93645" y="318933"/>
                </a:lnTo>
                <a:close/>
              </a:path>
            </a:pathLst>
          </a:custGeom>
          <a:solidFill>
            <a:schemeClr val="tx2">
              <a:lumMod val="75000"/>
            </a:schemeClr>
          </a:solidFill>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val 55">
            <a:extLst>
              <a:ext uri="{FF2B5EF4-FFF2-40B4-BE49-F238E27FC236}">
                <a16:creationId xmlns:a16="http://schemas.microsoft.com/office/drawing/2014/main" id="{F5FF247D-454C-47A9-B4EB-3D99092FB73D}"/>
              </a:ext>
            </a:extLst>
          </p:cNvPr>
          <p:cNvSpPr/>
          <p:nvPr/>
        </p:nvSpPr>
        <p:spPr>
          <a:xfrm>
            <a:off x="5630720" y="1545150"/>
            <a:ext cx="2500957" cy="1164049"/>
          </a:xfrm>
          <a:prstGeom prst="ellipse">
            <a:avLst/>
          </a:prstGeom>
          <a:solidFill>
            <a:schemeClr val="accent1">
              <a:lumMod val="20000"/>
              <a:lumOff val="80000"/>
              <a:alpha val="57000"/>
            </a:schemeClr>
          </a:solidFill>
          <a:ln w="19050">
            <a:solidFill>
              <a:schemeClr val="tx1">
                <a:lumMod val="50000"/>
                <a:lumOff val="50000"/>
              </a:schemeClr>
            </a:solidFill>
            <a:prstDash val="dash"/>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Arial"/>
            </a:endParaRPr>
          </a:p>
        </p:txBody>
      </p:sp>
      <p:sp>
        <p:nvSpPr>
          <p:cNvPr id="57" name="Rectangle 56">
            <a:extLst>
              <a:ext uri="{FF2B5EF4-FFF2-40B4-BE49-F238E27FC236}">
                <a16:creationId xmlns:a16="http://schemas.microsoft.com/office/drawing/2014/main" id="{1D37D574-7640-4B2E-9089-9AB8D8D71632}"/>
              </a:ext>
            </a:extLst>
          </p:cNvPr>
          <p:cNvSpPr/>
          <p:nvPr/>
        </p:nvSpPr>
        <p:spPr>
          <a:xfrm>
            <a:off x="5004561" y="1517120"/>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58" name="Rectangle 57">
            <a:extLst>
              <a:ext uri="{FF2B5EF4-FFF2-40B4-BE49-F238E27FC236}">
                <a16:creationId xmlns:a16="http://schemas.microsoft.com/office/drawing/2014/main" id="{C98887E0-EAE6-4729-A6E5-2500F97A81AF}"/>
              </a:ext>
            </a:extLst>
          </p:cNvPr>
          <p:cNvSpPr/>
          <p:nvPr/>
        </p:nvSpPr>
        <p:spPr>
          <a:xfrm>
            <a:off x="5515139" y="1515427"/>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59" name="Rectangle 58">
            <a:extLst>
              <a:ext uri="{FF2B5EF4-FFF2-40B4-BE49-F238E27FC236}">
                <a16:creationId xmlns:a16="http://schemas.microsoft.com/office/drawing/2014/main" id="{30EE0A4F-FCE1-4C4C-82E4-9A5EA51576D4}"/>
              </a:ext>
            </a:extLst>
          </p:cNvPr>
          <p:cNvSpPr/>
          <p:nvPr/>
        </p:nvSpPr>
        <p:spPr>
          <a:xfrm>
            <a:off x="5257150" y="1734511"/>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0" name="Rectangle 59">
            <a:extLst>
              <a:ext uri="{FF2B5EF4-FFF2-40B4-BE49-F238E27FC236}">
                <a16:creationId xmlns:a16="http://schemas.microsoft.com/office/drawing/2014/main" id="{25C81ED4-0438-4915-A62B-06723A92930E}"/>
              </a:ext>
            </a:extLst>
          </p:cNvPr>
          <p:cNvSpPr/>
          <p:nvPr/>
        </p:nvSpPr>
        <p:spPr>
          <a:xfrm>
            <a:off x="8033207" y="1736246"/>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1" name="Rectangle 60">
            <a:extLst>
              <a:ext uri="{FF2B5EF4-FFF2-40B4-BE49-F238E27FC236}">
                <a16:creationId xmlns:a16="http://schemas.microsoft.com/office/drawing/2014/main" id="{D0DBDADC-6C50-48BA-B50A-CECB298FFD55}"/>
              </a:ext>
            </a:extLst>
          </p:cNvPr>
          <p:cNvSpPr/>
          <p:nvPr/>
        </p:nvSpPr>
        <p:spPr>
          <a:xfrm>
            <a:off x="7758106" y="1497468"/>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2" name="Rectangle 61">
            <a:extLst>
              <a:ext uri="{FF2B5EF4-FFF2-40B4-BE49-F238E27FC236}">
                <a16:creationId xmlns:a16="http://schemas.microsoft.com/office/drawing/2014/main" id="{00BABCB4-7A80-4CF8-99D8-6FFF6C8D095E}"/>
              </a:ext>
            </a:extLst>
          </p:cNvPr>
          <p:cNvSpPr/>
          <p:nvPr/>
        </p:nvSpPr>
        <p:spPr>
          <a:xfrm>
            <a:off x="8264604" y="1497842"/>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3" name="Isosceles Triangle 62">
            <a:extLst>
              <a:ext uri="{FF2B5EF4-FFF2-40B4-BE49-F238E27FC236}">
                <a16:creationId xmlns:a16="http://schemas.microsoft.com/office/drawing/2014/main" id="{5012DF68-6680-447F-B273-C0271D30A9DA}"/>
              </a:ext>
            </a:extLst>
          </p:cNvPr>
          <p:cNvSpPr/>
          <p:nvPr/>
        </p:nvSpPr>
        <p:spPr>
          <a:xfrm>
            <a:off x="5395239" y="2676990"/>
            <a:ext cx="3332158" cy="470721"/>
          </a:xfrm>
          <a:prstGeom prst="triangle">
            <a:avLst/>
          </a:prstGeom>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Arial"/>
            </a:endParaRPr>
          </a:p>
        </p:txBody>
      </p:sp>
      <p:sp>
        <p:nvSpPr>
          <p:cNvPr id="64" name="Rectangle 63">
            <a:extLst>
              <a:ext uri="{FF2B5EF4-FFF2-40B4-BE49-F238E27FC236}">
                <a16:creationId xmlns:a16="http://schemas.microsoft.com/office/drawing/2014/main" id="{2A422F78-8245-459B-9DC1-76A95C8BC1A1}"/>
              </a:ext>
            </a:extLst>
          </p:cNvPr>
          <p:cNvSpPr/>
          <p:nvPr/>
        </p:nvSpPr>
        <p:spPr>
          <a:xfrm>
            <a:off x="5492557" y="2997616"/>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5" name="Rectangle 64">
            <a:extLst>
              <a:ext uri="{FF2B5EF4-FFF2-40B4-BE49-F238E27FC236}">
                <a16:creationId xmlns:a16="http://schemas.microsoft.com/office/drawing/2014/main" id="{E1965DDB-3408-4A5C-AD1E-5038D6ABA3C8}"/>
              </a:ext>
            </a:extLst>
          </p:cNvPr>
          <p:cNvSpPr/>
          <p:nvPr/>
        </p:nvSpPr>
        <p:spPr>
          <a:xfrm>
            <a:off x="6003135" y="2995923"/>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6" name="Rectangle 65">
            <a:extLst>
              <a:ext uri="{FF2B5EF4-FFF2-40B4-BE49-F238E27FC236}">
                <a16:creationId xmlns:a16="http://schemas.microsoft.com/office/drawing/2014/main" id="{4C4EFB19-2831-4917-BC47-8322D759EAD3}"/>
              </a:ext>
            </a:extLst>
          </p:cNvPr>
          <p:cNvSpPr/>
          <p:nvPr/>
        </p:nvSpPr>
        <p:spPr>
          <a:xfrm>
            <a:off x="6509633" y="2996297"/>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7" name="TextBox 66">
            <a:extLst>
              <a:ext uri="{FF2B5EF4-FFF2-40B4-BE49-F238E27FC236}">
                <a16:creationId xmlns:a16="http://schemas.microsoft.com/office/drawing/2014/main" id="{1D17BD94-927B-426A-B355-21F3486108B2}"/>
              </a:ext>
            </a:extLst>
          </p:cNvPr>
          <p:cNvSpPr txBox="1"/>
          <p:nvPr/>
        </p:nvSpPr>
        <p:spPr>
          <a:xfrm>
            <a:off x="5290609" y="3114685"/>
            <a:ext cx="3313356" cy="19772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a:ea typeface="+mn-ea"/>
                <a:cs typeface="+mn-cs"/>
              </a:rPr>
              <a:t>On Premise</a:t>
            </a:r>
          </a:p>
        </p:txBody>
      </p:sp>
      <p:sp>
        <p:nvSpPr>
          <p:cNvPr id="68" name="Rectangle 67">
            <a:extLst>
              <a:ext uri="{FF2B5EF4-FFF2-40B4-BE49-F238E27FC236}">
                <a16:creationId xmlns:a16="http://schemas.microsoft.com/office/drawing/2014/main" id="{C6BED982-4038-47F2-BD43-2E5CCF40DB15}"/>
              </a:ext>
            </a:extLst>
          </p:cNvPr>
          <p:cNvSpPr/>
          <p:nvPr/>
        </p:nvSpPr>
        <p:spPr>
          <a:xfrm>
            <a:off x="7016131" y="2996234"/>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69" name="Rectangle 68">
            <a:extLst>
              <a:ext uri="{FF2B5EF4-FFF2-40B4-BE49-F238E27FC236}">
                <a16:creationId xmlns:a16="http://schemas.microsoft.com/office/drawing/2014/main" id="{AA8826AD-02C0-4423-936B-67573601D99F}"/>
              </a:ext>
            </a:extLst>
          </p:cNvPr>
          <p:cNvSpPr/>
          <p:nvPr/>
        </p:nvSpPr>
        <p:spPr>
          <a:xfrm>
            <a:off x="7526709" y="2994541"/>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70" name="Rectangle 69">
            <a:extLst>
              <a:ext uri="{FF2B5EF4-FFF2-40B4-BE49-F238E27FC236}">
                <a16:creationId xmlns:a16="http://schemas.microsoft.com/office/drawing/2014/main" id="{916F1417-8C9E-42E7-A913-AE39F1133565}"/>
              </a:ext>
            </a:extLst>
          </p:cNvPr>
          <p:cNvSpPr/>
          <p:nvPr/>
        </p:nvSpPr>
        <p:spPr>
          <a:xfrm>
            <a:off x="8033207" y="2994915"/>
            <a:ext cx="462793" cy="182053"/>
          </a:xfrm>
          <a:prstGeom prst="rect">
            <a:avLst/>
          </a:prstGeom>
          <a:solidFill>
            <a:schemeClr val="accent5">
              <a:lumMod val="20000"/>
              <a:lumOff val="80000"/>
            </a:schemeClr>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solidFill>
                <a:effectLst/>
                <a:uLnTx/>
                <a:uFillTx/>
                <a:latin typeface="Arial"/>
                <a:ea typeface="+mn-ea"/>
                <a:cs typeface="+mn-cs"/>
              </a:rPr>
              <a:t>App</a:t>
            </a:r>
          </a:p>
        </p:txBody>
      </p:sp>
      <p:sp>
        <p:nvSpPr>
          <p:cNvPr id="71" name="Can 2">
            <a:extLst>
              <a:ext uri="{FF2B5EF4-FFF2-40B4-BE49-F238E27FC236}">
                <a16:creationId xmlns:a16="http://schemas.microsoft.com/office/drawing/2014/main" id="{505EA45D-ED22-494A-AB46-793F15A1D4AC}"/>
              </a:ext>
            </a:extLst>
          </p:cNvPr>
          <p:cNvSpPr/>
          <p:nvPr/>
        </p:nvSpPr>
        <p:spPr>
          <a:xfrm rot="19740000">
            <a:off x="6118910" y="1992740"/>
            <a:ext cx="124131" cy="581871"/>
          </a:xfrm>
          <a:prstGeom prst="can">
            <a:avLst>
              <a:gd name="adj" fmla="val 72555"/>
            </a:avLst>
          </a:prstGeom>
          <a:solidFill>
            <a:schemeClr val="accent3">
              <a:lumMod val="60000"/>
              <a:lumOff val="40000"/>
            </a:schemeClr>
          </a:solidFill>
        </p:spPr>
        <p:txBody>
          <a:bodyPr vert="vert"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Arial"/>
                <a:ea typeface="+mn-ea"/>
                <a:cs typeface="Arial"/>
              </a:rPr>
              <a:t>TCP/IP</a:t>
            </a:r>
          </a:p>
        </p:txBody>
      </p:sp>
      <p:sp>
        <p:nvSpPr>
          <p:cNvPr id="72" name="Can 37">
            <a:extLst>
              <a:ext uri="{FF2B5EF4-FFF2-40B4-BE49-F238E27FC236}">
                <a16:creationId xmlns:a16="http://schemas.microsoft.com/office/drawing/2014/main" id="{0A9D55BD-A82A-4670-8F13-CC4A3F6C9C03}"/>
              </a:ext>
            </a:extLst>
          </p:cNvPr>
          <p:cNvSpPr/>
          <p:nvPr/>
        </p:nvSpPr>
        <p:spPr>
          <a:xfrm rot="1860000">
            <a:off x="7563823" y="2003173"/>
            <a:ext cx="124131" cy="581871"/>
          </a:xfrm>
          <a:prstGeom prst="can">
            <a:avLst>
              <a:gd name="adj" fmla="val 72555"/>
            </a:avLst>
          </a:prstGeom>
          <a:solidFill>
            <a:schemeClr val="accent3">
              <a:lumMod val="60000"/>
              <a:lumOff val="40000"/>
            </a:schemeClr>
          </a:solidFill>
        </p:spPr>
        <p:txBody>
          <a:bodyPr vert="vert270"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Arial"/>
                <a:ea typeface="+mn-ea"/>
                <a:cs typeface="Arial"/>
              </a:rPr>
              <a:t>TCP/IP</a:t>
            </a:r>
          </a:p>
        </p:txBody>
      </p:sp>
      <p:sp>
        <p:nvSpPr>
          <p:cNvPr id="73" name="Can 38">
            <a:extLst>
              <a:ext uri="{FF2B5EF4-FFF2-40B4-BE49-F238E27FC236}">
                <a16:creationId xmlns:a16="http://schemas.microsoft.com/office/drawing/2014/main" id="{BADAD371-4C93-4E6D-8937-AD7960E8A215}"/>
              </a:ext>
            </a:extLst>
          </p:cNvPr>
          <p:cNvSpPr/>
          <p:nvPr/>
        </p:nvSpPr>
        <p:spPr>
          <a:xfrm rot="5400000">
            <a:off x="6761199" y="1444238"/>
            <a:ext cx="117357" cy="928671"/>
          </a:xfrm>
          <a:prstGeom prst="can">
            <a:avLst>
              <a:gd name="adj" fmla="val 72555"/>
            </a:avLst>
          </a:prstGeom>
          <a:solidFill>
            <a:schemeClr val="accent3">
              <a:lumMod val="60000"/>
              <a:lumOff val="40000"/>
            </a:schemeClr>
          </a:solidFill>
        </p:spPr>
        <p:txBody>
          <a:bodyPr vert="vert270"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Arial"/>
                <a:ea typeface="+mn-ea"/>
                <a:cs typeface="Arial"/>
              </a:rPr>
              <a:t>TCP/IP </a:t>
            </a:r>
          </a:p>
        </p:txBody>
      </p:sp>
      <p:sp>
        <p:nvSpPr>
          <p:cNvPr id="74" name="Rectangle 73">
            <a:extLst>
              <a:ext uri="{FF2B5EF4-FFF2-40B4-BE49-F238E27FC236}">
                <a16:creationId xmlns:a16="http://schemas.microsoft.com/office/drawing/2014/main" id="{73DF79E3-4380-417E-A367-70B3965B8F85}"/>
              </a:ext>
            </a:extLst>
          </p:cNvPr>
          <p:cNvSpPr/>
          <p:nvPr/>
        </p:nvSpPr>
        <p:spPr>
          <a:xfrm>
            <a:off x="6460170" y="2504346"/>
            <a:ext cx="842058" cy="128652"/>
          </a:xfrm>
          <a:prstGeom prst="rect">
            <a:avLst/>
          </a:prstGeom>
          <a:solidFill>
            <a:srgbClr val="3333CC"/>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Arial"/>
                <a:ea typeface="+mn-ea"/>
                <a:cs typeface="+mn-cs"/>
              </a:rPr>
              <a:t>IBM MQ</a:t>
            </a:r>
          </a:p>
        </p:txBody>
      </p:sp>
      <p:sp>
        <p:nvSpPr>
          <p:cNvPr id="75" name="Rectangle 74">
            <a:extLst>
              <a:ext uri="{FF2B5EF4-FFF2-40B4-BE49-F238E27FC236}">
                <a16:creationId xmlns:a16="http://schemas.microsoft.com/office/drawing/2014/main" id="{B9CC0380-5330-42D2-AB38-F503919F9AF7}"/>
              </a:ext>
            </a:extLst>
          </p:cNvPr>
          <p:cNvSpPr/>
          <p:nvPr/>
        </p:nvSpPr>
        <p:spPr>
          <a:xfrm rot="19554829">
            <a:off x="5683659" y="1824306"/>
            <a:ext cx="842058" cy="128652"/>
          </a:xfrm>
          <a:prstGeom prst="rect">
            <a:avLst/>
          </a:prstGeom>
          <a:solidFill>
            <a:srgbClr val="3333CC"/>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Arial"/>
                <a:ea typeface="+mn-ea"/>
                <a:cs typeface="+mn-cs"/>
              </a:rPr>
              <a:t>IBM MQ</a:t>
            </a:r>
          </a:p>
        </p:txBody>
      </p:sp>
      <p:sp>
        <p:nvSpPr>
          <p:cNvPr id="76" name="Rectangle 75">
            <a:extLst>
              <a:ext uri="{FF2B5EF4-FFF2-40B4-BE49-F238E27FC236}">
                <a16:creationId xmlns:a16="http://schemas.microsoft.com/office/drawing/2014/main" id="{167C3585-CEAC-4F1D-9690-3911B3752B5D}"/>
              </a:ext>
            </a:extLst>
          </p:cNvPr>
          <p:cNvSpPr/>
          <p:nvPr/>
        </p:nvSpPr>
        <p:spPr>
          <a:xfrm rot="1763795">
            <a:off x="7199463" y="1803927"/>
            <a:ext cx="842058" cy="128652"/>
          </a:xfrm>
          <a:prstGeom prst="rect">
            <a:avLst/>
          </a:prstGeom>
          <a:solidFill>
            <a:srgbClr val="3333CC"/>
          </a:soli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Arial"/>
                <a:ea typeface="+mn-ea"/>
                <a:cs typeface="+mn-cs"/>
              </a:rPr>
              <a:t>IBM MQ</a:t>
            </a:r>
          </a:p>
        </p:txBody>
      </p:sp>
      <p:sp>
        <p:nvSpPr>
          <p:cNvPr id="77" name="TextBox 76">
            <a:extLst>
              <a:ext uri="{FF2B5EF4-FFF2-40B4-BE49-F238E27FC236}">
                <a16:creationId xmlns:a16="http://schemas.microsoft.com/office/drawing/2014/main" id="{170F1717-81CB-438E-A2B4-8B83FCB3427B}"/>
              </a:ext>
            </a:extLst>
          </p:cNvPr>
          <p:cNvSpPr txBox="1"/>
          <p:nvPr/>
        </p:nvSpPr>
        <p:spPr>
          <a:xfrm>
            <a:off x="6285127" y="1990864"/>
            <a:ext cx="1185579" cy="19772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000000"/>
                </a:solidFill>
                <a:effectLst/>
                <a:uLnTx/>
                <a:uFillTx/>
                <a:latin typeface="IBM Plex Sans"/>
                <a:ea typeface="+mn-ea"/>
                <a:cs typeface="+mn-cs"/>
              </a:rPr>
              <a:t>Multi-Cloud Cluster</a:t>
            </a:r>
          </a:p>
        </p:txBody>
      </p:sp>
      <p:sp>
        <p:nvSpPr>
          <p:cNvPr id="78" name="Text Placeholder 4">
            <a:extLst>
              <a:ext uri="{FF2B5EF4-FFF2-40B4-BE49-F238E27FC236}">
                <a16:creationId xmlns:a16="http://schemas.microsoft.com/office/drawing/2014/main" id="{6A6BCCF9-8E73-4C9B-9116-41001700E71F}"/>
              </a:ext>
            </a:extLst>
          </p:cNvPr>
          <p:cNvSpPr txBox="1">
            <a:spLocks/>
          </p:cNvSpPr>
          <p:nvPr/>
        </p:nvSpPr>
        <p:spPr>
          <a:xfrm>
            <a:off x="0" y="767312"/>
            <a:ext cx="4350989" cy="4196328"/>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00" b="0" i="0" u="none" strike="noStrike" kern="1200" cap="none" spc="0" normalizeH="0" baseline="0" noProof="0" dirty="0">
                <a:ln>
                  <a:noFill/>
                </a:ln>
                <a:solidFill>
                  <a:srgbClr val="FFFFFF"/>
                </a:solidFill>
                <a:effectLst/>
                <a:uLnTx/>
                <a:uFillTx/>
                <a:latin typeface="IBM Plex Sans"/>
                <a:cs typeface="Arial" charset="0"/>
                <a:sym typeface="Helvetica"/>
              </a:rPr>
              <a:t>With a Hybrid Multi-Cloud Architecture connecting to external MQ networks is becoming increasingly important.</a:t>
            </a: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rPr>
              <a:t>Internet Pass Through (IPT) has been an IBM MQ support Pac (</a:t>
            </a:r>
            <a:r>
              <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hlinkClick r:id="rId2">
                  <a:extLst>
                    <a:ext uri="{A12FA001-AC4F-418D-AE19-62706E023703}">
                      <ahyp:hlinkClr xmlns:ahyp="http://schemas.microsoft.com/office/drawing/2018/hyperlinkcolor" val="tx"/>
                    </a:ext>
                  </a:extLst>
                </a:hlinkClick>
              </a:rPr>
              <a:t>MS81</a:t>
            </a:r>
            <a:r>
              <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rPr>
              <a:t>) for many years. It provides a proxy layer within your architecture which can be useful when exposing MQ outside of the organization data center.</a:t>
            </a: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rPr>
              <a:t>MQ 9.1.4 aligned IPT with the MQ product delivery</a:t>
            </a: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rPr>
              <a:t>MQ Advanced now provides an enhanced IPT entitlement where a Hardware Security Module (HSM) can be used with IPT. </a:t>
            </a: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rPr>
              <a:t>Guidance on how to expose MQ is also provided here: </a:t>
            </a:r>
            <a:endParaRPr kumimoji="0" lang="en-GB" sz="1200" b="0" i="0" u="sng" strike="noStrike" kern="1200" cap="none" spc="0" normalizeH="0" baseline="0" noProof="0" dirty="0">
              <a:ln>
                <a:noFill/>
              </a:ln>
              <a:solidFill>
                <a:srgbClr val="FFFFFF"/>
              </a:solidFill>
              <a:effectLst/>
              <a:uLnTx/>
              <a:uFillTx/>
              <a:latin typeface="Helvetica" panose="020B0604020202020204" pitchFamily="34" charset="0"/>
              <a:cs typeface="Arial" charset="0"/>
              <a:sym typeface="Helvetica"/>
              <a:hlinkClick r:id="" action="ppaction://noaction">
                <a:extLst>
                  <a:ext uri="{A12FA001-AC4F-418D-AE19-62706E023703}">
                    <ahyp:hlinkClr xmlns:ahyp="http://schemas.microsoft.com/office/drawing/2018/hyperlinkcolor" val="tx"/>
                  </a:ext>
                </a:extLst>
              </a:hlinkClick>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r>
              <a:rPr kumimoji="0" lang="en-GB" sz="1200" b="0" i="0" u="sng" strike="noStrike" kern="1200" cap="none" spc="0" normalizeH="0" baseline="0" noProof="0" dirty="0">
                <a:ln>
                  <a:noFill/>
                </a:ln>
                <a:solidFill>
                  <a:srgbClr val="FFFFFF"/>
                </a:solidFill>
                <a:effectLst/>
                <a:uLnTx/>
                <a:uFillTx/>
                <a:latin typeface="Helvetica" panose="020B0604020202020204" pitchFamily="34" charset="0"/>
                <a:cs typeface="Arial" charset="0"/>
                <a:sym typeface="Helvetica"/>
                <a:hlinkClick r:id="" action="ppaction://noaction">
                  <a:extLst>
                    <a:ext uri="{A12FA001-AC4F-418D-AE19-62706E023703}">
                      <ahyp:hlinkClr xmlns:ahyp="http://schemas.microsoft.com/office/drawing/2018/hyperlinkcolor" val="tx"/>
                    </a:ext>
                  </a:extLst>
                </a:hlinkClick>
              </a:rPr>
              <a:t>ibm.biz/MQSecureConn</a:t>
            </a:r>
            <a:endParaRPr kumimoji="0" lang="en-GB" sz="1200" b="0" i="0" u="sng" strike="noStrike" kern="1200" cap="none" spc="0" normalizeH="0" baseline="0" noProof="0" dirty="0">
              <a:ln>
                <a:noFill/>
              </a:ln>
              <a:solidFill>
                <a:srgbClr val="FFFFFF"/>
              </a:solidFill>
              <a:effectLst/>
              <a:uLnTx/>
              <a:uFillTx/>
              <a:latin typeface="IBM Plex Sans"/>
              <a:cs typeface="Arial" charset="0"/>
              <a:sym typeface="Helvetica"/>
            </a:endParaRPr>
          </a:p>
          <a:p>
            <a:pPr marL="150875" marR="0" lvl="1" indent="0" algn="l" defTabSz="402336" rtl="0" eaLnBrk="1" fontAlgn="auto" latinLnBrk="0" hangingPunct="1">
              <a:lnSpc>
                <a:spcPct val="100000"/>
              </a:lnSpc>
              <a:spcBef>
                <a:spcPts val="300"/>
              </a:spcBef>
              <a:spcAft>
                <a:spcPts val="0"/>
              </a:spcAft>
              <a:buClrTx/>
              <a:buSzPct val="100000"/>
              <a:buFont typeface="Arial"/>
              <a:buNone/>
              <a:tabLst/>
              <a:defRPr sz="1232">
                <a:latin typeface="+mn-lt"/>
                <a:ea typeface="+mn-ea"/>
                <a:cs typeface="+mn-cs"/>
                <a:sym typeface="Helvetica"/>
              </a:defRPr>
            </a:pPr>
            <a:endParaRPr kumimoji="0" lang="en-US" sz="1200" b="0" i="0" u="none" strike="noStrike" kern="1200" cap="none" spc="0" normalizeH="0" baseline="0" noProof="0" dirty="0">
              <a:ln>
                <a:noFill/>
              </a:ln>
              <a:solidFill>
                <a:srgbClr val="FFFFFF"/>
              </a:solidFill>
              <a:effectLst/>
              <a:uLnTx/>
              <a:uFillTx/>
              <a:latin typeface="IBM Plex Sans"/>
              <a:ea typeface="+mn-ea"/>
              <a:cs typeface="Arial" charset="0"/>
              <a:sym typeface="Helvetica"/>
            </a:endParaRPr>
          </a:p>
        </p:txBody>
      </p:sp>
      <p:sp>
        <p:nvSpPr>
          <p:cNvPr id="2" name="Footer Placeholder 1">
            <a:extLst>
              <a:ext uri="{FF2B5EF4-FFF2-40B4-BE49-F238E27FC236}">
                <a16:creationId xmlns:a16="http://schemas.microsoft.com/office/drawing/2014/main" id="{0E4339F6-1DB4-F341-9352-FBEC4FEC2B93}"/>
              </a:ext>
            </a:extLst>
          </p:cNvPr>
          <p:cNvSpPr>
            <a:spLocks noGrp="1"/>
          </p:cNvSpPr>
          <p:nvPr>
            <p:ph type="ftr" sz="quarter" idx="10"/>
          </p:nvPr>
        </p:nvSpPr>
        <p:spPr/>
        <p:txBody>
          <a:bodyPr/>
          <a:lstStyle/>
          <a:p>
            <a:r>
              <a:rPr lang="en-GB" dirty="0">
                <a:solidFill>
                  <a:schemeClr val="bg2"/>
                </a:solidFill>
              </a:rPr>
              <a:t>© 2020 IBM Corporation</a:t>
            </a:r>
            <a:endParaRPr lang="en-US" dirty="0">
              <a:solidFill>
                <a:schemeClr val="bg2"/>
              </a:solidFill>
            </a:endParaRPr>
          </a:p>
        </p:txBody>
      </p:sp>
      <p:sp>
        <p:nvSpPr>
          <p:cNvPr id="54" name="Rectangle 53">
            <a:extLst>
              <a:ext uri="{FF2B5EF4-FFF2-40B4-BE49-F238E27FC236}">
                <a16:creationId xmlns:a16="http://schemas.microsoft.com/office/drawing/2014/main" id="{3B5D9FDE-C530-8A47-9B57-C24E76F4574C}"/>
              </a:ext>
            </a:extLst>
          </p:cNvPr>
          <p:cNvSpPr/>
          <p:nvPr/>
        </p:nvSpPr>
        <p:spPr>
          <a:xfrm>
            <a:off x="-9621" y="-9626"/>
            <a:ext cx="50032" cy="5216893"/>
          </a:xfrm>
          <a:prstGeom prst="rect">
            <a:avLst/>
          </a:prstGeom>
          <a:solidFill>
            <a:srgbClr val="3B3B3B"/>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21608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EE23AD-19D0-DB41-BA2C-D41DC382CE42}"/>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Title 3">
            <a:extLst>
              <a:ext uri="{FF2B5EF4-FFF2-40B4-BE49-F238E27FC236}">
                <a16:creationId xmlns:a16="http://schemas.microsoft.com/office/drawing/2014/main" id="{3113E31A-D274-464B-B3F6-2EF6BBD316DA}"/>
              </a:ext>
            </a:extLst>
          </p:cNvPr>
          <p:cNvSpPr>
            <a:spLocks noGrp="1"/>
          </p:cNvSpPr>
          <p:nvPr>
            <p:ph type="title"/>
          </p:nvPr>
        </p:nvSpPr>
        <p:spPr/>
        <p:txBody>
          <a:bodyPr/>
          <a:lstStyle/>
          <a:p>
            <a:r>
              <a:rPr lang="en-US" dirty="0"/>
              <a:t>IBM MQ with IBM Event Streams</a:t>
            </a:r>
          </a:p>
        </p:txBody>
      </p:sp>
      <p:sp>
        <p:nvSpPr>
          <p:cNvPr id="5" name="Text Placeholder 4">
            <a:extLst>
              <a:ext uri="{FF2B5EF4-FFF2-40B4-BE49-F238E27FC236}">
                <a16:creationId xmlns:a16="http://schemas.microsoft.com/office/drawing/2014/main" id="{B18EFF5A-F04A-A84B-8D9C-B193871AC674}"/>
              </a:ext>
            </a:extLst>
          </p:cNvPr>
          <p:cNvSpPr>
            <a:spLocks noGrp="1"/>
          </p:cNvSpPr>
          <p:nvPr>
            <p:ph type="body" sz="quarter" idx="12"/>
          </p:nvPr>
        </p:nvSpPr>
        <p:spPr>
          <a:xfrm>
            <a:off x="228600" y="1032095"/>
            <a:ext cx="4114800" cy="3676303"/>
          </a:xfrm>
        </p:spPr>
        <p:txBody>
          <a:bodyPr/>
          <a:lstStyle/>
          <a:p>
            <a:r>
              <a:rPr lang="en-GB" b="1" dirty="0">
                <a:latin typeface="IBM Plex Sans" charset="0"/>
                <a:ea typeface="IBM Plex Sans" charset="0"/>
                <a:cs typeface="IBM Plex Sans" charset="0"/>
              </a:rPr>
              <a:t>IBM MQ </a:t>
            </a:r>
            <a:r>
              <a:rPr lang="en-GB" dirty="0">
                <a:latin typeface="IBM Plex Sans" charset="0"/>
                <a:ea typeface="IBM Plex Sans" charset="0"/>
                <a:cs typeface="IBM Plex Sans" charset="0"/>
              </a:rPr>
              <a:t>connects mission-critical systems, requiring </a:t>
            </a:r>
            <a:r>
              <a:rPr lang="en-GB" b="1" dirty="0">
                <a:latin typeface="IBM Plex Sans" charset="0"/>
                <a:ea typeface="IBM Plex Sans" charset="0"/>
                <a:cs typeface="IBM Plex Sans" charset="0"/>
              </a:rPr>
              <a:t>transactional</a:t>
            </a:r>
            <a:r>
              <a:rPr lang="en-GB" dirty="0">
                <a:latin typeface="IBM Plex Sans" charset="0"/>
                <a:ea typeface="IBM Plex Sans" charset="0"/>
                <a:cs typeface="IBM Plex Sans" charset="0"/>
              </a:rPr>
              <a:t>, </a:t>
            </a:r>
            <a:r>
              <a:rPr lang="en-GB" b="1" dirty="0">
                <a:latin typeface="IBM Plex Sans" charset="0"/>
                <a:ea typeface="IBM Plex Sans" charset="0"/>
                <a:cs typeface="IBM Plex Sans" charset="0"/>
              </a:rPr>
              <a:t>once-only delivery</a:t>
            </a:r>
          </a:p>
          <a:p>
            <a:endParaRPr lang="en-GB" b="1" dirty="0">
              <a:latin typeface="IBM Plex Sans" charset="0"/>
              <a:ea typeface="IBM Plex Sans" charset="0"/>
              <a:cs typeface="IBM Plex Sans" charset="0"/>
            </a:endParaRPr>
          </a:p>
          <a:p>
            <a:r>
              <a:rPr lang="en-GB" b="1" dirty="0">
                <a:latin typeface="IBM Plex Sans" charset="0"/>
                <a:ea typeface="IBM Plex Sans" charset="0"/>
                <a:cs typeface="IBM Plex Sans" charset="0"/>
              </a:rPr>
              <a:t>Event Streams </a:t>
            </a:r>
            <a:r>
              <a:rPr lang="en-GB" dirty="0">
                <a:latin typeface="IBM Plex Sans" charset="0"/>
                <a:ea typeface="IBM Plex Sans" charset="0"/>
                <a:cs typeface="IBM Plex Sans" charset="0"/>
              </a:rPr>
              <a:t>distributes and processes streams of events in real-time to intelligently engage with customers</a:t>
            </a:r>
          </a:p>
          <a:p>
            <a:endParaRPr lang="en-GB" dirty="0">
              <a:latin typeface="IBM Plex Sans" charset="0"/>
              <a:ea typeface="IBM Plex Sans" charset="0"/>
              <a:cs typeface="IBM Plex Sans" charset="0"/>
            </a:endParaRPr>
          </a:p>
          <a:p>
            <a:r>
              <a:rPr lang="en-GB" dirty="0">
                <a:latin typeface="IBM Plex Sans" charset="0"/>
                <a:ea typeface="IBM Plex Sans" charset="0"/>
                <a:cs typeface="IBM Plex Sans" charset="0"/>
              </a:rPr>
              <a:t>Connecting the two together, flowing messages and events between then, with the </a:t>
            </a:r>
            <a:r>
              <a:rPr lang="en-GB" b="1" dirty="0">
                <a:latin typeface="IBM Plex Sans" charset="0"/>
                <a:ea typeface="IBM Plex Sans" charset="0"/>
                <a:cs typeface="IBM Plex Sans" charset="0"/>
              </a:rPr>
              <a:t>supported connectors </a:t>
            </a:r>
            <a:r>
              <a:rPr lang="en-GB" dirty="0">
                <a:latin typeface="IBM Plex Sans" charset="0"/>
                <a:ea typeface="IBM Plex Sans" charset="0"/>
                <a:cs typeface="IBM Plex Sans" charset="0"/>
              </a:rPr>
              <a:t>enables you to unlock the potential of your data</a:t>
            </a:r>
          </a:p>
          <a:p>
            <a:endParaRPr lang="en-GB" dirty="0">
              <a:latin typeface="IBM Plex Sans" charset="0"/>
              <a:ea typeface="IBM Plex Sans" charset="0"/>
              <a:cs typeface="IBM Plex Sans" charset="0"/>
            </a:endParaRPr>
          </a:p>
          <a:p>
            <a:endParaRPr lang="en-US" dirty="0"/>
          </a:p>
        </p:txBody>
      </p:sp>
      <p:pic>
        <p:nvPicPr>
          <p:cNvPr id="7" name="Picture 6">
            <a:extLst>
              <a:ext uri="{FF2B5EF4-FFF2-40B4-BE49-F238E27FC236}">
                <a16:creationId xmlns:a16="http://schemas.microsoft.com/office/drawing/2014/main" id="{E8B5C752-D188-2C45-9F04-D140B09B53DD}"/>
              </a:ext>
            </a:extLst>
          </p:cNvPr>
          <p:cNvPicPr>
            <a:picLocks noChangeAspect="1"/>
          </p:cNvPicPr>
          <p:nvPr/>
        </p:nvPicPr>
        <p:blipFill>
          <a:blip r:embed="rId2"/>
          <a:stretch>
            <a:fillRect/>
          </a:stretch>
        </p:blipFill>
        <p:spPr>
          <a:xfrm>
            <a:off x="5017840" y="1817618"/>
            <a:ext cx="931260" cy="1299555"/>
          </a:xfrm>
          <a:prstGeom prst="rect">
            <a:avLst/>
          </a:prstGeom>
        </p:spPr>
      </p:pic>
      <p:pic>
        <p:nvPicPr>
          <p:cNvPr id="8" name="Picture 7">
            <a:extLst>
              <a:ext uri="{FF2B5EF4-FFF2-40B4-BE49-F238E27FC236}">
                <a16:creationId xmlns:a16="http://schemas.microsoft.com/office/drawing/2014/main" id="{ED49C85D-B47B-4841-8C14-934DD3A6E358}"/>
              </a:ext>
            </a:extLst>
          </p:cNvPr>
          <p:cNvPicPr>
            <a:picLocks noChangeAspect="1"/>
          </p:cNvPicPr>
          <p:nvPr/>
        </p:nvPicPr>
        <p:blipFill>
          <a:blip r:embed="rId3"/>
          <a:stretch>
            <a:fillRect/>
          </a:stretch>
        </p:blipFill>
        <p:spPr>
          <a:xfrm>
            <a:off x="7572531" y="1728669"/>
            <a:ext cx="1165724" cy="1165724"/>
          </a:xfrm>
          <a:prstGeom prst="rect">
            <a:avLst/>
          </a:prstGeom>
        </p:spPr>
      </p:pic>
      <p:pic>
        <p:nvPicPr>
          <p:cNvPr id="9" name="Graphic 8" descr="Handshake">
            <a:extLst>
              <a:ext uri="{FF2B5EF4-FFF2-40B4-BE49-F238E27FC236}">
                <a16:creationId xmlns:a16="http://schemas.microsoft.com/office/drawing/2014/main" id="{CCE5F28B-B8FA-3E43-AE74-C139FDCD07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589" y="2962900"/>
            <a:ext cx="587498" cy="587498"/>
          </a:xfrm>
          <a:prstGeom prst="rect">
            <a:avLst/>
          </a:prstGeom>
        </p:spPr>
      </p:pic>
      <p:pic>
        <p:nvPicPr>
          <p:cNvPr id="10" name="Graphic 9" descr="Database">
            <a:extLst>
              <a:ext uri="{FF2B5EF4-FFF2-40B4-BE49-F238E27FC236}">
                <a16:creationId xmlns:a16="http://schemas.microsoft.com/office/drawing/2014/main" id="{431C2758-55F0-B745-A12F-CBA0A41024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8331" y="2537092"/>
            <a:ext cx="587498" cy="587498"/>
          </a:xfrm>
          <a:prstGeom prst="rect">
            <a:avLst/>
          </a:prstGeom>
        </p:spPr>
      </p:pic>
      <p:pic>
        <p:nvPicPr>
          <p:cNvPr id="11" name="Graphic 10" descr="Shopping cart">
            <a:extLst>
              <a:ext uri="{FF2B5EF4-FFF2-40B4-BE49-F238E27FC236}">
                <a16:creationId xmlns:a16="http://schemas.microsoft.com/office/drawing/2014/main" id="{9A760E5B-FAE8-1B40-896F-83C5D289C2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8589" y="1724410"/>
            <a:ext cx="587498" cy="587498"/>
          </a:xfrm>
          <a:prstGeom prst="rect">
            <a:avLst/>
          </a:prstGeom>
        </p:spPr>
      </p:pic>
      <p:pic>
        <p:nvPicPr>
          <p:cNvPr id="12" name="Graphic 11" descr="Piggy Bank">
            <a:extLst>
              <a:ext uri="{FF2B5EF4-FFF2-40B4-BE49-F238E27FC236}">
                <a16:creationId xmlns:a16="http://schemas.microsoft.com/office/drawing/2014/main" id="{6FB4D56A-FF52-D542-AFB1-96D2024EB5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2624" y="1895238"/>
            <a:ext cx="587498" cy="587498"/>
          </a:xfrm>
          <a:prstGeom prst="rect">
            <a:avLst/>
          </a:prstGeom>
        </p:spPr>
      </p:pic>
      <p:pic>
        <p:nvPicPr>
          <p:cNvPr id="13" name="Graphic 12" descr="Coins">
            <a:extLst>
              <a:ext uri="{FF2B5EF4-FFF2-40B4-BE49-F238E27FC236}">
                <a16:creationId xmlns:a16="http://schemas.microsoft.com/office/drawing/2014/main" id="{34AF2E8D-F99F-3B43-86F6-E5DE37D5B0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1008" y="2552752"/>
            <a:ext cx="587498" cy="587498"/>
          </a:xfrm>
          <a:prstGeom prst="rect">
            <a:avLst/>
          </a:prstGeom>
        </p:spPr>
      </p:pic>
      <p:pic>
        <p:nvPicPr>
          <p:cNvPr id="14" name="Graphic 13" descr="Chat">
            <a:extLst>
              <a:ext uri="{FF2B5EF4-FFF2-40B4-BE49-F238E27FC236}">
                <a16:creationId xmlns:a16="http://schemas.microsoft.com/office/drawing/2014/main" id="{44D6B712-8684-FB4B-89AF-1A1CDA5106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87269" y="1378523"/>
            <a:ext cx="587498" cy="587498"/>
          </a:xfrm>
          <a:prstGeom prst="rect">
            <a:avLst/>
          </a:prstGeom>
        </p:spPr>
      </p:pic>
      <p:pic>
        <p:nvPicPr>
          <p:cNvPr id="15" name="Graphic 14" descr="Bell">
            <a:extLst>
              <a:ext uri="{FF2B5EF4-FFF2-40B4-BE49-F238E27FC236}">
                <a16:creationId xmlns:a16="http://schemas.microsoft.com/office/drawing/2014/main" id="{00D60B33-A640-A64A-977A-B64BFE19002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18487" y="1615875"/>
            <a:ext cx="587498" cy="587498"/>
          </a:xfrm>
          <a:prstGeom prst="rect">
            <a:avLst/>
          </a:prstGeom>
        </p:spPr>
      </p:pic>
      <p:grpSp>
        <p:nvGrpSpPr>
          <p:cNvPr id="16" name="Group 15">
            <a:extLst>
              <a:ext uri="{FF2B5EF4-FFF2-40B4-BE49-F238E27FC236}">
                <a16:creationId xmlns:a16="http://schemas.microsoft.com/office/drawing/2014/main" id="{70ECCDF8-36B7-6C42-8653-6B485A7EDFB8}"/>
              </a:ext>
            </a:extLst>
          </p:cNvPr>
          <p:cNvGrpSpPr/>
          <p:nvPr/>
        </p:nvGrpSpPr>
        <p:grpSpPr>
          <a:xfrm>
            <a:off x="7572531" y="2645133"/>
            <a:ext cx="814641" cy="694981"/>
            <a:chOff x="5650540" y="2766710"/>
            <a:chExt cx="1267933" cy="1179871"/>
          </a:xfrm>
          <a:solidFill>
            <a:schemeClr val="tx2">
              <a:lumMod val="50000"/>
            </a:schemeClr>
          </a:solidFill>
        </p:grpSpPr>
        <p:pic>
          <p:nvPicPr>
            <p:cNvPr id="18" name="Graphic 17" descr="Bar chart">
              <a:extLst>
                <a:ext uri="{FF2B5EF4-FFF2-40B4-BE49-F238E27FC236}">
                  <a16:creationId xmlns:a16="http://schemas.microsoft.com/office/drawing/2014/main" id="{2EDF9078-33C0-8F45-BAE9-B2292C56FC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50540" y="2766710"/>
              <a:ext cx="914400" cy="914400"/>
            </a:xfrm>
            <a:prstGeom prst="rect">
              <a:avLst/>
            </a:prstGeom>
          </p:spPr>
        </p:pic>
        <p:pic>
          <p:nvPicPr>
            <p:cNvPr id="19" name="Graphic 18" descr="Magnifying glass">
              <a:extLst>
                <a:ext uri="{FF2B5EF4-FFF2-40B4-BE49-F238E27FC236}">
                  <a16:creationId xmlns:a16="http://schemas.microsoft.com/office/drawing/2014/main" id="{36E3E8FB-35FB-3C49-9954-84AE57C8A9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04073" y="3032181"/>
              <a:ext cx="914400" cy="914400"/>
            </a:xfrm>
            <a:prstGeom prst="rect">
              <a:avLst/>
            </a:prstGeom>
          </p:spPr>
        </p:pic>
      </p:grpSp>
      <p:sp>
        <p:nvSpPr>
          <p:cNvPr id="17" name="Left-Right Arrow 16">
            <a:extLst>
              <a:ext uri="{FF2B5EF4-FFF2-40B4-BE49-F238E27FC236}">
                <a16:creationId xmlns:a16="http://schemas.microsoft.com/office/drawing/2014/main" id="{1F9CAA2F-BDFA-D143-B8A0-1B25B80A383C}"/>
              </a:ext>
            </a:extLst>
          </p:cNvPr>
          <p:cNvSpPr/>
          <p:nvPr/>
        </p:nvSpPr>
        <p:spPr>
          <a:xfrm>
            <a:off x="6398506" y="1989644"/>
            <a:ext cx="1039471" cy="841197"/>
          </a:xfrm>
          <a:prstGeom prst="leftRightArrow">
            <a:avLst>
              <a:gd name="adj1" fmla="val 54231"/>
              <a:gd name="adj2" fmla="val 32230"/>
            </a:avLst>
          </a:prstGeom>
          <a:solidFill>
            <a:srgbClr val="9182F0"/>
          </a:solidFill>
          <a:effectLst>
            <a:outerShdw blurRad="50800" dist="63500" dir="2700000" algn="tl" rotWithShape="0">
              <a:prstClr val="black">
                <a:alpha val="40000"/>
              </a:prstClr>
            </a:outerShdw>
          </a:effectLst>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ExtraLight" panose="020B0303050203000203" pitchFamily="34" charset="77"/>
              <a:ea typeface="IBM Plex Sans" charset="0"/>
              <a:cs typeface="IBM Plex Sans" charset="0"/>
            </a:endParaRPr>
          </a:p>
        </p:txBody>
      </p:sp>
      <p:pic>
        <p:nvPicPr>
          <p:cNvPr id="22" name="Graphic 21" descr="Airplane">
            <a:extLst>
              <a:ext uri="{FF2B5EF4-FFF2-40B4-BE49-F238E27FC236}">
                <a16:creationId xmlns:a16="http://schemas.microsoft.com/office/drawing/2014/main" id="{B0DCD092-85C1-1E41-8673-AA7DD448E7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2970470">
            <a:off x="5297419" y="1363727"/>
            <a:ext cx="587499" cy="587499"/>
          </a:xfrm>
          <a:prstGeom prst="rect">
            <a:avLst/>
          </a:prstGeom>
        </p:spPr>
      </p:pic>
    </p:spTree>
    <p:extLst>
      <p:ext uri="{BB962C8B-B14F-4D97-AF65-F5344CB8AC3E}">
        <p14:creationId xmlns:p14="http://schemas.microsoft.com/office/powerpoint/2010/main" val="389809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
                                        <p:tgtEl>
                                          <p:spTgt spid="13"/>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
                                        <p:tgtEl>
                                          <p:spTgt spid="12"/>
                                        </p:tgtEl>
                                      </p:cBhvr>
                                    </p:animEffect>
                                  </p:childTnLst>
                                </p:cTn>
                              </p:par>
                            </p:childTnLst>
                          </p:cTn>
                        </p:par>
                        <p:par>
                          <p:cTn id="28" fill="hold">
                            <p:stCondLst>
                              <p:cond delay="1200"/>
                            </p:stCondLst>
                            <p:childTnLst>
                              <p:par>
                                <p:cTn id="29" presetID="10" presetClass="entr" presetSubtype="0" fill="hold" nodeType="afterEffect">
                                  <p:stCondLst>
                                    <p:cond delay="2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
                                        <p:tgtEl>
                                          <p:spTgt spid="14"/>
                                        </p:tgtEl>
                                      </p:cBhvr>
                                    </p:animEffect>
                                  </p:childTnLst>
                                </p:cTn>
                              </p:par>
                            </p:childTnLst>
                          </p:cTn>
                        </p:par>
                        <p:par>
                          <p:cTn id="32" fill="hold">
                            <p:stCondLst>
                              <p:cond delay="16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
                                        <p:tgtEl>
                                          <p:spTgt spid="15"/>
                                        </p:tgtEl>
                                      </p:cBhvr>
                                    </p:animEffect>
                                  </p:childTnLst>
                                </p:cTn>
                              </p:par>
                            </p:childTnLst>
                          </p:cTn>
                        </p:par>
                        <p:par>
                          <p:cTn id="36" fill="hold">
                            <p:stCondLst>
                              <p:cond delay="18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
                                        <p:tgtEl>
                                          <p:spTgt spid="16"/>
                                        </p:tgtEl>
                                      </p:cBhvr>
                                    </p:animEffect>
                                  </p:childTnLst>
                                </p:cTn>
                              </p:par>
                            </p:childTnLst>
                          </p:cTn>
                        </p:par>
                        <p:par>
                          <p:cTn id="40" fill="hold">
                            <p:stCondLst>
                              <p:cond delay="2000"/>
                            </p:stCondLst>
                            <p:childTnLst>
                              <p:par>
                                <p:cTn id="41" presetID="55"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strVal val="#ppt_w*0.70"/>
                                          </p:val>
                                        </p:tav>
                                        <p:tav tm="100000">
                                          <p:val>
                                            <p:strVal val="#ppt_w"/>
                                          </p:val>
                                        </p:tav>
                                      </p:tavLst>
                                    </p:anim>
                                    <p:anim calcmode="lin" valueType="num">
                                      <p:cBhvr>
                                        <p:cTn id="44" dur="1000" fill="hold"/>
                                        <p:tgtEl>
                                          <p:spTgt spid="17"/>
                                        </p:tgtEl>
                                        <p:attrNameLst>
                                          <p:attrName>ppt_h</p:attrName>
                                        </p:attrNameLst>
                                      </p:cBhvr>
                                      <p:tavLst>
                                        <p:tav tm="0">
                                          <p:val>
                                            <p:strVal val="#ppt_h"/>
                                          </p:val>
                                        </p:tav>
                                        <p:tav tm="100000">
                                          <p:val>
                                            <p:strVal val="#ppt_h"/>
                                          </p:val>
                                        </p:tav>
                                      </p:tavLst>
                                    </p:anim>
                                    <p:animEffect transition="in" filter="fade">
                                      <p:cBhvr>
                                        <p:cTn id="4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9000">
              <a:schemeClr val="tx1"/>
            </a:gs>
            <a:gs pos="100000">
              <a:schemeClr val="bg1"/>
            </a:gs>
          </a:gsLst>
          <a:path path="circle">
            <a:fillToRect l="100000" t="100000"/>
          </a:path>
        </a:gradFill>
        <a:effectLst/>
      </p:bgPr>
    </p:bg>
    <p:spTree>
      <p:nvGrpSpPr>
        <p:cNvPr id="1" name=""/>
        <p:cNvGrpSpPr/>
        <p:nvPr/>
      </p:nvGrpSpPr>
      <p:grpSpPr>
        <a:xfrm>
          <a:off x="0" y="0"/>
          <a:ext cx="0" cy="0"/>
          <a:chOff x="0" y="0"/>
          <a:chExt cx="0" cy="0"/>
        </a:xfrm>
      </p:grpSpPr>
      <p:sp>
        <p:nvSpPr>
          <p:cNvPr id="5" name="Text Placeholder 4"/>
          <p:cNvSpPr txBox="1">
            <a:spLocks/>
          </p:cNvSpPr>
          <p:nvPr/>
        </p:nvSpPr>
        <p:spPr>
          <a:xfrm>
            <a:off x="3926229" y="2150724"/>
            <a:ext cx="5301514" cy="623248"/>
          </a:xfrm>
          <a:prstGeom prst="rect">
            <a:avLst/>
          </a:prstGeom>
        </p:spPr>
        <p:txBody>
          <a:bodyPr lIns="0"/>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marR="0" lvl="0" indent="0" algn="l" defTabSz="685800" rtl="0" eaLnBrk="1" fontAlgn="base" latinLnBrk="0" hangingPunct="1">
              <a:lnSpc>
                <a:spcPct val="100000"/>
              </a:lnSpc>
              <a:spcBef>
                <a:spcPct val="50000"/>
              </a:spcBef>
              <a:spcAft>
                <a:spcPct val="0"/>
              </a:spcAft>
              <a:buClr>
                <a:srgbClr val="1D3548"/>
              </a:buClr>
              <a:buSzTx/>
              <a:buFont typeface="Wingdings" panose="05000000000000000000" pitchFamily="2" charset="2"/>
              <a:buNone/>
              <a:tabLst/>
              <a:defRPr/>
            </a:pPr>
            <a:r>
              <a:rPr kumimoji="0" lang="en-GB" sz="3200" b="0" i="0" u="none" strike="noStrike" kern="1200" cap="none" spc="0" normalizeH="0" baseline="0" noProof="0" dirty="0">
                <a:ln>
                  <a:noFill/>
                </a:ln>
                <a:solidFill>
                  <a:srgbClr val="FFFFFF"/>
                </a:solidFill>
                <a:effectLst/>
                <a:uLnTx/>
                <a:uFillTx/>
                <a:latin typeface="IBM Plex Sans Light" panose="020B0403050203000203" pitchFamily="34" charset="77"/>
              </a:rPr>
              <a:t>Managing MQ</a:t>
            </a:r>
            <a:endParaRPr kumimoji="0" lang="en-GB" sz="3200" b="0" i="0" u="none" strike="noStrike" kern="0" cap="none" spc="0" normalizeH="0" baseline="0" noProof="0" dirty="0">
              <a:ln>
                <a:noFill/>
              </a:ln>
              <a:solidFill>
                <a:srgbClr val="FFFFFF"/>
              </a:solidFill>
              <a:effectLst/>
              <a:uLnTx/>
              <a:uFillTx/>
              <a:latin typeface="IBM Plex Sans Light" panose="020B0403050203000203" pitchFamily="34" charset="77"/>
            </a:endParaRPr>
          </a:p>
        </p:txBody>
      </p:sp>
      <p:sp>
        <p:nvSpPr>
          <p:cNvPr id="6" name="Text Placeholder 3"/>
          <p:cNvSpPr txBox="1">
            <a:spLocks/>
          </p:cNvSpPr>
          <p:nvPr/>
        </p:nvSpPr>
        <p:spPr bwMode="auto">
          <a:xfrm>
            <a:off x="3926229" y="2773972"/>
            <a:ext cx="498727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4290" rIns="68580" bIns="34290" numCol="1" anchor="t" anchorCtr="0" compatLnSpc="1">
            <a:prstTxWarp prst="textNoShape">
              <a:avLst/>
            </a:prstTxWarp>
            <a:spAutoFit/>
          </a:bodyPr>
          <a:lstStyle>
            <a:lvl1pPr marL="0" indent="0" algn="l" rtl="0" eaLnBrk="1" fontAlgn="base" hangingPunct="1">
              <a:spcBef>
                <a:spcPts val="0"/>
              </a:spcBef>
              <a:spcAft>
                <a:spcPct val="0"/>
              </a:spcAft>
              <a:buClr>
                <a:schemeClr val="tx1"/>
              </a:buClr>
              <a:buSzTx/>
              <a:buFont typeface="Wingdings" panose="05000000000000000000" pitchFamily="2" charset="2"/>
              <a:buNone/>
              <a:defRPr sz="3700">
                <a:solidFill>
                  <a:srgbClr val="FFFFFF"/>
                </a:solidFill>
                <a:latin typeface="IBM Plex Sans SemiBold"/>
                <a:ea typeface="IBM Plex Sans SemiBold"/>
                <a:cs typeface="IBM Plex Sans SemiBold"/>
                <a:sym typeface="IBM Plex Sans SemiBold"/>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marR="0" lvl="0" indent="0" algn="l" defTabSz="685800" rtl="0" eaLnBrk="1" fontAlgn="base" latinLnBrk="0" hangingPunct="1">
              <a:lnSpc>
                <a:spcPct val="100000"/>
              </a:lnSpc>
              <a:spcBef>
                <a:spcPts val="0"/>
              </a:spcBef>
              <a:spcAft>
                <a:spcPct val="0"/>
              </a:spcAft>
              <a:buClr>
                <a:srgbClr val="1D3548"/>
              </a:buClr>
              <a:buSzTx/>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IBM Plex Sans ExtraLight" panose="020B0303050203000203" pitchFamily="34" charset="77"/>
                <a:sym typeface="IBM Plex Sans SemiBold"/>
              </a:rPr>
              <a:t>Living with your enterprise messaging system</a:t>
            </a:r>
            <a:endParaRPr kumimoji="0" lang="en-GB" sz="1600" b="0" i="0" u="none" strike="noStrike" kern="0" cap="none" spc="0" normalizeH="0" baseline="0" noProof="0" dirty="0">
              <a:ln>
                <a:noFill/>
              </a:ln>
              <a:solidFill>
                <a:srgbClr val="FFFFFF"/>
              </a:solidFill>
              <a:effectLst/>
              <a:uLnTx/>
              <a:uFillTx/>
              <a:latin typeface="IBM Plex Sans ExtraLight" panose="020B0303050203000203" pitchFamily="34" charset="77"/>
              <a:ea typeface="IBM Plex Sans" charset="0"/>
              <a:cs typeface="IBM Plex Sans" charset="0"/>
              <a:sym typeface="IBM Plex Sans SemiBold"/>
            </a:endParaRPr>
          </a:p>
        </p:txBody>
      </p:sp>
      <p:pic>
        <p:nvPicPr>
          <p:cNvPr id="7" name="Picture 6">
            <a:extLst>
              <a:ext uri="{FF2B5EF4-FFF2-40B4-BE49-F238E27FC236}">
                <a16:creationId xmlns:a16="http://schemas.microsoft.com/office/drawing/2014/main" id="{BA1AA394-A561-8F49-BFA8-49E28B1808F3}"/>
              </a:ext>
            </a:extLst>
          </p:cNvPr>
          <p:cNvPicPr>
            <a:picLocks noChangeAspect="1"/>
          </p:cNvPicPr>
          <p:nvPr/>
        </p:nvPicPr>
        <p:blipFill>
          <a:blip r:embed="rId2"/>
          <a:stretch>
            <a:fillRect/>
          </a:stretch>
        </p:blipFill>
        <p:spPr>
          <a:xfrm>
            <a:off x="1488377" y="1792759"/>
            <a:ext cx="1376892" cy="1800000"/>
          </a:xfrm>
          <a:prstGeom prst="rect">
            <a:avLst/>
          </a:prstGeom>
        </p:spPr>
      </p:pic>
    </p:spTree>
    <p:extLst>
      <p:ext uri="{BB962C8B-B14F-4D97-AF65-F5344CB8AC3E}">
        <p14:creationId xmlns:p14="http://schemas.microsoft.com/office/powerpoint/2010/main" val="196648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96CFD3-0A75-6349-BB6D-F29BF07FC46A}"/>
              </a:ext>
            </a:extLst>
          </p:cNvPr>
          <p:cNvSpPr>
            <a:spLocks noGrp="1"/>
          </p:cNvSpPr>
          <p:nvPr>
            <p:ph type="ftr" sz="quarter" idx="10"/>
          </p:nvPr>
        </p:nvSpPr>
        <p:spPr/>
        <p:txBody>
          <a:bodyPr/>
          <a:lstStyle/>
          <a:p>
            <a:r>
              <a:rPr lang="en-GB">
                <a:solidFill>
                  <a:srgbClr val="FFFFFF"/>
                </a:solidFill>
                <a:latin typeface="IBM Plex Sans"/>
              </a:rPr>
              <a:t>© 2020 IBM Corporation    </a:t>
            </a:r>
            <a:endParaRPr lang="en-US" dirty="0">
              <a:solidFill>
                <a:srgbClr val="FFFFFF"/>
              </a:solidFill>
              <a:latin typeface="IBM Plex Sans"/>
            </a:endParaRPr>
          </a:p>
        </p:txBody>
      </p:sp>
      <p:sp>
        <p:nvSpPr>
          <p:cNvPr id="4" name="Title 3">
            <a:extLst>
              <a:ext uri="{FF2B5EF4-FFF2-40B4-BE49-F238E27FC236}">
                <a16:creationId xmlns:a16="http://schemas.microsoft.com/office/drawing/2014/main" id="{A73FD95D-6915-A441-94DA-63B6DE733151}"/>
              </a:ext>
            </a:extLst>
          </p:cNvPr>
          <p:cNvSpPr>
            <a:spLocks noGrp="1"/>
          </p:cNvSpPr>
          <p:nvPr>
            <p:ph type="title"/>
          </p:nvPr>
        </p:nvSpPr>
        <p:spPr/>
        <p:txBody>
          <a:bodyPr/>
          <a:lstStyle/>
          <a:p>
            <a:r>
              <a:rPr lang="en-US" dirty="0"/>
              <a:t>Automation with MQ</a:t>
            </a:r>
          </a:p>
        </p:txBody>
      </p:sp>
      <p:sp>
        <p:nvSpPr>
          <p:cNvPr id="5" name="Text Placeholder 4">
            <a:extLst>
              <a:ext uri="{FF2B5EF4-FFF2-40B4-BE49-F238E27FC236}">
                <a16:creationId xmlns:a16="http://schemas.microsoft.com/office/drawing/2014/main" id="{6590B920-3138-924E-924F-0F1438AA24F3}"/>
              </a:ext>
            </a:extLst>
          </p:cNvPr>
          <p:cNvSpPr>
            <a:spLocks noGrp="1"/>
          </p:cNvSpPr>
          <p:nvPr>
            <p:ph type="body" sz="quarter" idx="12"/>
          </p:nvPr>
        </p:nvSpPr>
        <p:spPr/>
        <p:txBody>
          <a:bodyPr/>
          <a:lstStyle/>
          <a:p>
            <a:r>
              <a:rPr lang="en-US" dirty="0"/>
              <a:t>Scripting is key to automation. MQ has supported scripting through MQSC scripts.</a:t>
            </a:r>
          </a:p>
          <a:p>
            <a:endParaRPr lang="en-US" dirty="0"/>
          </a:p>
          <a:p>
            <a:r>
              <a:rPr lang="en-US" dirty="0"/>
              <a:t>MQ has been evolving to make this even easier</a:t>
            </a:r>
          </a:p>
          <a:p>
            <a:pPr marL="257175" indent="-257175">
              <a:buFont typeface="Arial" panose="020B0604020202020204" pitchFamily="34" charset="0"/>
              <a:buChar char="•"/>
            </a:pPr>
            <a:r>
              <a:rPr lang="en-US" b="1" dirty="0"/>
              <a:t>Remote </a:t>
            </a:r>
            <a:r>
              <a:rPr lang="en-US" b="1" dirty="0" err="1"/>
              <a:t>runmqsc</a:t>
            </a:r>
            <a:r>
              <a:rPr lang="en-US" b="1" dirty="0"/>
              <a:t> </a:t>
            </a:r>
            <a:r>
              <a:rPr lang="en-US" dirty="0"/>
              <a:t>enables scripts to be deployed from a system remote to the queue manager</a:t>
            </a:r>
          </a:p>
          <a:p>
            <a:pPr marL="257175" indent="-257175">
              <a:buFont typeface="Arial" panose="020B0604020202020204" pitchFamily="34" charset="0"/>
              <a:buChar char="•"/>
            </a:pPr>
            <a:r>
              <a:rPr lang="en-US" dirty="0"/>
              <a:t>MQSC commands are now more idempotent</a:t>
            </a:r>
          </a:p>
          <a:p>
            <a:pPr marL="257175" indent="-257175">
              <a:buFont typeface="Arial" panose="020B0604020202020204" pitchFamily="34" charset="0"/>
              <a:buChar char="•"/>
            </a:pPr>
            <a:r>
              <a:rPr lang="en-US" dirty="0"/>
              <a:t>Queue managers can now automatically pull in updated </a:t>
            </a:r>
            <a:r>
              <a:rPr lang="en-US" b="1" dirty="0"/>
              <a:t>MQSC scripts </a:t>
            </a:r>
            <a:r>
              <a:rPr lang="en-US" dirty="0"/>
              <a:t>and </a:t>
            </a:r>
            <a:r>
              <a:rPr lang="en-US" b="1" dirty="0" err="1"/>
              <a:t>ini</a:t>
            </a:r>
            <a:r>
              <a:rPr lang="en-US" b="1" dirty="0"/>
              <a:t> file </a:t>
            </a:r>
            <a:r>
              <a:rPr lang="en-US" dirty="0"/>
              <a:t>settings at start time </a:t>
            </a:r>
            <a:r>
              <a:rPr lang="en-US" b="1" dirty="0"/>
              <a:t>(MQ 9.1.4)</a:t>
            </a:r>
          </a:p>
          <a:p>
            <a:pPr marL="257175" indent="-257175">
              <a:buFont typeface="Arial" panose="020B0604020202020204" pitchFamily="34" charset="0"/>
              <a:buChar char="•"/>
            </a:pPr>
            <a:r>
              <a:rPr lang="en-US" dirty="0"/>
              <a:t>New </a:t>
            </a:r>
            <a:r>
              <a:rPr lang="en-US" b="1" dirty="0"/>
              <a:t>REST API </a:t>
            </a:r>
            <a:r>
              <a:rPr lang="en-US" dirty="0"/>
              <a:t>support opens up administration over HTTP using JSON</a:t>
            </a:r>
            <a:br>
              <a:rPr lang="en-US" dirty="0"/>
            </a:br>
            <a:r>
              <a:rPr lang="en-US" b="1" dirty="0"/>
              <a:t>(MQ 9.1.3)</a:t>
            </a:r>
          </a:p>
        </p:txBody>
      </p:sp>
      <p:sp>
        <p:nvSpPr>
          <p:cNvPr id="9" name="Down Arrow 8">
            <a:extLst>
              <a:ext uri="{FF2B5EF4-FFF2-40B4-BE49-F238E27FC236}">
                <a16:creationId xmlns:a16="http://schemas.microsoft.com/office/drawing/2014/main" id="{1C487FCA-E961-5F47-91F4-E481EE0E0205}"/>
              </a:ext>
            </a:extLst>
          </p:cNvPr>
          <p:cNvSpPr/>
          <p:nvPr/>
        </p:nvSpPr>
        <p:spPr>
          <a:xfrm>
            <a:off x="6726320" y="2583732"/>
            <a:ext cx="221337" cy="445444"/>
          </a:xfrm>
          <a:prstGeom prst="downArrow">
            <a:avLst/>
          </a:prstGeom>
          <a:solidFill>
            <a:schemeClr val="tx2">
              <a:lumMod val="75000"/>
            </a:schemeClr>
          </a:solidFill>
        </p:spPr>
        <p:txBody>
          <a:bodyPr wrap="square" lIns="0" tIns="0" rIns="0" bIns="0" rtlCol="0" anchor="ctr">
            <a:noAutofit/>
          </a:bodyPr>
          <a:lstStyle/>
          <a:p>
            <a:pPr algn="ctr" fontAlgn="base">
              <a:spcBef>
                <a:spcPct val="0"/>
              </a:spcBef>
              <a:spcAft>
                <a:spcPct val="0"/>
              </a:spcAft>
              <a:defRPr/>
            </a:pPr>
            <a:endParaRPr lang="en-US" sz="788" dirty="0" err="1">
              <a:solidFill>
                <a:srgbClr val="FFFFFF"/>
              </a:solidFill>
              <a:latin typeface="Arial"/>
              <a:cs typeface="Arial"/>
            </a:endParaRPr>
          </a:p>
        </p:txBody>
      </p:sp>
      <p:sp>
        <p:nvSpPr>
          <p:cNvPr id="10" name="Down Arrow 9">
            <a:extLst>
              <a:ext uri="{FF2B5EF4-FFF2-40B4-BE49-F238E27FC236}">
                <a16:creationId xmlns:a16="http://schemas.microsoft.com/office/drawing/2014/main" id="{814FA02E-3B8A-934B-A613-230AB5DE040E}"/>
              </a:ext>
            </a:extLst>
          </p:cNvPr>
          <p:cNvSpPr/>
          <p:nvPr/>
        </p:nvSpPr>
        <p:spPr>
          <a:xfrm rot="3021450">
            <a:off x="6097969" y="2398337"/>
            <a:ext cx="219176" cy="734174"/>
          </a:xfrm>
          <a:prstGeom prst="downArrow">
            <a:avLst/>
          </a:prstGeom>
          <a:solidFill>
            <a:schemeClr val="tx2">
              <a:lumMod val="75000"/>
            </a:schemeClr>
          </a:solidFill>
        </p:spPr>
        <p:txBody>
          <a:bodyPr wrap="square" lIns="0" tIns="0" rIns="0" bIns="0" rtlCol="0" anchor="ctr">
            <a:noAutofit/>
          </a:bodyPr>
          <a:lstStyle/>
          <a:p>
            <a:pPr algn="ctr" fontAlgn="base">
              <a:spcBef>
                <a:spcPct val="0"/>
              </a:spcBef>
              <a:spcAft>
                <a:spcPct val="0"/>
              </a:spcAft>
              <a:defRPr/>
            </a:pPr>
            <a:endParaRPr lang="en-US" sz="788" dirty="0" err="1">
              <a:solidFill>
                <a:srgbClr val="FFFFFF"/>
              </a:solidFill>
              <a:latin typeface="Arial"/>
              <a:cs typeface="Arial"/>
            </a:endParaRPr>
          </a:p>
        </p:txBody>
      </p:sp>
      <p:sp>
        <p:nvSpPr>
          <p:cNvPr id="11" name="Down Arrow 10">
            <a:extLst>
              <a:ext uri="{FF2B5EF4-FFF2-40B4-BE49-F238E27FC236}">
                <a16:creationId xmlns:a16="http://schemas.microsoft.com/office/drawing/2014/main" id="{19E05A07-D88B-744A-A54C-71CDBAC0A29D}"/>
              </a:ext>
            </a:extLst>
          </p:cNvPr>
          <p:cNvSpPr/>
          <p:nvPr/>
        </p:nvSpPr>
        <p:spPr>
          <a:xfrm rot="18578550" flipH="1">
            <a:off x="7357483" y="2341368"/>
            <a:ext cx="219176" cy="901388"/>
          </a:xfrm>
          <a:prstGeom prst="downArrow">
            <a:avLst/>
          </a:prstGeom>
          <a:solidFill>
            <a:schemeClr val="tx2">
              <a:lumMod val="75000"/>
            </a:schemeClr>
          </a:solidFill>
        </p:spPr>
        <p:txBody>
          <a:bodyPr wrap="square" lIns="0" tIns="0" rIns="0" bIns="0" rtlCol="0" anchor="ctr">
            <a:noAutofit/>
          </a:bodyPr>
          <a:lstStyle/>
          <a:p>
            <a:pPr algn="ctr" fontAlgn="base">
              <a:spcBef>
                <a:spcPct val="0"/>
              </a:spcBef>
              <a:spcAft>
                <a:spcPct val="0"/>
              </a:spcAft>
              <a:defRPr/>
            </a:pPr>
            <a:endParaRPr lang="en-US" sz="788" dirty="0" err="1">
              <a:solidFill>
                <a:srgbClr val="FFFFFF"/>
              </a:solidFill>
              <a:latin typeface="Arial"/>
              <a:cs typeface="Arial"/>
            </a:endParaRPr>
          </a:p>
        </p:txBody>
      </p:sp>
      <p:sp>
        <p:nvSpPr>
          <p:cNvPr id="12" name="Folded Corner 11">
            <a:extLst>
              <a:ext uri="{FF2B5EF4-FFF2-40B4-BE49-F238E27FC236}">
                <a16:creationId xmlns:a16="http://schemas.microsoft.com/office/drawing/2014/main" id="{A53B3071-F084-D740-AC60-9D8EAFB2B23D}"/>
              </a:ext>
            </a:extLst>
          </p:cNvPr>
          <p:cNvSpPr/>
          <p:nvPr/>
        </p:nvSpPr>
        <p:spPr>
          <a:xfrm>
            <a:off x="6195270" y="1104960"/>
            <a:ext cx="1243044" cy="660055"/>
          </a:xfrm>
          <a:prstGeom prst="foldedCorner">
            <a:avLst/>
          </a:prstGeom>
          <a:solidFill>
            <a:schemeClr val="bg2"/>
          </a:solidFill>
          <a:ln w="28575">
            <a:solidFill>
              <a:schemeClr val="tx2">
                <a:lumMod val="75000"/>
              </a:schemeClr>
            </a:solidFill>
          </a:ln>
          <a:effectLst>
            <a:outerShdw blurRad="50800" dist="38100" dir="2700000" algn="tl" rotWithShape="0">
              <a:prstClr val="black">
                <a:alpha val="40000"/>
              </a:prstClr>
            </a:outerShdw>
          </a:effectLst>
        </p:spPr>
        <p:txBody>
          <a:bodyPr wrap="square" lIns="108000" tIns="108000" rIns="0" bIns="108000" rtlCol="0" anchor="ctr">
            <a:noAutofit/>
          </a:bodyPr>
          <a:lstStyle/>
          <a:p>
            <a:pPr fontAlgn="base">
              <a:spcBef>
                <a:spcPct val="0"/>
              </a:spcBef>
              <a:spcAft>
                <a:spcPct val="0"/>
              </a:spcAft>
              <a:defRPr/>
            </a:pPr>
            <a:r>
              <a:rPr lang="en-US" sz="675" dirty="0" err="1">
                <a:solidFill>
                  <a:srgbClr val="000000"/>
                </a:solidFill>
                <a:latin typeface="Arial" panose="020B0604020202020204" pitchFamily="34" charset="0"/>
                <a:cs typeface="Arial" panose="020B0604020202020204" pitchFamily="34" charset="0"/>
              </a:rPr>
              <a:t>AutoCluster</a:t>
            </a:r>
            <a:r>
              <a:rPr lang="en-US" sz="675" dirty="0">
                <a:solidFill>
                  <a:srgbClr val="000000"/>
                </a:solidFill>
                <a:latin typeface="Arial" panose="020B0604020202020204" pitchFamily="34" charset="0"/>
                <a:cs typeface="Arial" panose="020B0604020202020204" pitchFamily="34" charset="0"/>
              </a:rPr>
              <a:t>:</a:t>
            </a:r>
            <a:endParaRPr lang="en-GB" sz="675"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675" dirty="0">
                <a:solidFill>
                  <a:srgbClr val="000000"/>
                </a:solidFill>
                <a:latin typeface="Arial" panose="020B0604020202020204" pitchFamily="34" charset="0"/>
                <a:cs typeface="Arial" panose="020B0604020202020204" pitchFamily="34" charset="0"/>
              </a:rPr>
              <a:t>   Type=Uniform</a:t>
            </a:r>
            <a:endParaRPr lang="en-GB" sz="675"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675" dirty="0">
                <a:solidFill>
                  <a:srgbClr val="000000"/>
                </a:solidFill>
                <a:latin typeface="Arial" panose="020B0604020202020204" pitchFamily="34" charset="0"/>
                <a:cs typeface="Arial" panose="020B0604020202020204" pitchFamily="34" charset="0"/>
              </a:rPr>
              <a:t>   </a:t>
            </a:r>
            <a:r>
              <a:rPr lang="en-US" sz="675" dirty="0" err="1">
                <a:solidFill>
                  <a:srgbClr val="000000"/>
                </a:solidFill>
                <a:latin typeface="Arial" panose="020B0604020202020204" pitchFamily="34" charset="0"/>
                <a:cs typeface="Arial" panose="020B0604020202020204" pitchFamily="34" charset="0"/>
              </a:rPr>
              <a:t>ClusterName</a:t>
            </a:r>
            <a:r>
              <a:rPr lang="en-US" sz="675" dirty="0">
                <a:solidFill>
                  <a:srgbClr val="000000"/>
                </a:solidFill>
                <a:latin typeface="Arial" panose="020B0604020202020204" pitchFamily="34" charset="0"/>
                <a:cs typeface="Arial" panose="020B0604020202020204" pitchFamily="34" charset="0"/>
              </a:rPr>
              <a:t>=UNIDEMO</a:t>
            </a:r>
            <a:endParaRPr lang="en-GB" sz="675" dirty="0">
              <a:solidFill>
                <a:srgbClr val="000000"/>
              </a:solidFill>
              <a:latin typeface="Arial" panose="020B0604020202020204" pitchFamily="34" charset="0"/>
              <a:cs typeface="Arial" panose="020B0604020202020204" pitchFamily="34" charset="0"/>
            </a:endParaRPr>
          </a:p>
        </p:txBody>
      </p:sp>
      <p:sp>
        <p:nvSpPr>
          <p:cNvPr id="13" name="Folded Corner 12">
            <a:extLst>
              <a:ext uri="{FF2B5EF4-FFF2-40B4-BE49-F238E27FC236}">
                <a16:creationId xmlns:a16="http://schemas.microsoft.com/office/drawing/2014/main" id="{B95A2827-2BEB-E545-A59D-6574557CC52A}"/>
              </a:ext>
            </a:extLst>
          </p:cNvPr>
          <p:cNvSpPr/>
          <p:nvPr/>
        </p:nvSpPr>
        <p:spPr>
          <a:xfrm>
            <a:off x="6195270" y="1821445"/>
            <a:ext cx="1243044" cy="495206"/>
          </a:xfrm>
          <a:prstGeom prst="foldedCorner">
            <a:avLst/>
          </a:prstGeom>
          <a:solidFill>
            <a:schemeClr val="bg2"/>
          </a:solidFill>
          <a:ln w="28575">
            <a:solidFill>
              <a:schemeClr val="tx2">
                <a:lumMod val="75000"/>
              </a:schemeClr>
            </a:solidFill>
          </a:ln>
          <a:effectLst>
            <a:outerShdw blurRad="50800" dist="38100" dir="2700000" algn="tl" rotWithShape="0">
              <a:prstClr val="black">
                <a:alpha val="40000"/>
              </a:prstClr>
            </a:outerShdw>
          </a:effectLst>
        </p:spPr>
        <p:txBody>
          <a:bodyPr wrap="square" lIns="108000" tIns="108000" rIns="0" bIns="108000" rtlCol="0" anchor="ctr">
            <a:noAutofit/>
          </a:bodyPr>
          <a:lstStyle/>
          <a:p>
            <a:pPr fontAlgn="base">
              <a:spcBef>
                <a:spcPct val="0"/>
              </a:spcBef>
              <a:spcAft>
                <a:spcPct val="0"/>
              </a:spcAft>
              <a:defRPr/>
            </a:pPr>
            <a:r>
              <a:rPr lang="en-US" sz="600" dirty="0">
                <a:solidFill>
                  <a:srgbClr val="000000"/>
                </a:solidFill>
                <a:latin typeface="Arial" panose="020B0604020202020204" pitchFamily="34" charset="0"/>
                <a:cs typeface="Arial" panose="020B0604020202020204" pitchFamily="34" charset="0"/>
              </a:rPr>
              <a:t>DEFINE CHANNEL(…..</a:t>
            </a:r>
            <a:br>
              <a:rPr lang="en-US" sz="600" dirty="0">
                <a:solidFill>
                  <a:srgbClr val="000000"/>
                </a:solidFill>
                <a:latin typeface="Arial" panose="020B0604020202020204" pitchFamily="34" charset="0"/>
                <a:cs typeface="Arial" panose="020B0604020202020204" pitchFamily="34" charset="0"/>
              </a:rPr>
            </a:br>
            <a:r>
              <a:rPr lang="en-US" sz="600" dirty="0">
                <a:solidFill>
                  <a:srgbClr val="000000"/>
                </a:solidFill>
                <a:latin typeface="Arial" panose="020B0604020202020204" pitchFamily="34" charset="0"/>
                <a:cs typeface="Arial" panose="020B0604020202020204" pitchFamily="34" charset="0"/>
              </a:rPr>
              <a:t>DEFINE QLOCAL(….</a:t>
            </a:r>
            <a:br>
              <a:rPr lang="en-US" sz="600" dirty="0">
                <a:solidFill>
                  <a:srgbClr val="000000"/>
                </a:solidFill>
                <a:latin typeface="Arial" panose="020B0604020202020204" pitchFamily="34" charset="0"/>
                <a:cs typeface="Arial" panose="020B0604020202020204" pitchFamily="34" charset="0"/>
              </a:rPr>
            </a:br>
            <a:r>
              <a:rPr lang="en-US" sz="600" dirty="0">
                <a:solidFill>
                  <a:srgbClr val="000000"/>
                </a:solidFill>
                <a:latin typeface="Arial" panose="020B0604020202020204" pitchFamily="34" charset="0"/>
                <a:cs typeface="Arial" panose="020B0604020202020204" pitchFamily="34" charset="0"/>
              </a:rPr>
              <a:t>….</a:t>
            </a:r>
            <a:endParaRPr lang="en-GB" sz="600" dirty="0">
              <a:solidFill>
                <a:srgbClr val="000000"/>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357D2447-BBFE-0042-8657-27246431F4AC}"/>
              </a:ext>
            </a:extLst>
          </p:cNvPr>
          <p:cNvGrpSpPr/>
          <p:nvPr/>
        </p:nvGrpSpPr>
        <p:grpSpPr>
          <a:xfrm>
            <a:off x="5102294" y="3191386"/>
            <a:ext cx="775157" cy="313958"/>
            <a:chOff x="5030791" y="2034567"/>
            <a:chExt cx="917897" cy="375435"/>
          </a:xfrm>
        </p:grpSpPr>
        <p:sp>
          <p:nvSpPr>
            <p:cNvPr id="24" name="Rectangle 23">
              <a:extLst>
                <a:ext uri="{FF2B5EF4-FFF2-40B4-BE49-F238E27FC236}">
                  <a16:creationId xmlns:a16="http://schemas.microsoft.com/office/drawing/2014/main" id="{1BF70C94-1FAC-CB4F-8DCE-A6B164E3CA01}"/>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sz="900" dirty="0">
                <a:solidFill>
                  <a:srgbClr val="FFFFFF"/>
                </a:solidFill>
                <a:latin typeface="IBM Plex Sans"/>
              </a:endParaRPr>
            </a:p>
          </p:txBody>
        </p:sp>
        <p:pic>
          <p:nvPicPr>
            <p:cNvPr id="25" name="Picture 24">
              <a:extLst>
                <a:ext uri="{FF2B5EF4-FFF2-40B4-BE49-F238E27FC236}">
                  <a16:creationId xmlns:a16="http://schemas.microsoft.com/office/drawing/2014/main" id="{69446887-AC7E-2C4B-9F56-672E8EFC7926}"/>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15" name="Group 14">
            <a:extLst>
              <a:ext uri="{FF2B5EF4-FFF2-40B4-BE49-F238E27FC236}">
                <a16:creationId xmlns:a16="http://schemas.microsoft.com/office/drawing/2014/main" id="{3EAEF5D6-93C0-8746-9680-9C27EF03DC68}"/>
              </a:ext>
            </a:extLst>
          </p:cNvPr>
          <p:cNvGrpSpPr/>
          <p:nvPr/>
        </p:nvGrpSpPr>
        <p:grpSpPr>
          <a:xfrm>
            <a:off x="7892965" y="3197212"/>
            <a:ext cx="775157" cy="313958"/>
            <a:chOff x="5030791" y="2034567"/>
            <a:chExt cx="917897" cy="375435"/>
          </a:xfrm>
          <a:solidFill>
            <a:schemeClr val="bg1">
              <a:lumMod val="50000"/>
              <a:lumOff val="50000"/>
            </a:schemeClr>
          </a:solidFill>
        </p:grpSpPr>
        <p:sp>
          <p:nvSpPr>
            <p:cNvPr id="22" name="Rectangle 21">
              <a:extLst>
                <a:ext uri="{FF2B5EF4-FFF2-40B4-BE49-F238E27FC236}">
                  <a16:creationId xmlns:a16="http://schemas.microsoft.com/office/drawing/2014/main" id="{8C95F0E0-F2A5-E849-978E-F3A4EAC7EE8B}"/>
                </a:ext>
              </a:extLst>
            </p:cNvPr>
            <p:cNvSpPr/>
            <p:nvPr/>
          </p:nvSpPr>
          <p:spPr>
            <a:xfrm>
              <a:off x="5030791" y="2034567"/>
              <a:ext cx="917897" cy="375435"/>
            </a:xfrm>
            <a:prstGeom prst="rect">
              <a:avLst/>
            </a:prstGeom>
            <a:solidFill>
              <a:schemeClr val="bg1">
                <a:lumMod val="75000"/>
                <a:lumOff val="25000"/>
              </a:schemeClr>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sz="900" dirty="0">
                <a:solidFill>
                  <a:srgbClr val="FFFFFF"/>
                </a:solidFill>
                <a:latin typeface="IBM Plex Sans"/>
              </a:endParaRPr>
            </a:p>
          </p:txBody>
        </p:sp>
        <p:pic>
          <p:nvPicPr>
            <p:cNvPr id="23" name="Picture 22">
              <a:extLst>
                <a:ext uri="{FF2B5EF4-FFF2-40B4-BE49-F238E27FC236}">
                  <a16:creationId xmlns:a16="http://schemas.microsoft.com/office/drawing/2014/main" id="{68099D99-0ADB-4745-AF39-00DAE0674811}"/>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a:solidFill>
              <a:schemeClr val="bg1">
                <a:lumMod val="75000"/>
                <a:lumOff val="25000"/>
              </a:schemeClr>
            </a:solidFill>
          </p:spPr>
        </p:pic>
      </p:grpSp>
      <p:grpSp>
        <p:nvGrpSpPr>
          <p:cNvPr id="16" name="Group 15">
            <a:extLst>
              <a:ext uri="{FF2B5EF4-FFF2-40B4-BE49-F238E27FC236}">
                <a16:creationId xmlns:a16="http://schemas.microsoft.com/office/drawing/2014/main" id="{5B5315A8-CAA5-4A46-A357-65FE4B1EF5A9}"/>
              </a:ext>
            </a:extLst>
          </p:cNvPr>
          <p:cNvGrpSpPr/>
          <p:nvPr/>
        </p:nvGrpSpPr>
        <p:grpSpPr>
          <a:xfrm>
            <a:off x="6498025" y="3191026"/>
            <a:ext cx="775157" cy="313958"/>
            <a:chOff x="5030791" y="2034567"/>
            <a:chExt cx="917897" cy="375435"/>
          </a:xfrm>
          <a:solidFill>
            <a:schemeClr val="bg1">
              <a:lumMod val="50000"/>
              <a:lumOff val="50000"/>
            </a:schemeClr>
          </a:solidFill>
        </p:grpSpPr>
        <p:sp>
          <p:nvSpPr>
            <p:cNvPr id="20" name="Rectangle 19">
              <a:extLst>
                <a:ext uri="{FF2B5EF4-FFF2-40B4-BE49-F238E27FC236}">
                  <a16:creationId xmlns:a16="http://schemas.microsoft.com/office/drawing/2014/main" id="{982F9389-61BB-EA4D-BB1A-2E210EAE4695}"/>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sz="900" dirty="0">
                <a:solidFill>
                  <a:srgbClr val="FFFFFF"/>
                </a:solidFill>
                <a:latin typeface="IBM Plex Sans"/>
              </a:endParaRPr>
            </a:p>
          </p:txBody>
        </p:sp>
        <p:pic>
          <p:nvPicPr>
            <p:cNvPr id="21" name="Picture 20">
              <a:extLst>
                <a:ext uri="{FF2B5EF4-FFF2-40B4-BE49-F238E27FC236}">
                  <a16:creationId xmlns:a16="http://schemas.microsoft.com/office/drawing/2014/main" id="{0AB673CB-357F-5842-8EAF-36C180A9B029}"/>
                </a:ext>
              </a:extLst>
            </p:cNvPr>
            <p:cNvPicPr>
              <a:picLocks noChangeAspect="1"/>
            </p:cNvPicPr>
            <p:nvPr/>
          </p:nvPicPr>
          <p:blipFill rotWithShape="1">
            <a:blip r:embed="rId2">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grpSp>
        <p:nvGrpSpPr>
          <p:cNvPr id="17" name="Group 16">
            <a:extLst>
              <a:ext uri="{FF2B5EF4-FFF2-40B4-BE49-F238E27FC236}">
                <a16:creationId xmlns:a16="http://schemas.microsoft.com/office/drawing/2014/main" id="{B6554323-80E6-844F-943D-1751CADD31DD}"/>
              </a:ext>
            </a:extLst>
          </p:cNvPr>
          <p:cNvGrpSpPr/>
          <p:nvPr/>
        </p:nvGrpSpPr>
        <p:grpSpPr>
          <a:xfrm>
            <a:off x="6445028" y="2215960"/>
            <a:ext cx="696361" cy="396259"/>
            <a:chOff x="4131128" y="2834522"/>
            <a:chExt cx="824591" cy="473852"/>
          </a:xfrm>
        </p:grpSpPr>
        <p:pic>
          <p:nvPicPr>
            <p:cNvPr id="18" name="Graphic 17" descr="Gears">
              <a:extLst>
                <a:ext uri="{FF2B5EF4-FFF2-40B4-BE49-F238E27FC236}">
                  <a16:creationId xmlns:a16="http://schemas.microsoft.com/office/drawing/2014/main" id="{6C650AFE-93D4-5C4D-9D47-930C9A381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1128" y="2834522"/>
              <a:ext cx="473852" cy="473852"/>
            </a:xfrm>
            <a:prstGeom prst="rect">
              <a:avLst/>
            </a:prstGeom>
          </p:spPr>
        </p:pic>
        <p:sp>
          <p:nvSpPr>
            <p:cNvPr id="19" name="TextBox 18">
              <a:extLst>
                <a:ext uri="{FF2B5EF4-FFF2-40B4-BE49-F238E27FC236}">
                  <a16:creationId xmlns:a16="http://schemas.microsoft.com/office/drawing/2014/main" id="{397CBA7F-BB0B-E34B-9F1C-13E4C4367A07}"/>
                </a:ext>
              </a:extLst>
            </p:cNvPr>
            <p:cNvSpPr txBox="1"/>
            <p:nvPr/>
          </p:nvSpPr>
          <p:spPr>
            <a:xfrm>
              <a:off x="4368800" y="2992402"/>
              <a:ext cx="586919" cy="248429"/>
            </a:xfrm>
            <a:prstGeom prst="rect">
              <a:avLst/>
            </a:prstGeom>
            <a:noFill/>
          </p:spPr>
          <p:txBody>
            <a:bodyPr wrap="none" rtlCol="0">
              <a:spAutoFit/>
            </a:bodyPr>
            <a:lstStyle/>
            <a:p>
              <a:pPr algn="ctr" fontAlgn="base">
                <a:spcBef>
                  <a:spcPct val="0"/>
                </a:spcBef>
                <a:spcAft>
                  <a:spcPct val="0"/>
                </a:spcAft>
                <a:defRPr/>
              </a:pPr>
              <a:r>
                <a:rPr lang="en-US" sz="750" b="1" dirty="0">
                  <a:solidFill>
                    <a:srgbClr val="000000"/>
                  </a:solidFill>
                  <a:latin typeface="Arial" panose="020B0604020202020204" pitchFamily="34" charset="0"/>
                  <a:cs typeface="Arial" panose="020B0604020202020204" pitchFamily="34" charset="0"/>
                </a:rPr>
                <a:t>deploy</a:t>
              </a:r>
            </a:p>
          </p:txBody>
        </p:sp>
      </p:grpSp>
      <p:sp>
        <p:nvSpPr>
          <p:cNvPr id="26" name="TextBox 25">
            <a:extLst>
              <a:ext uri="{FF2B5EF4-FFF2-40B4-BE49-F238E27FC236}">
                <a16:creationId xmlns:a16="http://schemas.microsoft.com/office/drawing/2014/main" id="{8C49509D-E270-0B41-8A54-3D1548258B61}"/>
              </a:ext>
            </a:extLst>
          </p:cNvPr>
          <p:cNvSpPr txBox="1"/>
          <p:nvPr/>
        </p:nvSpPr>
        <p:spPr>
          <a:xfrm>
            <a:off x="6629400" y="18234"/>
            <a:ext cx="2514600" cy="369332"/>
          </a:xfrm>
          <a:prstGeom prst="rect">
            <a:avLst/>
          </a:prstGeom>
          <a:noFill/>
        </p:spPr>
        <p:txBody>
          <a:bodyPr wrap="square" rtlCol="0">
            <a:spAutoFit/>
          </a:bodyPr>
          <a:lstStyle/>
          <a:p>
            <a:pPr algn="r" defTabSz="685783">
              <a:defRPr/>
            </a:pPr>
            <a:r>
              <a:rPr lang="en-US" sz="1800" dirty="0">
                <a:solidFill>
                  <a:srgbClr val="000000">
                    <a:lumMod val="75000"/>
                    <a:lumOff val="25000"/>
                  </a:srgbClr>
                </a:solidFill>
                <a:latin typeface="IBM Plex Sans ExtraLight" panose="020B0303050203000203" pitchFamily="34" charset="77"/>
              </a:rPr>
              <a:t>IBM MQ 9.1.4 </a:t>
            </a:r>
            <a:r>
              <a:rPr lang="en-US" sz="1600" dirty="0">
                <a:solidFill>
                  <a:srgbClr val="000000">
                    <a:lumMod val="75000"/>
                    <a:lumOff val="25000"/>
                  </a:srgbClr>
                </a:solidFill>
                <a:latin typeface="IBM Plex Sans ExtraLight" panose="020B0303050203000203" pitchFamily="34" charset="77"/>
              </a:rPr>
              <a:t>CD</a:t>
            </a:r>
            <a:endParaRPr lang="en-US" sz="1800" dirty="0">
              <a:solidFill>
                <a:srgbClr val="000000">
                  <a:lumMod val="75000"/>
                  <a:lumOff val="25000"/>
                </a:srgbClr>
              </a:solidFill>
              <a:latin typeface="IBM Plex Sans ExtraLight" panose="020B0303050203000203" pitchFamily="34" charset="77"/>
            </a:endParaRPr>
          </a:p>
        </p:txBody>
      </p:sp>
    </p:spTree>
    <p:extLst>
      <p:ext uri="{BB962C8B-B14F-4D97-AF65-F5344CB8AC3E}">
        <p14:creationId xmlns:p14="http://schemas.microsoft.com/office/powerpoint/2010/main" val="134922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03B30E-93B1-4904-9D6E-A959051BA880}"/>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5" name="Title 4">
            <a:extLst>
              <a:ext uri="{FF2B5EF4-FFF2-40B4-BE49-F238E27FC236}">
                <a16:creationId xmlns:a16="http://schemas.microsoft.com/office/drawing/2014/main" id="{5811B1E1-9BE9-4840-AB6C-7F8DB7E9C963}"/>
              </a:ext>
            </a:extLst>
          </p:cNvPr>
          <p:cNvSpPr>
            <a:spLocks noGrp="1"/>
          </p:cNvSpPr>
          <p:nvPr>
            <p:ph type="title"/>
          </p:nvPr>
        </p:nvSpPr>
        <p:spPr/>
        <p:txBody>
          <a:bodyPr/>
          <a:lstStyle/>
          <a:p>
            <a:r>
              <a:rPr lang="en-GB" dirty="0"/>
              <a:t>REST administration</a:t>
            </a:r>
          </a:p>
        </p:txBody>
      </p:sp>
      <p:sp>
        <p:nvSpPr>
          <p:cNvPr id="12" name="Text Placeholder 11">
            <a:extLst>
              <a:ext uri="{FF2B5EF4-FFF2-40B4-BE49-F238E27FC236}">
                <a16:creationId xmlns:a16="http://schemas.microsoft.com/office/drawing/2014/main" id="{2CD7017A-18D5-D745-ACE9-23C110983F7C}"/>
              </a:ext>
            </a:extLst>
          </p:cNvPr>
          <p:cNvSpPr>
            <a:spLocks noGrp="1"/>
          </p:cNvSpPr>
          <p:nvPr>
            <p:ph type="body" sz="quarter" idx="12"/>
          </p:nvPr>
        </p:nvSpPr>
        <p:spPr>
          <a:xfrm>
            <a:off x="228599" y="589086"/>
            <a:ext cx="4169731" cy="2656004"/>
          </a:xfrm>
        </p:spPr>
        <p:txBody>
          <a:bodyPr/>
          <a:lstStyle/>
          <a:p>
            <a:r>
              <a:rPr lang="en-GB" dirty="0"/>
              <a:t>JSON format, MQSC style, REST commands</a:t>
            </a:r>
          </a:p>
          <a:p>
            <a:endParaRPr lang="en-GB" dirty="0"/>
          </a:p>
          <a:p>
            <a:r>
              <a:rPr lang="en-GB" dirty="0"/>
              <a:t>Send request body in </a:t>
            </a:r>
            <a:r>
              <a:rPr lang="en-GB" b="1" dirty="0"/>
              <a:t>HTTP POST </a:t>
            </a:r>
            <a:r>
              <a:rPr lang="en-GB" dirty="0"/>
              <a:t>to </a:t>
            </a:r>
            <a:r>
              <a:rPr lang="en-GB" b="1" dirty="0"/>
              <a:t>admin/action/qmgr/{qmgrName}/mqsc</a:t>
            </a:r>
            <a:r>
              <a:rPr lang="en-GB" dirty="0"/>
              <a:t> resource</a:t>
            </a:r>
          </a:p>
          <a:p>
            <a:endParaRPr lang="en-GB" dirty="0"/>
          </a:p>
          <a:p>
            <a:r>
              <a:rPr lang="en-GB" dirty="0"/>
              <a:t>New command type of “</a:t>
            </a:r>
            <a:r>
              <a:rPr lang="en-GB" b="1" dirty="0"/>
              <a:t>runCommandJson</a:t>
            </a:r>
            <a:r>
              <a:rPr lang="en-GB" dirty="0"/>
              <a:t>”</a:t>
            </a:r>
          </a:p>
          <a:p>
            <a:endParaRPr lang="en-GB" dirty="0"/>
          </a:p>
          <a:p>
            <a:endParaRPr lang="en-GB" dirty="0"/>
          </a:p>
          <a:p>
            <a:r>
              <a:rPr lang="en-GB" dirty="0"/>
              <a:t>Existing command type of “</a:t>
            </a:r>
            <a:r>
              <a:rPr lang="en-GB" b="1" dirty="0"/>
              <a:t>runCommand</a:t>
            </a:r>
            <a:r>
              <a:rPr lang="en-GB" dirty="0"/>
              <a:t>” can still be used to run a plain text MQSC command</a:t>
            </a:r>
          </a:p>
        </p:txBody>
      </p:sp>
      <p:sp>
        <p:nvSpPr>
          <p:cNvPr id="26" name="TextBox 25">
            <a:extLst>
              <a:ext uri="{FF2B5EF4-FFF2-40B4-BE49-F238E27FC236}">
                <a16:creationId xmlns:a16="http://schemas.microsoft.com/office/drawing/2014/main" id="{36699159-64AC-470D-836A-272861305FEA}"/>
              </a:ext>
            </a:extLst>
          </p:cNvPr>
          <p:cNvSpPr txBox="1"/>
          <p:nvPr/>
        </p:nvSpPr>
        <p:spPr>
          <a:xfrm>
            <a:off x="5352403" y="2873909"/>
            <a:ext cx="3041217" cy="2400657"/>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"type": "runCommandJSON",</a:t>
            </a:r>
            <a:endParaRPr kumimoji="0" lang="en-GB"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"command": "define",</a:t>
            </a:r>
            <a:endParaRPr kumimoji="0" lang="en-GB"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64FF"/>
                </a:solidFill>
                <a:effectLst/>
                <a:uLnTx/>
                <a:uFillTx/>
                <a:latin typeface="Consolas" panose="020B0609020204030204" pitchFamily="49" charset="0"/>
                <a:ea typeface="+mn-ea"/>
                <a:cs typeface="+mn-cs"/>
              </a:rPr>
              <a:t>  "qualifier": "qlocal",</a:t>
            </a:r>
            <a:endParaRPr kumimoji="0" lang="en-GB" sz="1500" b="0" i="0" u="none" strike="noStrike" kern="1200" cap="none" spc="0" normalizeH="0" baseline="0" noProof="0" dirty="0">
              <a:ln>
                <a:noFill/>
              </a:ln>
              <a:solidFill>
                <a:srgbClr val="0064FF"/>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  "name": "q1"</a:t>
            </a: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500" b="0" i="0" u="none" strike="noStrike" kern="1200" cap="none" spc="0" normalizeH="0" baseline="0" noProof="0" dirty="0">
                <a:ln>
                  <a:noFill/>
                </a:ln>
                <a:solidFill>
                  <a:srgbClr val="DB2663"/>
                </a:solidFill>
                <a:effectLst/>
                <a:uLnTx/>
                <a:uFillTx/>
                <a:latin typeface="Consolas" panose="020B0609020204030204" pitchFamily="49" charset="0"/>
                <a:ea typeface="+mn-ea"/>
                <a:cs typeface="+mn-cs"/>
              </a:rPr>
              <a:t>"parameters": {</a:t>
            </a:r>
            <a:endParaRPr kumimoji="0" lang="en-GB" sz="1500" b="0" i="0" u="none" strike="noStrike" kern="1200" cap="none" spc="0" normalizeH="0" baseline="0" noProof="0" dirty="0">
              <a:ln>
                <a:noFill/>
              </a:ln>
              <a:solidFill>
                <a:srgbClr val="DB2663"/>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DB2663"/>
                </a:solidFill>
                <a:effectLst/>
                <a:uLnTx/>
                <a:uFillTx/>
                <a:latin typeface="Consolas" panose="020B0609020204030204" pitchFamily="49" charset="0"/>
                <a:ea typeface="+mn-ea"/>
                <a:cs typeface="+mn-cs"/>
              </a:rPr>
              <a:t>    "descr": "My queue"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DB2663"/>
                </a:solidFill>
                <a:effectLst/>
                <a:uLnTx/>
                <a:uFillTx/>
                <a:latin typeface="Consolas" panose="020B0609020204030204" pitchFamily="49" charset="0"/>
                <a:ea typeface="+mn-ea"/>
                <a:cs typeface="+mn-cs"/>
              </a:rPr>
              <a:t>  }</a:t>
            </a:r>
            <a:endParaRPr kumimoji="0" lang="en-GB" sz="1500" b="0" i="0" u="none" strike="noStrike" kern="1200" cap="none" spc="0" normalizeH="0" baseline="0" noProof="0" dirty="0">
              <a:ln>
                <a:noFill/>
              </a:ln>
              <a:solidFill>
                <a:srgbClr val="DB2663"/>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GB"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grpSp>
        <p:nvGrpSpPr>
          <p:cNvPr id="11" name="Group 10">
            <a:extLst>
              <a:ext uri="{FF2B5EF4-FFF2-40B4-BE49-F238E27FC236}">
                <a16:creationId xmlns:a16="http://schemas.microsoft.com/office/drawing/2014/main" id="{FB2C3ECB-7641-574C-8868-D8E09DF81FCD}"/>
              </a:ext>
            </a:extLst>
          </p:cNvPr>
          <p:cNvGrpSpPr/>
          <p:nvPr/>
        </p:nvGrpSpPr>
        <p:grpSpPr>
          <a:xfrm>
            <a:off x="4828474" y="589085"/>
            <a:ext cx="4169731" cy="1498226"/>
            <a:chOff x="228600" y="1169288"/>
            <a:chExt cx="4169731" cy="1498226"/>
          </a:xfrm>
        </p:grpSpPr>
        <p:sp>
          <p:nvSpPr>
            <p:cNvPr id="6" name="TextBox 5">
              <a:extLst>
                <a:ext uri="{FF2B5EF4-FFF2-40B4-BE49-F238E27FC236}">
                  <a16:creationId xmlns:a16="http://schemas.microsoft.com/office/drawing/2014/main" id="{BC0DEA3A-8C38-48F4-A5C3-105DF8873403}"/>
                </a:ext>
              </a:extLst>
            </p:cNvPr>
            <p:cNvSpPr txBox="1"/>
            <p:nvPr/>
          </p:nvSpPr>
          <p:spPr>
            <a:xfrm>
              <a:off x="228600" y="1169288"/>
              <a:ext cx="4169731"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mn-cs"/>
                </a:rPr>
                <a:t>DEFINE  </a:t>
              </a:r>
              <a:r>
                <a:rPr kumimoji="0" lang="en-GB" sz="1600" b="0" i="0" u="none" strike="noStrike" kern="1200" cap="none" spc="0" normalizeH="0" baseline="0" noProof="0" dirty="0">
                  <a:ln>
                    <a:noFill/>
                  </a:ln>
                  <a:solidFill>
                    <a:srgbClr val="0064FF"/>
                  </a:solidFill>
                  <a:effectLst/>
                  <a:uLnTx/>
                  <a:uFillTx/>
                  <a:latin typeface="IBM Plex Sans"/>
                  <a:ea typeface="+mn-ea"/>
                  <a:cs typeface="+mn-cs"/>
                </a:rPr>
                <a:t>QLOCAL</a:t>
              </a:r>
              <a:r>
                <a:rPr kumimoji="0" lang="en-GB" sz="1600" b="0" i="0" u="none" strike="noStrike" kern="1200" cap="none" spc="0" normalizeH="0" baseline="0" noProof="0" dirty="0">
                  <a:ln>
                    <a:noFill/>
                  </a:ln>
                  <a:solidFill>
                    <a:srgbClr val="00B050"/>
                  </a:solidFill>
                  <a:effectLst/>
                  <a:uLnTx/>
                  <a:uFillTx/>
                  <a:latin typeface="IBM Plex Sans"/>
                  <a:ea typeface="+mn-ea"/>
                  <a:cs typeface="+mn-cs"/>
                </a:rPr>
                <a:t>(Q1)</a:t>
              </a:r>
              <a:r>
                <a:rPr kumimoji="0" lang="en-GB" sz="1600" b="0" i="0" u="none" strike="noStrike" kern="1200" cap="none" spc="0" normalizeH="0" baseline="0" noProof="0" dirty="0">
                  <a:ln>
                    <a:noFill/>
                  </a:ln>
                  <a:solidFill>
                    <a:srgbClr val="000000"/>
                  </a:solidFill>
                  <a:effectLst/>
                  <a:uLnTx/>
                  <a:uFillTx/>
                  <a:latin typeface="IBM Plex Sans"/>
                  <a:ea typeface="+mn-ea"/>
                  <a:cs typeface="+mn-cs"/>
                </a:rPr>
                <a:t>  </a:t>
              </a:r>
              <a:r>
                <a:rPr kumimoji="0" lang="en-GB" sz="1600" b="0" i="0" u="none" strike="noStrike" kern="1200" cap="none" spc="0" normalizeH="0" baseline="0" noProof="0" dirty="0">
                  <a:ln>
                    <a:noFill/>
                  </a:ln>
                  <a:solidFill>
                    <a:srgbClr val="DB2663"/>
                  </a:solidFill>
                  <a:effectLst/>
                  <a:uLnTx/>
                  <a:uFillTx/>
                  <a:latin typeface="IBM Plex Sans"/>
                  <a:ea typeface="+mn-ea"/>
                  <a:cs typeface="+mn-cs"/>
                </a:rPr>
                <a:t>DESCR(‘My queue’)</a:t>
              </a:r>
            </a:p>
          </p:txBody>
        </p:sp>
        <p:sp>
          <p:nvSpPr>
            <p:cNvPr id="7" name="TextBox 6">
              <a:extLst>
                <a:ext uri="{FF2B5EF4-FFF2-40B4-BE49-F238E27FC236}">
                  <a16:creationId xmlns:a16="http://schemas.microsoft.com/office/drawing/2014/main" id="{E7EBB61F-3EB6-464B-9060-6545B7FA5F92}"/>
                </a:ext>
              </a:extLst>
            </p:cNvPr>
            <p:cNvSpPr txBox="1"/>
            <p:nvPr/>
          </p:nvSpPr>
          <p:spPr>
            <a:xfrm>
              <a:off x="2965636" y="1790719"/>
              <a:ext cx="782587"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DB2663"/>
                  </a:solidFill>
                  <a:effectLst/>
                  <a:uLnTx/>
                  <a:uFillTx/>
                  <a:latin typeface="IBM Plex Sans"/>
                  <a:ea typeface="+mn-ea"/>
                  <a:cs typeface="+mn-cs"/>
                </a:rPr>
                <a:t>Optional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DB2663"/>
                  </a:solidFill>
                  <a:effectLst/>
                  <a:uLnTx/>
                  <a:uFillTx/>
                  <a:latin typeface="IBM Plex Sans"/>
                  <a:ea typeface="+mn-ea"/>
                  <a:cs typeface="+mn-cs"/>
                </a:rPr>
                <a:t>additional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DB2663"/>
                  </a:solidFill>
                  <a:effectLst/>
                  <a:uLnTx/>
                  <a:uFillTx/>
                  <a:latin typeface="IBM Plex Sans"/>
                  <a:ea typeface="+mn-ea"/>
                  <a:cs typeface="+mn-cs"/>
                </a:rPr>
                <a:t>parameters</a:t>
              </a:r>
            </a:p>
          </p:txBody>
        </p:sp>
        <p:sp>
          <p:nvSpPr>
            <p:cNvPr id="8" name="TextBox 7">
              <a:extLst>
                <a:ext uri="{FF2B5EF4-FFF2-40B4-BE49-F238E27FC236}">
                  <a16:creationId xmlns:a16="http://schemas.microsoft.com/office/drawing/2014/main" id="{93C2B4B4-36B3-4289-9AE8-040F9BD89450}"/>
                </a:ext>
              </a:extLst>
            </p:cNvPr>
            <p:cNvSpPr txBox="1"/>
            <p:nvPr/>
          </p:nvSpPr>
          <p:spPr>
            <a:xfrm>
              <a:off x="2129344" y="2021183"/>
              <a:ext cx="971280"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B050"/>
                  </a:solidFill>
                  <a:effectLst/>
                  <a:uLnTx/>
                  <a:uFillTx/>
                  <a:latin typeface="IBM Plex Sans"/>
                  <a:ea typeface="+mn-ea"/>
                  <a:cs typeface="+mn-cs"/>
                </a:rPr>
                <a:t>Primary</a:t>
              </a:r>
              <a:br>
                <a:rPr kumimoji="0" lang="en-GB" sz="900" b="0" i="0" u="none" strike="noStrike" kern="1200" cap="none" spc="0" normalizeH="0" baseline="0" noProof="0" dirty="0">
                  <a:ln>
                    <a:noFill/>
                  </a:ln>
                  <a:solidFill>
                    <a:srgbClr val="00B050"/>
                  </a:solidFill>
                  <a:effectLst/>
                  <a:uLnTx/>
                  <a:uFillTx/>
                  <a:latin typeface="IBM Plex Sans"/>
                  <a:ea typeface="+mn-ea"/>
                  <a:cs typeface="+mn-cs"/>
                </a:rPr>
              </a:br>
              <a:r>
                <a:rPr kumimoji="0" lang="en-GB" sz="900" b="0" i="0" u="none" strike="noStrike" kern="1200" cap="none" spc="0" normalizeH="0" baseline="0" noProof="0" dirty="0">
                  <a:ln>
                    <a:noFill/>
                  </a:ln>
                  <a:solidFill>
                    <a:srgbClr val="00B050"/>
                  </a:solidFill>
                  <a:effectLst/>
                  <a:uLnTx/>
                  <a:uFillTx/>
                  <a:latin typeface="IBM Plex Sans"/>
                  <a:ea typeface="+mn-ea"/>
                  <a:cs typeface="+mn-cs"/>
                </a:rPr>
                <a:t>argument</a:t>
              </a:r>
              <a:br>
                <a:rPr kumimoji="0" lang="en-GB" sz="900" b="0" i="0" u="none" strike="noStrike" kern="1200" cap="none" spc="0" normalizeH="0" baseline="0" noProof="0" dirty="0">
                  <a:ln>
                    <a:noFill/>
                  </a:ln>
                  <a:solidFill>
                    <a:srgbClr val="00B050"/>
                  </a:solidFill>
                  <a:effectLst/>
                  <a:uLnTx/>
                  <a:uFillTx/>
                  <a:latin typeface="IBM Plex Sans"/>
                  <a:ea typeface="+mn-ea"/>
                  <a:cs typeface="+mn-cs"/>
                </a:rPr>
              </a:br>
              <a:r>
                <a:rPr kumimoji="0" lang="en-GB" sz="900" b="0" i="0" u="none" strike="noStrike" kern="1200" cap="none" spc="0" normalizeH="0" baseline="0" noProof="0" dirty="0">
                  <a:ln>
                    <a:noFill/>
                  </a:ln>
                  <a:solidFill>
                    <a:srgbClr val="00B050"/>
                  </a:solidFill>
                  <a:effectLst/>
                  <a:uLnTx/>
                  <a:uFillTx/>
                  <a:latin typeface="IBM Plex Sans"/>
                  <a:ea typeface="+mn-ea"/>
                  <a:cs typeface="+mn-cs"/>
                </a:rPr>
                <a:t>(often an</a:t>
              </a:r>
              <a:br>
                <a:rPr kumimoji="0" lang="en-GB" sz="900" b="0" i="0" u="none" strike="noStrike" kern="1200" cap="none" spc="0" normalizeH="0" baseline="0" noProof="0" dirty="0">
                  <a:ln>
                    <a:noFill/>
                  </a:ln>
                  <a:solidFill>
                    <a:srgbClr val="00B050"/>
                  </a:solidFill>
                  <a:effectLst/>
                  <a:uLnTx/>
                  <a:uFillTx/>
                  <a:latin typeface="IBM Plex Sans"/>
                  <a:ea typeface="+mn-ea"/>
                  <a:cs typeface="+mn-cs"/>
                </a:rPr>
              </a:br>
              <a:r>
                <a:rPr kumimoji="0" lang="en-GB" sz="900" b="0" i="0" u="none" strike="noStrike" kern="1200" cap="none" spc="0" normalizeH="0" baseline="0" noProof="0" dirty="0">
                  <a:ln>
                    <a:noFill/>
                  </a:ln>
                  <a:solidFill>
                    <a:srgbClr val="00B050"/>
                  </a:solidFill>
                  <a:effectLst/>
                  <a:uLnTx/>
                  <a:uFillTx/>
                  <a:latin typeface="IBM Plex Sans"/>
                  <a:ea typeface="+mn-ea"/>
                  <a:cs typeface="+mn-cs"/>
                </a:rPr>
                <a:t>object name)</a:t>
              </a:r>
            </a:p>
          </p:txBody>
        </p:sp>
        <p:sp>
          <p:nvSpPr>
            <p:cNvPr id="9" name="TextBox 8">
              <a:extLst>
                <a:ext uri="{FF2B5EF4-FFF2-40B4-BE49-F238E27FC236}">
                  <a16:creationId xmlns:a16="http://schemas.microsoft.com/office/drawing/2014/main" id="{25487996-F5CB-4A26-BFDD-E51FD7FE0EBF}"/>
                </a:ext>
              </a:extLst>
            </p:cNvPr>
            <p:cNvSpPr txBox="1"/>
            <p:nvPr/>
          </p:nvSpPr>
          <p:spPr>
            <a:xfrm>
              <a:off x="228600" y="1836518"/>
              <a:ext cx="702436"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IBM Plex Sans"/>
                  <a:ea typeface="+mn-ea"/>
                  <a:cs typeface="+mn-cs"/>
                </a:rPr>
                <a:t>Primary</a:t>
              </a:r>
              <a:br>
                <a:rPr kumimoji="0" lang="en-GB" sz="900" b="0" i="0" u="none" strike="noStrike" kern="1200" cap="none" spc="0" normalizeH="0" baseline="0" noProof="0" dirty="0">
                  <a:ln>
                    <a:noFill/>
                  </a:ln>
                  <a:solidFill>
                    <a:srgbClr val="000000"/>
                  </a:solidFill>
                  <a:effectLst/>
                  <a:uLnTx/>
                  <a:uFillTx/>
                  <a:latin typeface="IBM Plex Sans"/>
                  <a:ea typeface="+mn-ea"/>
                  <a:cs typeface="+mn-cs"/>
                </a:rPr>
              </a:br>
              <a:r>
                <a:rPr kumimoji="0" lang="en-GB" sz="900" b="0" i="0" u="none" strike="noStrike" kern="1200" cap="none" spc="0" normalizeH="0" baseline="0" noProof="0" dirty="0">
                  <a:ln>
                    <a:noFill/>
                  </a:ln>
                  <a:solidFill>
                    <a:srgbClr val="000000"/>
                  </a:solidFill>
                  <a:effectLst/>
                  <a:uLnTx/>
                  <a:uFillTx/>
                  <a:latin typeface="IBM Plex Sans"/>
                  <a:ea typeface="+mn-ea"/>
                  <a:cs typeface="+mn-cs"/>
                </a:rPr>
                <a:t>command</a:t>
              </a:r>
              <a:br>
                <a:rPr kumimoji="0" lang="en-GB" sz="900" b="0" i="0" u="none" strike="noStrike" kern="1200" cap="none" spc="0" normalizeH="0" baseline="0" noProof="0" dirty="0">
                  <a:ln>
                    <a:noFill/>
                  </a:ln>
                  <a:solidFill>
                    <a:srgbClr val="000000"/>
                  </a:solidFill>
                  <a:effectLst/>
                  <a:uLnTx/>
                  <a:uFillTx/>
                  <a:latin typeface="IBM Plex Sans"/>
                  <a:ea typeface="+mn-ea"/>
                  <a:cs typeface="+mn-cs"/>
                </a:rPr>
              </a:br>
              <a:r>
                <a:rPr kumimoji="0" lang="en-GB" sz="900" b="0" i="0" u="none" strike="noStrike" kern="1200" cap="none" spc="0" normalizeH="0" baseline="0" noProof="0" dirty="0">
                  <a:ln>
                    <a:noFill/>
                  </a:ln>
                  <a:solidFill>
                    <a:srgbClr val="000000"/>
                  </a:solidFill>
                  <a:effectLst/>
                  <a:uLnTx/>
                  <a:uFillTx/>
                  <a:latin typeface="IBM Plex Sans"/>
                  <a:ea typeface="+mn-ea"/>
                  <a:cs typeface="+mn-cs"/>
                </a:rPr>
                <a:t>keyword</a:t>
              </a:r>
            </a:p>
          </p:txBody>
        </p:sp>
        <p:sp>
          <p:nvSpPr>
            <p:cNvPr id="10" name="TextBox 9">
              <a:extLst>
                <a:ext uri="{FF2B5EF4-FFF2-40B4-BE49-F238E27FC236}">
                  <a16:creationId xmlns:a16="http://schemas.microsoft.com/office/drawing/2014/main" id="{8B258A89-ACCB-4497-8EDD-86ADDA3AD3A1}"/>
                </a:ext>
              </a:extLst>
            </p:cNvPr>
            <p:cNvSpPr txBox="1"/>
            <p:nvPr/>
          </p:nvSpPr>
          <p:spPr>
            <a:xfrm>
              <a:off x="1050465" y="2056075"/>
              <a:ext cx="731290"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64FF"/>
                  </a:solidFill>
                  <a:effectLst/>
                  <a:uLnTx/>
                  <a:uFillTx/>
                  <a:latin typeface="IBM Plex Sans"/>
                  <a:ea typeface="+mn-ea"/>
                  <a:cs typeface="+mn-cs"/>
                </a:rPr>
                <a:t>Secondary</a:t>
              </a:r>
              <a:br>
                <a:rPr kumimoji="0" lang="en-GB" sz="900" b="0" i="0" u="none" strike="noStrike" kern="1200" cap="none" spc="0" normalizeH="0" baseline="0" noProof="0" dirty="0">
                  <a:ln>
                    <a:noFill/>
                  </a:ln>
                  <a:solidFill>
                    <a:srgbClr val="0064FF"/>
                  </a:solidFill>
                  <a:effectLst/>
                  <a:uLnTx/>
                  <a:uFillTx/>
                  <a:latin typeface="IBM Plex Sans"/>
                  <a:ea typeface="+mn-ea"/>
                  <a:cs typeface="+mn-cs"/>
                </a:rPr>
              </a:br>
              <a:r>
                <a:rPr kumimoji="0" lang="en-GB" sz="900" b="0" i="0" u="none" strike="noStrike" kern="1200" cap="none" spc="0" normalizeH="0" baseline="0" noProof="0" dirty="0">
                  <a:ln>
                    <a:noFill/>
                  </a:ln>
                  <a:solidFill>
                    <a:srgbClr val="0064FF"/>
                  </a:solidFill>
                  <a:effectLst/>
                  <a:uLnTx/>
                  <a:uFillTx/>
                  <a:latin typeface="IBM Plex Sans"/>
                  <a:ea typeface="+mn-ea"/>
                  <a:cs typeface="+mn-cs"/>
                </a:rPr>
                <a:t>command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64FF"/>
                  </a:solidFill>
                  <a:effectLst/>
                  <a:uLnTx/>
                  <a:uFillTx/>
                  <a:latin typeface="IBM Plex Sans"/>
                  <a:ea typeface="+mn-ea"/>
                  <a:cs typeface="+mn-cs"/>
                </a:rPr>
                <a:t>keyword</a:t>
              </a:r>
            </a:p>
          </p:txBody>
        </p:sp>
        <p:cxnSp>
          <p:nvCxnSpPr>
            <p:cNvPr id="16" name="Straight Arrow Connector 15">
              <a:extLst>
                <a:ext uri="{FF2B5EF4-FFF2-40B4-BE49-F238E27FC236}">
                  <a16:creationId xmlns:a16="http://schemas.microsoft.com/office/drawing/2014/main" id="{BA777943-0533-4E53-B806-381968020AA4}"/>
                </a:ext>
              </a:extLst>
            </p:cNvPr>
            <p:cNvCxnSpPr>
              <a:cxnSpLocks/>
            </p:cNvCxnSpPr>
            <p:nvPr/>
          </p:nvCxnSpPr>
          <p:spPr>
            <a:xfrm flipH="1" flipV="1">
              <a:off x="2146408" y="1491955"/>
              <a:ext cx="167057" cy="497987"/>
            </a:xfrm>
            <a:prstGeom prst="straightConnector1">
              <a:avLst/>
            </a:prstGeom>
            <a:ln w="254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38DAA55-B1F3-40B4-B5D9-29110A382013}"/>
                </a:ext>
              </a:extLst>
            </p:cNvPr>
            <p:cNvCxnSpPr>
              <a:cxnSpLocks/>
              <a:stCxn id="7" idx="0"/>
            </p:cNvCxnSpPr>
            <p:nvPr/>
          </p:nvCxnSpPr>
          <p:spPr>
            <a:xfrm flipH="1" flipV="1">
              <a:off x="3234072" y="1491955"/>
              <a:ext cx="122858" cy="298764"/>
            </a:xfrm>
            <a:prstGeom prst="straightConnector1">
              <a:avLst/>
            </a:prstGeom>
            <a:ln w="254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7D2F478-B3B1-4DA3-A9CD-CACB15283703}"/>
                </a:ext>
              </a:extLst>
            </p:cNvPr>
            <p:cNvCxnSpPr>
              <a:cxnSpLocks/>
              <a:stCxn id="9" idx="0"/>
            </p:cNvCxnSpPr>
            <p:nvPr/>
          </p:nvCxnSpPr>
          <p:spPr>
            <a:xfrm flipV="1">
              <a:off x="579818" y="1521774"/>
              <a:ext cx="107561" cy="314744"/>
            </a:xfrm>
            <a:prstGeom prst="straightConnector1">
              <a:avLst/>
            </a:prstGeom>
            <a:ln w="254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C2F3691-47EA-4653-B7E3-8B4253671036}"/>
                </a:ext>
              </a:extLst>
            </p:cNvPr>
            <p:cNvCxnSpPr>
              <a:cxnSpLocks/>
            </p:cNvCxnSpPr>
            <p:nvPr/>
          </p:nvCxnSpPr>
          <p:spPr>
            <a:xfrm flipV="1">
              <a:off x="1420775" y="1521774"/>
              <a:ext cx="102896" cy="457188"/>
            </a:xfrm>
            <a:prstGeom prst="straightConnector1">
              <a:avLst/>
            </a:prstGeom>
            <a:ln w="25400">
              <a:solidFill>
                <a:schemeClr val="bg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Right Arrow 19">
            <a:extLst>
              <a:ext uri="{FF2B5EF4-FFF2-40B4-BE49-F238E27FC236}">
                <a16:creationId xmlns:a16="http://schemas.microsoft.com/office/drawing/2014/main" id="{15B14812-D9E5-9C44-8F8B-AF697E597114}"/>
              </a:ext>
            </a:extLst>
          </p:cNvPr>
          <p:cNvSpPr/>
          <p:nvPr/>
        </p:nvSpPr>
        <p:spPr>
          <a:xfrm rot="5400000">
            <a:off x="6564380" y="1965479"/>
            <a:ext cx="563820" cy="1438440"/>
          </a:xfrm>
          <a:prstGeom prst="rightArrow">
            <a:avLst>
              <a:gd name="adj1" fmla="val 74450"/>
              <a:gd name="adj2" fmla="val 50000"/>
            </a:avLst>
          </a:prstGeom>
          <a:solidFill>
            <a:schemeClr val="tx2">
              <a:lumMod val="50000"/>
            </a:schemeClr>
          </a:solidFill>
          <a:effectLst>
            <a:outerShdw blurRad="50800" dist="38100" dir="2700000" algn="tl" rotWithShape="0">
              <a:prstClr val="black">
                <a:alpha val="40000"/>
              </a:prstClr>
            </a:outerShdw>
          </a:effectLst>
        </p:spPr>
        <p:txBody>
          <a:bodyPr vert="vert270"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JSON equivalent</a:t>
            </a:r>
          </a:p>
        </p:txBody>
      </p:sp>
      <p:sp>
        <p:nvSpPr>
          <p:cNvPr id="28" name="TextBox 27">
            <a:extLst>
              <a:ext uri="{FF2B5EF4-FFF2-40B4-BE49-F238E27FC236}">
                <a16:creationId xmlns:a16="http://schemas.microsoft.com/office/drawing/2014/main" id="{C94C5E1A-921E-F641-AFF2-15310EBAC716}"/>
              </a:ext>
            </a:extLst>
          </p:cNvPr>
          <p:cNvSpPr txBox="1"/>
          <p:nvPr/>
        </p:nvSpPr>
        <p:spPr>
          <a:xfrm>
            <a:off x="6629400" y="18234"/>
            <a:ext cx="2514600" cy="615553"/>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IBM MQ 9.1.3 </a:t>
            </a:r>
            <a: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CD</a:t>
            </a:r>
            <a:b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br>
            <a: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All Platforms</a:t>
            </a:r>
            <a:endParaRPr kumimoji="0" lang="en-US" sz="18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endParaRPr>
          </a:p>
        </p:txBody>
      </p:sp>
      <p:sp>
        <p:nvSpPr>
          <p:cNvPr id="4" name="Rectangle 3">
            <a:extLst>
              <a:ext uri="{FF2B5EF4-FFF2-40B4-BE49-F238E27FC236}">
                <a16:creationId xmlns:a16="http://schemas.microsoft.com/office/drawing/2014/main" id="{527C08D2-6633-6C4E-B609-B74818ABA08F}"/>
              </a:ext>
            </a:extLst>
          </p:cNvPr>
          <p:cNvSpPr/>
          <p:nvPr/>
        </p:nvSpPr>
        <p:spPr>
          <a:xfrm>
            <a:off x="119332" y="3740102"/>
            <a:ext cx="4333336" cy="1072530"/>
          </a:xfrm>
          <a:prstGeom prst="rect">
            <a:avLst/>
          </a:prstGeom>
          <a:solidFill>
            <a:srgbClr val="EAEAEA"/>
          </a:solidFill>
          <a:ln>
            <a:noFill/>
          </a:ln>
          <a:effectLst>
            <a:outerShdw blurRad="50800" dist="38100" dir="2700000" algn="tl" rotWithShape="0">
              <a:prstClr val="black">
                <a:alpha val="40000"/>
              </a:prstClr>
            </a:outerShdw>
          </a:effectLst>
        </p:spPr>
        <p:txBody>
          <a:bodyPr wrap="square" lIns="72000" tIns="0" rIns="72000" bIns="0" rtlCol="0" anchor="ctr">
            <a:noAutofit/>
          </a:bodyPr>
          <a:lstStyle/>
          <a:p>
            <a:r>
              <a:rPr lang="en-GB" sz="1400" dirty="0"/>
              <a:t>MQ 9.1.5 CD carries these APIs over into a new V2 of the REST API. Earlier APIs for per-object manipulation have been stabilised at V1</a:t>
            </a:r>
          </a:p>
          <a:p>
            <a:endParaRPr lang="en-GB" sz="600" dirty="0"/>
          </a:p>
          <a:p>
            <a:r>
              <a:rPr lang="en-GB" sz="600" dirty="0"/>
              <a:t>www.ibm.com/support/knowledgecenter/en/SSFKSJ_9.1.0/com.ibm.mq.pro.doc/q133690_.htm#q133690___restapiv2</a:t>
            </a:r>
          </a:p>
        </p:txBody>
      </p:sp>
    </p:spTree>
    <p:extLst>
      <p:ext uri="{BB962C8B-B14F-4D97-AF65-F5344CB8AC3E}">
        <p14:creationId xmlns:p14="http://schemas.microsoft.com/office/powerpoint/2010/main" val="290807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263573" cy="4493752"/>
          </a:xfrm>
        </p:spPr>
        <p:txBody>
          <a:bodyPr/>
          <a:lstStyle/>
          <a:p>
            <a:r>
              <a:rPr lang="en-US" dirty="0"/>
              <a:t>Code as Config for the applications too</a:t>
            </a:r>
            <a:endParaRPr lang="en-GB" dirty="0"/>
          </a:p>
        </p:txBody>
      </p:sp>
      <p:sp>
        <p:nvSpPr>
          <p:cNvPr id="28" name="Content Placeholder 2">
            <a:extLst>
              <a:ext uri="{FF2B5EF4-FFF2-40B4-BE49-F238E27FC236}">
                <a16:creationId xmlns:a16="http://schemas.microsoft.com/office/drawing/2014/main" id="{8B263FC7-9C7C-0840-9459-702D8B8D1023}"/>
              </a:ext>
            </a:extLst>
          </p:cNvPr>
          <p:cNvSpPr txBox="1">
            <a:spLocks/>
          </p:cNvSpPr>
          <p:nvPr/>
        </p:nvSpPr>
        <p:spPr>
          <a:xfrm>
            <a:off x="237194" y="639575"/>
            <a:ext cx="4029075" cy="4302757"/>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5719" defTabSz="457189">
              <a:defRPr/>
            </a:pPr>
            <a:r>
              <a:rPr lang="en-GB" dirty="0">
                <a:solidFill>
                  <a:srgbClr val="FFFFFF"/>
                </a:solidFill>
                <a:latin typeface="IBM Plex Sans Light" panose="020B0403050203000203" pitchFamily="34" charset="77"/>
              </a:rPr>
              <a:t>Applications should never encode the MQ connection details, not even the queue manager</a:t>
            </a:r>
          </a:p>
          <a:p>
            <a:pPr marL="35719" defTabSz="457189">
              <a:defRPr/>
            </a:pPr>
            <a:r>
              <a:rPr lang="en-GB" dirty="0">
                <a:solidFill>
                  <a:srgbClr val="FFFFFF"/>
                </a:solidFill>
                <a:latin typeface="IBM Plex Sans Light" panose="020B0403050203000203" pitchFamily="34" charset="77"/>
              </a:rPr>
              <a:t>MQ CCDTs encapsulate the connection details</a:t>
            </a:r>
          </a:p>
          <a:p>
            <a:pPr marL="35719" defTabSz="457189">
              <a:defRPr/>
            </a:pPr>
            <a:r>
              <a:rPr lang="en-GB" dirty="0">
                <a:solidFill>
                  <a:srgbClr val="FFFFFF"/>
                </a:solidFill>
                <a:latin typeface="IBM Plex Sans Light" panose="020B0403050203000203" pitchFamily="34" charset="77"/>
              </a:rPr>
              <a:t>You can now build your </a:t>
            </a:r>
            <a:r>
              <a:rPr lang="en-GB" b="1" dirty="0">
                <a:solidFill>
                  <a:srgbClr val="FFFFFF"/>
                </a:solidFill>
                <a:latin typeface="IBM Plex Sans Light" panose="020B0403050203000203" pitchFamily="34" charset="77"/>
              </a:rPr>
              <a:t>own JSON format CCDTs</a:t>
            </a:r>
          </a:p>
          <a:p>
            <a:pPr marL="35719" defTabSz="457189">
              <a:defRPr/>
            </a:pPr>
            <a:r>
              <a:rPr lang="en-GB" dirty="0">
                <a:solidFill>
                  <a:srgbClr val="FFFFFF"/>
                </a:solidFill>
                <a:latin typeface="IBM Plex Sans Light" panose="020B0403050203000203" pitchFamily="34" charset="77"/>
              </a:rPr>
              <a:t>These can be deployed as part of the same pipeline that deploys your queue managers and applications</a:t>
            </a:r>
          </a:p>
          <a:p>
            <a:pPr marL="35719" defTabSz="457189">
              <a:defRPr/>
            </a:pPr>
            <a:r>
              <a:rPr lang="en-GB" dirty="0">
                <a:solidFill>
                  <a:srgbClr val="FFFFFF"/>
                </a:solidFill>
                <a:latin typeface="IBM Plex Sans Light" panose="020B0403050203000203" pitchFamily="34" charset="77"/>
              </a:rPr>
              <a:t>Supports multiple channels of the same name on different queue managers to simplify the building of uniform clusters</a:t>
            </a:r>
          </a:p>
        </p:txBody>
      </p:sp>
      <p:sp>
        <p:nvSpPr>
          <p:cNvPr id="9" name="Footer Placeholder 8">
            <a:extLst>
              <a:ext uri="{FF2B5EF4-FFF2-40B4-BE49-F238E27FC236}">
                <a16:creationId xmlns:a16="http://schemas.microsoft.com/office/drawing/2014/main" id="{9DF0DFAC-494F-4F46-9B17-CF98D277E07E}"/>
              </a:ext>
            </a:extLst>
          </p:cNvPr>
          <p:cNvSpPr>
            <a:spLocks noGrp="1"/>
          </p:cNvSpPr>
          <p:nvPr>
            <p:ph type="ftr" sz="quarter" idx="10"/>
          </p:nvPr>
        </p:nvSpPr>
        <p:spPr/>
        <p:txBody>
          <a:bodyPr/>
          <a:lstStyle/>
          <a:p>
            <a:pPr defTabSz="685783">
              <a:defRPr/>
            </a:pPr>
            <a:r>
              <a:rPr lang="en-GB">
                <a:solidFill>
                  <a:srgbClr val="FFFFFF"/>
                </a:solidFill>
                <a:latin typeface="IBM Plex Sans"/>
              </a:rPr>
              <a:t>© 2020 IBM Corporation    </a:t>
            </a:r>
            <a:endParaRPr lang="en-US" dirty="0">
              <a:solidFill>
                <a:srgbClr val="FFFFFF"/>
              </a:solidFill>
              <a:latin typeface="IBM Plex Sans"/>
            </a:endParaRPr>
          </a:p>
        </p:txBody>
      </p:sp>
      <p:sp>
        <p:nvSpPr>
          <p:cNvPr id="43" name="TextBox 42">
            <a:extLst>
              <a:ext uri="{FF2B5EF4-FFF2-40B4-BE49-F238E27FC236}">
                <a16:creationId xmlns:a16="http://schemas.microsoft.com/office/drawing/2014/main" id="{24158241-5DCB-A448-AF31-1ACBC0B013D9}"/>
              </a:ext>
            </a:extLst>
          </p:cNvPr>
          <p:cNvSpPr txBox="1"/>
          <p:nvPr/>
        </p:nvSpPr>
        <p:spPr>
          <a:xfrm>
            <a:off x="6629400" y="18234"/>
            <a:ext cx="2514600" cy="615553"/>
          </a:xfrm>
          <a:prstGeom prst="rect">
            <a:avLst/>
          </a:prstGeom>
          <a:noFill/>
        </p:spPr>
        <p:txBody>
          <a:bodyPr wrap="square" rtlCol="0">
            <a:spAutoFit/>
          </a:bodyPr>
          <a:lstStyle/>
          <a:p>
            <a:pPr algn="r" defTabSz="685783">
              <a:defRPr/>
            </a:pPr>
            <a:r>
              <a:rPr lang="en-US" sz="1800" dirty="0">
                <a:solidFill>
                  <a:srgbClr val="000000">
                    <a:lumMod val="75000"/>
                    <a:lumOff val="25000"/>
                  </a:srgbClr>
                </a:solidFill>
                <a:latin typeface="IBM Plex Sans ExtraLight" panose="020B0303050203000203" pitchFamily="34" charset="77"/>
              </a:rPr>
              <a:t>IBM MQ 9.1.2+ </a:t>
            </a:r>
            <a:r>
              <a:rPr lang="en-US" sz="1600" dirty="0">
                <a:solidFill>
                  <a:srgbClr val="000000">
                    <a:lumMod val="75000"/>
                    <a:lumOff val="25000"/>
                  </a:srgbClr>
                </a:solidFill>
                <a:latin typeface="IBM Plex Sans ExtraLight" panose="020B0303050203000203" pitchFamily="34" charset="77"/>
              </a:rPr>
              <a:t>CD</a:t>
            </a:r>
            <a:br>
              <a:rPr lang="en-US" sz="1600" dirty="0">
                <a:solidFill>
                  <a:srgbClr val="000000">
                    <a:lumMod val="75000"/>
                    <a:lumOff val="25000"/>
                  </a:srgbClr>
                </a:solidFill>
                <a:latin typeface="IBM Plex Sans ExtraLight" panose="020B0303050203000203" pitchFamily="34" charset="77"/>
              </a:rPr>
            </a:br>
            <a:r>
              <a:rPr lang="en-US" sz="1600" dirty="0">
                <a:solidFill>
                  <a:srgbClr val="000000">
                    <a:lumMod val="75000"/>
                    <a:lumOff val="25000"/>
                  </a:srgbClr>
                </a:solidFill>
                <a:latin typeface="IBM Plex Sans ExtraLight" panose="020B0303050203000203" pitchFamily="34" charset="77"/>
              </a:rPr>
              <a:t>Clients</a:t>
            </a:r>
            <a:endParaRPr lang="en-US" sz="1800" dirty="0">
              <a:solidFill>
                <a:srgbClr val="000000">
                  <a:lumMod val="75000"/>
                  <a:lumOff val="25000"/>
                </a:srgbClr>
              </a:solidFill>
              <a:latin typeface="IBM Plex Sans ExtraLight" panose="020B0303050203000203" pitchFamily="34" charset="77"/>
            </a:endParaRPr>
          </a:p>
        </p:txBody>
      </p:sp>
      <p:pic>
        <p:nvPicPr>
          <p:cNvPr id="5" name="Graphic 4" descr="Gears">
            <a:extLst>
              <a:ext uri="{FF2B5EF4-FFF2-40B4-BE49-F238E27FC236}">
                <a16:creationId xmlns:a16="http://schemas.microsoft.com/office/drawing/2014/main" id="{2E8627E6-147F-BB45-B018-7890E88B1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9347" y="801300"/>
            <a:ext cx="1031326" cy="1031326"/>
          </a:xfrm>
          <a:prstGeom prst="rect">
            <a:avLst/>
          </a:prstGeom>
        </p:spPr>
      </p:pic>
      <p:grpSp>
        <p:nvGrpSpPr>
          <p:cNvPr id="21" name="Group 20">
            <a:extLst>
              <a:ext uri="{FF2B5EF4-FFF2-40B4-BE49-F238E27FC236}">
                <a16:creationId xmlns:a16="http://schemas.microsoft.com/office/drawing/2014/main" id="{EF25B359-9455-ED40-9B78-D79B153C0C2F}"/>
              </a:ext>
            </a:extLst>
          </p:cNvPr>
          <p:cNvGrpSpPr/>
          <p:nvPr/>
        </p:nvGrpSpPr>
        <p:grpSpPr>
          <a:xfrm>
            <a:off x="5057598" y="2136950"/>
            <a:ext cx="712255" cy="429573"/>
            <a:chOff x="1787578" y="4866640"/>
            <a:chExt cx="949673" cy="572764"/>
          </a:xfrm>
        </p:grpSpPr>
        <p:sp>
          <p:nvSpPr>
            <p:cNvPr id="22" name="Rectangle 21">
              <a:extLst>
                <a:ext uri="{FF2B5EF4-FFF2-40B4-BE49-F238E27FC236}">
                  <a16:creationId xmlns:a16="http://schemas.microsoft.com/office/drawing/2014/main" id="{1341016A-619C-9A4C-BD2D-D4B20A860A25}"/>
                </a:ext>
              </a:extLst>
            </p:cNvPr>
            <p:cNvSpPr/>
            <p:nvPr/>
          </p:nvSpPr>
          <p:spPr>
            <a:xfrm>
              <a:off x="1787578" y="4866640"/>
              <a:ext cx="949673" cy="497840"/>
            </a:xfrm>
            <a:prstGeom prst="rect">
              <a:avLst/>
            </a:prstGeom>
            <a:solidFill>
              <a:schemeClr val="bg2"/>
            </a:solidFill>
            <a:ln w="57150">
              <a:solidFill>
                <a:schemeClr val="tx1"/>
              </a:solidFill>
            </a:ln>
          </p:spPr>
          <p:txBody>
            <a:bodyPr wrap="square" lIns="0" tIns="0" rIns="0" bIns="108000" rtlCol="0" anchor="ctr">
              <a:noAutofit/>
            </a:bodyPr>
            <a:lstStyle/>
            <a:p>
              <a:pPr algn="ctr"/>
              <a:r>
                <a:rPr lang="en-US" sz="900" b="1" dirty="0">
                  <a:latin typeface="Arial"/>
                  <a:cs typeface="Arial"/>
                </a:rPr>
                <a:t>QMA</a:t>
              </a:r>
            </a:p>
          </p:txBody>
        </p:sp>
        <p:sp>
          <p:nvSpPr>
            <p:cNvPr id="23" name="TextBox 22">
              <a:extLst>
                <a:ext uri="{FF2B5EF4-FFF2-40B4-BE49-F238E27FC236}">
                  <a16:creationId xmlns:a16="http://schemas.microsoft.com/office/drawing/2014/main" id="{FC8E3121-FAE6-054E-8E70-D6AD9B0D63B6}"/>
                </a:ext>
              </a:extLst>
            </p:cNvPr>
            <p:cNvSpPr txBox="1"/>
            <p:nvPr/>
          </p:nvSpPr>
          <p:spPr>
            <a:xfrm>
              <a:off x="2384440" y="5100849"/>
              <a:ext cx="246308" cy="338555"/>
            </a:xfrm>
            <a:prstGeom prst="rect">
              <a:avLst/>
            </a:prstGeom>
            <a:noFill/>
          </p:spPr>
          <p:txBody>
            <a:bodyPr wrap="none" rtlCol="0">
              <a:spAutoFit/>
            </a:bodyPr>
            <a:lstStyle/>
            <a:p>
              <a:endParaRPr lang="en-US" sz="1050" b="1" dirty="0">
                <a:solidFill>
                  <a:schemeClr val="bg2"/>
                </a:solidFill>
              </a:endParaRPr>
            </a:p>
          </p:txBody>
        </p:sp>
      </p:grpSp>
      <p:grpSp>
        <p:nvGrpSpPr>
          <p:cNvPr id="62" name="Group 61">
            <a:extLst>
              <a:ext uri="{FF2B5EF4-FFF2-40B4-BE49-F238E27FC236}">
                <a16:creationId xmlns:a16="http://schemas.microsoft.com/office/drawing/2014/main" id="{545696C1-46DD-7545-B630-000A87336E06}"/>
              </a:ext>
            </a:extLst>
          </p:cNvPr>
          <p:cNvGrpSpPr/>
          <p:nvPr/>
        </p:nvGrpSpPr>
        <p:grpSpPr>
          <a:xfrm>
            <a:off x="7179411" y="1890137"/>
            <a:ext cx="885491" cy="885491"/>
            <a:chOff x="10405095" y="2913942"/>
            <a:chExt cx="914400" cy="914400"/>
          </a:xfrm>
        </p:grpSpPr>
        <p:pic>
          <p:nvPicPr>
            <p:cNvPr id="18" name="Graphic 17" descr="Browser window">
              <a:extLst>
                <a:ext uri="{FF2B5EF4-FFF2-40B4-BE49-F238E27FC236}">
                  <a16:creationId xmlns:a16="http://schemas.microsoft.com/office/drawing/2014/main" id="{4BB02932-6D37-FB47-AD27-DA551E5365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5095" y="2913942"/>
              <a:ext cx="914400" cy="914400"/>
            </a:xfrm>
            <a:prstGeom prst="rect">
              <a:avLst/>
            </a:prstGeom>
          </p:spPr>
        </p:pic>
        <p:sp>
          <p:nvSpPr>
            <p:cNvPr id="33" name="TextBox 32">
              <a:extLst>
                <a:ext uri="{FF2B5EF4-FFF2-40B4-BE49-F238E27FC236}">
                  <a16:creationId xmlns:a16="http://schemas.microsoft.com/office/drawing/2014/main" id="{D289A70C-640D-FA4B-8407-B0A61AB0B55C}"/>
                </a:ext>
              </a:extLst>
            </p:cNvPr>
            <p:cNvSpPr txBox="1"/>
            <p:nvPr/>
          </p:nvSpPr>
          <p:spPr>
            <a:xfrm>
              <a:off x="10678564" y="3294516"/>
              <a:ext cx="417477" cy="238368"/>
            </a:xfrm>
            <a:prstGeom prst="rect">
              <a:avLst/>
            </a:prstGeom>
            <a:noFill/>
          </p:spPr>
          <p:txBody>
            <a:bodyPr wrap="none" rtlCol="0">
              <a:spAutoFit/>
            </a:bodyPr>
            <a:lstStyle/>
            <a:p>
              <a:r>
                <a:rPr lang="en-US" sz="900" b="1" dirty="0"/>
                <a:t>App</a:t>
              </a:r>
            </a:p>
          </p:txBody>
        </p:sp>
      </p:grpSp>
      <p:pic>
        <p:nvPicPr>
          <p:cNvPr id="38" name="Graphic 37" descr="Arrow Straight">
            <a:extLst>
              <a:ext uri="{FF2B5EF4-FFF2-40B4-BE49-F238E27FC236}">
                <a16:creationId xmlns:a16="http://schemas.microsoft.com/office/drawing/2014/main" id="{0B5E9790-6C8C-3D46-BF50-E6E99BE3F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3003135">
            <a:off x="7059631" y="1367602"/>
            <a:ext cx="549840" cy="549840"/>
          </a:xfrm>
          <a:prstGeom prst="rect">
            <a:avLst/>
          </a:prstGeom>
        </p:spPr>
      </p:pic>
      <p:pic>
        <p:nvPicPr>
          <p:cNvPr id="39" name="Graphic 38" descr="Arrow Straight">
            <a:extLst>
              <a:ext uri="{FF2B5EF4-FFF2-40B4-BE49-F238E27FC236}">
                <a16:creationId xmlns:a16="http://schemas.microsoft.com/office/drawing/2014/main" id="{6CB7E45E-4FB2-AC42-9F9E-EC3452C242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596865" flipH="1">
            <a:off x="5978261" y="1367603"/>
            <a:ext cx="549840" cy="549840"/>
          </a:xfrm>
          <a:prstGeom prst="rect">
            <a:avLst/>
          </a:prstGeom>
        </p:spPr>
      </p:pic>
      <p:pic>
        <p:nvPicPr>
          <p:cNvPr id="40" name="Graphic 39" descr="Arrow Straight">
            <a:extLst>
              <a:ext uri="{FF2B5EF4-FFF2-40B4-BE49-F238E27FC236}">
                <a16:creationId xmlns:a16="http://schemas.microsoft.com/office/drawing/2014/main" id="{0E56E1E0-6041-5F44-98E1-D4A82A18E2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6578903" y="323930"/>
            <a:ext cx="549840" cy="549840"/>
          </a:xfrm>
          <a:prstGeom prst="rect">
            <a:avLst/>
          </a:prstGeom>
        </p:spPr>
      </p:pic>
      <p:grpSp>
        <p:nvGrpSpPr>
          <p:cNvPr id="53" name="Group 52">
            <a:extLst>
              <a:ext uri="{FF2B5EF4-FFF2-40B4-BE49-F238E27FC236}">
                <a16:creationId xmlns:a16="http://schemas.microsoft.com/office/drawing/2014/main" id="{833C4AB6-3464-AF43-8192-BE613759D210}"/>
              </a:ext>
            </a:extLst>
          </p:cNvPr>
          <p:cNvGrpSpPr/>
          <p:nvPr/>
        </p:nvGrpSpPr>
        <p:grpSpPr>
          <a:xfrm>
            <a:off x="5906120" y="2135738"/>
            <a:ext cx="712255" cy="429573"/>
            <a:chOff x="1787578" y="4866640"/>
            <a:chExt cx="949673" cy="572764"/>
          </a:xfrm>
        </p:grpSpPr>
        <p:sp>
          <p:nvSpPr>
            <p:cNvPr id="60" name="Rectangle 59">
              <a:extLst>
                <a:ext uri="{FF2B5EF4-FFF2-40B4-BE49-F238E27FC236}">
                  <a16:creationId xmlns:a16="http://schemas.microsoft.com/office/drawing/2014/main" id="{CD8FADAC-1263-5841-B4B0-BB1399686040}"/>
                </a:ext>
              </a:extLst>
            </p:cNvPr>
            <p:cNvSpPr/>
            <p:nvPr/>
          </p:nvSpPr>
          <p:spPr>
            <a:xfrm>
              <a:off x="1787578" y="4866640"/>
              <a:ext cx="949673" cy="497840"/>
            </a:xfrm>
            <a:prstGeom prst="rect">
              <a:avLst/>
            </a:prstGeom>
            <a:solidFill>
              <a:schemeClr val="bg2"/>
            </a:solidFill>
            <a:ln w="57150">
              <a:solidFill>
                <a:schemeClr val="tx1"/>
              </a:solidFill>
            </a:ln>
          </p:spPr>
          <p:txBody>
            <a:bodyPr wrap="square" lIns="0" tIns="0" rIns="0" bIns="108000" rtlCol="0" anchor="ctr">
              <a:noAutofit/>
            </a:bodyPr>
            <a:lstStyle/>
            <a:p>
              <a:pPr algn="ctr"/>
              <a:r>
                <a:rPr lang="en-US" sz="900" b="1" dirty="0">
                  <a:latin typeface="Arial"/>
                  <a:cs typeface="Arial"/>
                </a:rPr>
                <a:t>QMB</a:t>
              </a:r>
            </a:p>
          </p:txBody>
        </p:sp>
        <p:sp>
          <p:nvSpPr>
            <p:cNvPr id="61" name="TextBox 60">
              <a:extLst>
                <a:ext uri="{FF2B5EF4-FFF2-40B4-BE49-F238E27FC236}">
                  <a16:creationId xmlns:a16="http://schemas.microsoft.com/office/drawing/2014/main" id="{C4A9B5D4-4CD2-D448-8322-10EFFD2F7BD5}"/>
                </a:ext>
              </a:extLst>
            </p:cNvPr>
            <p:cNvSpPr txBox="1"/>
            <p:nvPr/>
          </p:nvSpPr>
          <p:spPr>
            <a:xfrm>
              <a:off x="2384440" y="5100849"/>
              <a:ext cx="246308" cy="338555"/>
            </a:xfrm>
            <a:prstGeom prst="rect">
              <a:avLst/>
            </a:prstGeom>
            <a:noFill/>
          </p:spPr>
          <p:txBody>
            <a:bodyPr wrap="none" rtlCol="0">
              <a:spAutoFit/>
            </a:bodyPr>
            <a:lstStyle/>
            <a:p>
              <a:endParaRPr lang="en-US" sz="1050" b="1" dirty="0">
                <a:solidFill>
                  <a:schemeClr val="bg2"/>
                </a:solidFill>
              </a:endParaRPr>
            </a:p>
          </p:txBody>
        </p:sp>
      </p:grpSp>
      <p:sp>
        <p:nvSpPr>
          <p:cNvPr id="64" name="Rectangle 63">
            <a:extLst>
              <a:ext uri="{FF2B5EF4-FFF2-40B4-BE49-F238E27FC236}">
                <a16:creationId xmlns:a16="http://schemas.microsoft.com/office/drawing/2014/main" id="{D292E2F2-4B37-E242-898F-342DEA457E13}"/>
              </a:ext>
            </a:extLst>
          </p:cNvPr>
          <p:cNvSpPr/>
          <p:nvPr/>
        </p:nvSpPr>
        <p:spPr>
          <a:xfrm>
            <a:off x="7834780" y="2411704"/>
            <a:ext cx="173021" cy="246762"/>
          </a:xfrm>
          <a:prstGeom prst="rect">
            <a:avLst/>
          </a:prstGeom>
          <a:solidFill>
            <a:schemeClr val="bg2"/>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900" dirty="0" err="1">
              <a:solidFill>
                <a:srgbClr val="FFFFFF"/>
              </a:solidFill>
              <a:latin typeface="Arial"/>
              <a:cs typeface="Arial"/>
            </a:endParaRPr>
          </a:p>
        </p:txBody>
      </p:sp>
      <p:grpSp>
        <p:nvGrpSpPr>
          <p:cNvPr id="63" name="Group 62">
            <a:extLst>
              <a:ext uri="{FF2B5EF4-FFF2-40B4-BE49-F238E27FC236}">
                <a16:creationId xmlns:a16="http://schemas.microsoft.com/office/drawing/2014/main" id="{B909282F-5357-3C4A-9BEB-7549E1B1AA40}"/>
              </a:ext>
            </a:extLst>
          </p:cNvPr>
          <p:cNvGrpSpPr/>
          <p:nvPr/>
        </p:nvGrpSpPr>
        <p:grpSpPr>
          <a:xfrm>
            <a:off x="7674908" y="2333391"/>
            <a:ext cx="685800" cy="685800"/>
            <a:chOff x="8701463" y="2898079"/>
            <a:chExt cx="914400" cy="914400"/>
          </a:xfrm>
        </p:grpSpPr>
        <p:pic>
          <p:nvPicPr>
            <p:cNvPr id="14" name="Graphic 13" descr="Paper">
              <a:extLst>
                <a:ext uri="{FF2B5EF4-FFF2-40B4-BE49-F238E27FC236}">
                  <a16:creationId xmlns:a16="http://schemas.microsoft.com/office/drawing/2014/main" id="{053D31CE-275A-BE47-9A2F-D1C9316BBC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01463" y="2898079"/>
              <a:ext cx="914400" cy="914400"/>
            </a:xfrm>
            <a:prstGeom prst="rect">
              <a:avLst/>
            </a:prstGeom>
          </p:spPr>
        </p:pic>
        <p:sp>
          <p:nvSpPr>
            <p:cNvPr id="19" name="TextBox 18">
              <a:extLst>
                <a:ext uri="{FF2B5EF4-FFF2-40B4-BE49-F238E27FC236}">
                  <a16:creationId xmlns:a16="http://schemas.microsoft.com/office/drawing/2014/main" id="{6C2288E0-6A93-364D-B820-382867CFD21C}"/>
                </a:ext>
              </a:extLst>
            </p:cNvPr>
            <p:cNvSpPr txBox="1"/>
            <p:nvPr/>
          </p:nvSpPr>
          <p:spPr>
            <a:xfrm>
              <a:off x="8865063" y="3232643"/>
              <a:ext cx="643765" cy="307776"/>
            </a:xfrm>
            <a:prstGeom prst="rect">
              <a:avLst/>
            </a:prstGeom>
            <a:noFill/>
          </p:spPr>
          <p:txBody>
            <a:bodyPr wrap="none" rtlCol="0">
              <a:spAutoFit/>
            </a:bodyPr>
            <a:lstStyle/>
            <a:p>
              <a:r>
                <a:rPr lang="en-US" sz="900" b="1" dirty="0">
                  <a:solidFill>
                    <a:schemeClr val="bg1">
                      <a:lumMod val="50000"/>
                      <a:lumOff val="50000"/>
                    </a:schemeClr>
                  </a:solidFill>
                </a:rPr>
                <a:t>CCDT</a:t>
              </a:r>
            </a:p>
          </p:txBody>
        </p:sp>
      </p:grpSp>
      <p:sp>
        <p:nvSpPr>
          <p:cNvPr id="25" name="Folded Corner 24">
            <a:extLst>
              <a:ext uri="{FF2B5EF4-FFF2-40B4-BE49-F238E27FC236}">
                <a16:creationId xmlns:a16="http://schemas.microsoft.com/office/drawing/2014/main" id="{1DC684FA-02BA-F84E-ABCD-3758860768C3}"/>
              </a:ext>
            </a:extLst>
          </p:cNvPr>
          <p:cNvSpPr/>
          <p:nvPr/>
        </p:nvSpPr>
        <p:spPr>
          <a:xfrm>
            <a:off x="6102586" y="3218882"/>
            <a:ext cx="1589211" cy="1723450"/>
          </a:xfrm>
          <a:prstGeom prst="foldedCorner">
            <a:avLst/>
          </a:prstGeom>
          <a:solidFill>
            <a:schemeClr val="bg2"/>
          </a:solidFill>
          <a:ln w="28575">
            <a:solidFill>
              <a:schemeClr val="tx2">
                <a:lumMod val="75000"/>
              </a:schemeClr>
            </a:solidFill>
          </a:ln>
          <a:effectLst>
            <a:outerShdw blurRad="50800" dist="38100" dir="2700000" algn="tl" rotWithShape="0">
              <a:prstClr val="black">
                <a:alpha val="40000"/>
              </a:prstClr>
            </a:outerShdw>
          </a:effectLst>
        </p:spPr>
        <p:txBody>
          <a:bodyPr wrap="square" lIns="108000" tIns="108000" rIns="0" bIns="108000" rtlCol="0" anchor="t">
            <a:noAutofit/>
          </a:bodyPr>
          <a:lstStyle/>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“channel”:[</a:t>
            </a:r>
            <a:br>
              <a:rPr lang="en-US" sz="800" b="1" dirty="0">
                <a:solidFill>
                  <a:srgbClr val="000000">
                    <a:lumMod val="75000"/>
                    <a:lumOff val="25000"/>
                  </a:srgbClr>
                </a:solidFill>
                <a:latin typeface="IBM Plex Mono Text" panose="020B0509050203000203" pitchFamily="49" charset="77"/>
                <a:cs typeface="Consolas" panose="020B0609020204030204" pitchFamily="49" charset="0"/>
              </a:rPr>
            </a:b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r>
              <a:rPr lang="en-US" sz="800" b="1" dirty="0" err="1">
                <a:solidFill>
                  <a:srgbClr val="000000">
                    <a:lumMod val="75000"/>
                    <a:lumOff val="25000"/>
                  </a:srgbClr>
                </a:solidFill>
                <a:latin typeface="IBM Plex Mono Text" panose="020B0509050203000203" pitchFamily="49" charset="77"/>
                <a:cs typeface="Consolas" panose="020B0609020204030204" pitchFamily="49" charset="0"/>
              </a:rPr>
              <a:t>name”:”ABC</a:t>
            </a: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a:t>
            </a:r>
            <a:br>
              <a:rPr lang="en-US" sz="800" b="1" dirty="0">
                <a:solidFill>
                  <a:srgbClr val="000000">
                    <a:lumMod val="75000"/>
                    <a:lumOff val="25000"/>
                  </a:srgbClr>
                </a:solidFill>
                <a:latin typeface="IBM Plex Mono Text" panose="020B0509050203000203" pitchFamily="49" charset="77"/>
                <a:cs typeface="Consolas" panose="020B0609020204030204" pitchFamily="49" charset="0"/>
              </a:rPr>
            </a:b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r>
              <a:rPr lang="en-US" sz="800" b="1" dirty="0" err="1">
                <a:solidFill>
                  <a:srgbClr val="000000">
                    <a:lumMod val="75000"/>
                    <a:lumOff val="25000"/>
                  </a:srgbClr>
                </a:solidFill>
                <a:latin typeface="IBM Plex Mono Text" panose="020B0509050203000203" pitchFamily="49" charset="77"/>
                <a:cs typeface="Consolas" panose="020B0609020204030204" pitchFamily="49" charset="0"/>
              </a:rPr>
              <a:t>queueManager</a:t>
            </a: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”:”QMA”</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r>
              <a:rPr lang="en-US" sz="800" b="1" dirty="0" err="1">
                <a:solidFill>
                  <a:srgbClr val="000000">
                    <a:lumMod val="75000"/>
                    <a:lumOff val="25000"/>
                  </a:srgbClr>
                </a:solidFill>
                <a:latin typeface="IBM Plex Mono Text" panose="020B0509050203000203" pitchFamily="49" charset="77"/>
                <a:cs typeface="Consolas" panose="020B0609020204030204" pitchFamily="49" charset="0"/>
              </a:rPr>
              <a:t>name”:”ABC</a:t>
            </a: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a:t>
            </a:r>
            <a:br>
              <a:rPr lang="en-US" sz="800" b="1" dirty="0">
                <a:solidFill>
                  <a:srgbClr val="000000">
                    <a:lumMod val="75000"/>
                    <a:lumOff val="25000"/>
                  </a:srgbClr>
                </a:solidFill>
                <a:latin typeface="IBM Plex Mono Text" panose="020B0509050203000203" pitchFamily="49" charset="77"/>
                <a:cs typeface="Consolas" panose="020B0609020204030204" pitchFamily="49" charset="0"/>
              </a:rPr>
            </a:b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r>
              <a:rPr lang="en-US" sz="800" b="1" dirty="0" err="1">
                <a:solidFill>
                  <a:srgbClr val="000000">
                    <a:lumMod val="75000"/>
                    <a:lumOff val="25000"/>
                  </a:srgbClr>
                </a:solidFill>
                <a:latin typeface="IBM Plex Mono Text" panose="020B0509050203000203" pitchFamily="49" charset="77"/>
                <a:cs typeface="Consolas" panose="020B0609020204030204" pitchFamily="49" charset="0"/>
              </a:rPr>
              <a:t>queueManager</a:t>
            </a: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”:”QMB”</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  ]</a:t>
            </a:r>
          </a:p>
          <a:p>
            <a:pPr defTabSz="685783">
              <a:defRPr/>
            </a:pPr>
            <a:r>
              <a:rPr lang="en-US" sz="800" b="1" dirty="0">
                <a:solidFill>
                  <a:srgbClr val="000000">
                    <a:lumMod val="75000"/>
                    <a:lumOff val="25000"/>
                  </a:srgbClr>
                </a:solidFill>
                <a:latin typeface="IBM Plex Mono Text" panose="020B0509050203000203" pitchFamily="49" charset="77"/>
                <a:cs typeface="Consolas" panose="020B0609020204030204" pitchFamily="49" charset="0"/>
              </a:rPr>
              <a:t>}</a:t>
            </a:r>
            <a:endParaRPr lang="en-US" sz="800" b="1" dirty="0">
              <a:latin typeface="IBM Plex Mono Text" panose="020B0509050203000203" pitchFamily="49" charset="77"/>
            </a:endParaRPr>
          </a:p>
        </p:txBody>
      </p:sp>
    </p:spTree>
    <p:extLst>
      <p:ext uri="{BB962C8B-B14F-4D97-AF65-F5344CB8AC3E}">
        <p14:creationId xmlns:p14="http://schemas.microsoft.com/office/powerpoint/2010/main" val="221695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FCD1D6-595F-AF41-8D7E-5976796F2F42}"/>
              </a:ext>
            </a:extLst>
          </p:cNvPr>
          <p:cNvSpPr>
            <a:spLocks noGrp="1"/>
          </p:cNvSpPr>
          <p:nvPr>
            <p:ph type="title"/>
          </p:nvPr>
        </p:nvSpPr>
        <p:spPr/>
        <p:txBody>
          <a:bodyPr/>
          <a:lstStyle/>
          <a:p>
            <a:r>
              <a:rPr lang="en-US" dirty="0">
                <a:solidFill>
                  <a:schemeClr val="bg2"/>
                </a:solidFill>
              </a:rPr>
              <a:t>Queue size control</a:t>
            </a:r>
          </a:p>
        </p:txBody>
      </p:sp>
      <p:sp>
        <p:nvSpPr>
          <p:cNvPr id="4" name="Text Placeholder 3">
            <a:extLst>
              <a:ext uri="{FF2B5EF4-FFF2-40B4-BE49-F238E27FC236}">
                <a16:creationId xmlns:a16="http://schemas.microsoft.com/office/drawing/2014/main" id="{3C08B715-9535-E843-8769-723921452AD5}"/>
              </a:ext>
            </a:extLst>
          </p:cNvPr>
          <p:cNvSpPr>
            <a:spLocks noGrp="1"/>
          </p:cNvSpPr>
          <p:nvPr>
            <p:ph type="body" sz="quarter" idx="12"/>
          </p:nvPr>
        </p:nvSpPr>
        <p:spPr>
          <a:xfrm>
            <a:off x="216920" y="740864"/>
            <a:ext cx="4114800" cy="4402636"/>
          </a:xfrm>
        </p:spPr>
        <p:txBody>
          <a:bodyPr/>
          <a:lstStyle/>
          <a:p>
            <a:r>
              <a:rPr lang="en-US" sz="1200" dirty="0">
                <a:solidFill>
                  <a:schemeClr val="bg2"/>
                </a:solidFill>
              </a:rPr>
              <a:t>Distributed platforms and the Appliance have introduced per-queue disk space control with MQ 9.1.5 CD.</a:t>
            </a:r>
          </a:p>
          <a:p>
            <a:endParaRPr lang="en-US" sz="1200" dirty="0"/>
          </a:p>
          <a:p>
            <a:r>
              <a:rPr lang="en-US" sz="1200" dirty="0"/>
              <a:t>This enables much greater control over resource usage by individual applications.</a:t>
            </a:r>
          </a:p>
          <a:p>
            <a:endParaRPr lang="en-US" sz="1200" dirty="0"/>
          </a:p>
          <a:p>
            <a:r>
              <a:rPr lang="en-US" sz="1200" dirty="0"/>
              <a:t>Queue size control has also introduced the ability for queues to be much larger than the previously fixed</a:t>
            </a:r>
            <a:br>
              <a:rPr lang="en-US" sz="1200" dirty="0"/>
            </a:br>
            <a:r>
              <a:rPr lang="en-US" sz="1200" dirty="0"/>
              <a:t>2 terabytes. This improves MQ’s ability to temporarily buffer significant messaging traffic during an extended </a:t>
            </a:r>
            <a:r>
              <a:rPr lang="en-US" sz="1200"/>
              <a:t>outage.</a:t>
            </a:r>
          </a:p>
          <a:p>
            <a:endParaRPr lang="en-US" sz="1200"/>
          </a:p>
          <a:p>
            <a:r>
              <a:rPr lang="en-US" sz="1200"/>
              <a:t>The maximum supported size is now 255TB</a:t>
            </a:r>
          </a:p>
          <a:p>
            <a:endParaRPr lang="en-US" sz="1200" dirty="0"/>
          </a:p>
          <a:p>
            <a:endParaRPr lang="en-US" sz="1200" dirty="0"/>
          </a:p>
          <a:p>
            <a:endParaRPr lang="en-US" sz="1200" dirty="0">
              <a:solidFill>
                <a:schemeClr val="bg2"/>
              </a:solidFill>
            </a:endParaRPr>
          </a:p>
          <a:p>
            <a:endParaRPr lang="en-US" sz="1200" dirty="0"/>
          </a:p>
          <a:p>
            <a:endParaRPr lang="en-US" sz="1200" dirty="0">
              <a:solidFill>
                <a:schemeClr val="bg2"/>
              </a:solidFill>
            </a:endParaRPr>
          </a:p>
          <a:p>
            <a:endParaRPr lang="en-US" sz="1200" dirty="0"/>
          </a:p>
          <a:p>
            <a:endParaRPr lang="en-US" sz="1200" dirty="0">
              <a:solidFill>
                <a:schemeClr val="bg2"/>
              </a:solidFill>
            </a:endParaRPr>
          </a:p>
          <a:p>
            <a:endParaRPr lang="en-US" sz="1200" dirty="0">
              <a:solidFill>
                <a:schemeClr val="bg2"/>
              </a:solidFill>
            </a:endParaRPr>
          </a:p>
          <a:p>
            <a:endParaRPr lang="en-US" sz="1200" dirty="0"/>
          </a:p>
          <a:p>
            <a:pPr>
              <a:tabLst>
                <a:tab pos="219075" algn="l"/>
                <a:tab pos="3940175" algn="dec"/>
              </a:tabLst>
            </a:pPr>
            <a:r>
              <a:rPr lang="en-US" sz="900" dirty="0"/>
              <a:t>	community.ibm.com/community/user/imwuc/blogs/louis-horsley1</a:t>
            </a:r>
            <a:br>
              <a:rPr lang="en-US" sz="900" dirty="0"/>
            </a:br>
            <a:r>
              <a:rPr lang="en-US" sz="900" dirty="0"/>
              <a:t>	/2020/04/08/easily-controllable-queue-file-sizes</a:t>
            </a:r>
            <a:endParaRPr lang="en-US" sz="900" dirty="0">
              <a:solidFill>
                <a:schemeClr val="bg2"/>
              </a:solidFill>
            </a:endParaRPr>
          </a:p>
          <a:p>
            <a:endParaRPr lang="en-US" sz="1200" dirty="0">
              <a:solidFill>
                <a:schemeClr val="bg2"/>
              </a:solidFill>
            </a:endParaRPr>
          </a:p>
          <a:p>
            <a:endParaRPr lang="en-US" sz="1200" dirty="0">
              <a:solidFill>
                <a:schemeClr val="bg2"/>
              </a:solidFill>
            </a:endParaRPr>
          </a:p>
          <a:p>
            <a:endParaRPr lang="en-US" sz="1200" dirty="0">
              <a:solidFill>
                <a:schemeClr val="bg2"/>
              </a:solidFill>
            </a:endParaRPr>
          </a:p>
          <a:p>
            <a:r>
              <a:rPr lang="en-US" sz="1200" dirty="0">
                <a:solidFill>
                  <a:schemeClr val="bg2"/>
                </a:solidFill>
              </a:rPr>
              <a:t> </a:t>
            </a:r>
          </a:p>
        </p:txBody>
      </p:sp>
      <p:sp>
        <p:nvSpPr>
          <p:cNvPr id="8" name="Footer Placeholder 7">
            <a:extLst>
              <a:ext uri="{FF2B5EF4-FFF2-40B4-BE49-F238E27FC236}">
                <a16:creationId xmlns:a16="http://schemas.microsoft.com/office/drawing/2014/main" id="{6B2A0D41-A295-144B-B747-C0E95B509AC7}"/>
              </a:ext>
            </a:extLst>
          </p:cNvPr>
          <p:cNvSpPr>
            <a:spLocks noGrp="1"/>
          </p:cNvSpPr>
          <p:nvPr>
            <p:ph type="ftr" sz="quarter" idx="10"/>
          </p:nvPr>
        </p:nvSpPr>
        <p:spPr/>
        <p:txBody>
          <a:bodyPr/>
          <a:lstStyle/>
          <a:p>
            <a:r>
              <a:rPr lang="en-GB" spc="-1">
                <a:latin typeface="Arial"/>
                <a:ea typeface="DejaVu Sans"/>
              </a:rPr>
              <a:t>© 2020 IBM Corporation    </a:t>
            </a:r>
            <a:endParaRPr lang="en-GB" spc="-1" dirty="0">
              <a:latin typeface="Arial"/>
            </a:endParaRPr>
          </a:p>
        </p:txBody>
      </p:sp>
      <p:sp>
        <p:nvSpPr>
          <p:cNvPr id="9" name="TextBox 8">
            <a:extLst>
              <a:ext uri="{FF2B5EF4-FFF2-40B4-BE49-F238E27FC236}">
                <a16:creationId xmlns:a16="http://schemas.microsoft.com/office/drawing/2014/main" id="{0F5D5E29-2C47-C345-819A-6AAAD7BF3C52}"/>
              </a:ext>
            </a:extLst>
          </p:cNvPr>
          <p:cNvSpPr txBox="1"/>
          <p:nvPr/>
        </p:nvSpPr>
        <p:spPr>
          <a:xfrm>
            <a:off x="6629400" y="18234"/>
            <a:ext cx="2514600" cy="615553"/>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IBM MQ 9.1.5 </a:t>
            </a:r>
            <a: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CD</a:t>
            </a:r>
            <a:b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br>
            <a: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Distributed</a:t>
            </a:r>
            <a:endParaRPr kumimoji="0" lang="en-US" sz="18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endParaRPr>
          </a:p>
        </p:txBody>
      </p:sp>
      <p:pic>
        <p:nvPicPr>
          <p:cNvPr id="6" name="Picture 5">
            <a:extLst>
              <a:ext uri="{FF2B5EF4-FFF2-40B4-BE49-F238E27FC236}">
                <a16:creationId xmlns:a16="http://schemas.microsoft.com/office/drawing/2014/main" id="{B253AA0F-0440-2D4A-A110-C97A3DE47B66}"/>
              </a:ext>
            </a:extLst>
          </p:cNvPr>
          <p:cNvPicPr>
            <a:picLocks noChangeAspect="1"/>
          </p:cNvPicPr>
          <p:nvPr/>
        </p:nvPicPr>
        <p:blipFill>
          <a:blip r:embed="rId3">
            <a:clrChange>
              <a:clrFrom>
                <a:srgbClr val="F2F1F0"/>
              </a:clrFrom>
              <a:clrTo>
                <a:srgbClr val="F2F1F0">
                  <a:alpha val="0"/>
                </a:srgbClr>
              </a:clrTo>
            </a:clrChange>
          </a:blip>
          <a:stretch>
            <a:fillRect/>
          </a:stretch>
        </p:blipFill>
        <p:spPr>
          <a:xfrm>
            <a:off x="5152726" y="1015454"/>
            <a:ext cx="3217138" cy="3266574"/>
          </a:xfrm>
          <a:prstGeom prst="rect">
            <a:avLst/>
          </a:prstGeom>
        </p:spPr>
      </p:pic>
      <p:sp>
        <p:nvSpPr>
          <p:cNvPr id="10" name="Oval 9">
            <a:extLst>
              <a:ext uri="{FF2B5EF4-FFF2-40B4-BE49-F238E27FC236}">
                <a16:creationId xmlns:a16="http://schemas.microsoft.com/office/drawing/2014/main" id="{959E48EA-049D-CD4C-9AD0-8E7A71F55806}"/>
              </a:ext>
            </a:extLst>
          </p:cNvPr>
          <p:cNvSpPr/>
          <p:nvPr/>
        </p:nvSpPr>
        <p:spPr>
          <a:xfrm>
            <a:off x="6629400" y="2571750"/>
            <a:ext cx="300789" cy="185200"/>
          </a:xfrm>
          <a:prstGeom prst="ellipse">
            <a:avLst/>
          </a:prstGeom>
          <a:solidFill>
            <a:srgbClr val="FFFFFF"/>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4" name="Picture 13" descr="A picture containing plate, light, drawing&#10;&#10;Description automatically generated">
            <a:extLst>
              <a:ext uri="{FF2B5EF4-FFF2-40B4-BE49-F238E27FC236}">
                <a16:creationId xmlns:a16="http://schemas.microsoft.com/office/drawing/2014/main" id="{EE6EDADC-CBAC-8C41-A5F4-E96E73E684F3}"/>
              </a:ext>
            </a:extLst>
          </p:cNvPr>
          <p:cNvPicPr>
            <a:picLocks noChangeAspect="1"/>
          </p:cNvPicPr>
          <p:nvPr/>
        </p:nvPicPr>
        <p:blipFill rotWithShape="1">
          <a:blip r:embed="rId4">
            <a:biLevel thresh="75000"/>
          </a:blip>
          <a:srcRect b="23119"/>
          <a:stretch/>
        </p:blipFill>
        <p:spPr>
          <a:xfrm>
            <a:off x="6625389" y="2507165"/>
            <a:ext cx="304800" cy="283152"/>
          </a:xfrm>
          <a:prstGeom prst="rect">
            <a:avLst/>
          </a:prstGeom>
        </p:spPr>
      </p:pic>
    </p:spTree>
    <p:extLst>
      <p:ext uri="{BB962C8B-B14F-4D97-AF65-F5344CB8AC3E}">
        <p14:creationId xmlns:p14="http://schemas.microsoft.com/office/powerpoint/2010/main" val="200048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FCD1D6-595F-AF41-8D7E-5976796F2F42}"/>
              </a:ext>
            </a:extLst>
          </p:cNvPr>
          <p:cNvSpPr>
            <a:spLocks noGrp="1"/>
          </p:cNvSpPr>
          <p:nvPr>
            <p:ph type="title"/>
          </p:nvPr>
        </p:nvSpPr>
        <p:spPr/>
        <p:txBody>
          <a:bodyPr/>
          <a:lstStyle/>
          <a:p>
            <a:r>
              <a:rPr lang="en-US" dirty="0">
                <a:solidFill>
                  <a:schemeClr val="bg2"/>
                </a:solidFill>
              </a:rPr>
              <a:t>New Web Console</a:t>
            </a:r>
          </a:p>
        </p:txBody>
      </p:sp>
      <p:sp>
        <p:nvSpPr>
          <p:cNvPr id="4" name="Text Placeholder 3">
            <a:extLst>
              <a:ext uri="{FF2B5EF4-FFF2-40B4-BE49-F238E27FC236}">
                <a16:creationId xmlns:a16="http://schemas.microsoft.com/office/drawing/2014/main" id="{3C08B715-9535-E843-8769-723921452AD5}"/>
              </a:ext>
            </a:extLst>
          </p:cNvPr>
          <p:cNvSpPr>
            <a:spLocks noGrp="1"/>
          </p:cNvSpPr>
          <p:nvPr>
            <p:ph type="body" sz="quarter" idx="12"/>
          </p:nvPr>
        </p:nvSpPr>
        <p:spPr/>
        <p:txBody>
          <a:bodyPr/>
          <a:lstStyle/>
          <a:p>
            <a:r>
              <a:rPr lang="en-US" dirty="0">
                <a:solidFill>
                  <a:schemeClr val="bg2"/>
                </a:solidFill>
              </a:rPr>
              <a:t>MQ 9.1.5 CD </a:t>
            </a:r>
            <a:r>
              <a:rPr lang="en-US" dirty="0"/>
              <a:t>replaces the existing web console with a n</a:t>
            </a:r>
            <a:r>
              <a:rPr lang="en-US" dirty="0">
                <a:solidFill>
                  <a:schemeClr val="bg2"/>
                </a:solidFill>
              </a:rPr>
              <a:t>ew web console on the Distributed platforms</a:t>
            </a:r>
          </a:p>
          <a:p>
            <a:endParaRPr lang="en-US" dirty="0">
              <a:solidFill>
                <a:schemeClr val="bg2"/>
              </a:solidFill>
            </a:endParaRPr>
          </a:p>
          <a:p>
            <a:r>
              <a:rPr lang="en-US" dirty="0">
                <a:solidFill>
                  <a:schemeClr val="bg2"/>
                </a:solidFill>
              </a:rPr>
              <a:t>Focus is on user experience and consistency across IBM products</a:t>
            </a:r>
          </a:p>
          <a:p>
            <a:endParaRPr lang="en-US" dirty="0">
              <a:solidFill>
                <a:schemeClr val="bg2"/>
              </a:solidFill>
            </a:endParaRPr>
          </a:p>
        </p:txBody>
      </p:sp>
      <p:pic>
        <p:nvPicPr>
          <p:cNvPr id="5" name="Picture 4">
            <a:extLst>
              <a:ext uri="{FF2B5EF4-FFF2-40B4-BE49-F238E27FC236}">
                <a16:creationId xmlns:a16="http://schemas.microsoft.com/office/drawing/2014/main" id="{913C38FF-3C0B-D042-8D3F-2C54AA102577}"/>
              </a:ext>
            </a:extLst>
          </p:cNvPr>
          <p:cNvPicPr>
            <a:picLocks noChangeAspect="1"/>
          </p:cNvPicPr>
          <p:nvPr/>
        </p:nvPicPr>
        <p:blipFill>
          <a:blip r:embed="rId2"/>
          <a:stretch>
            <a:fillRect/>
          </a:stretch>
        </p:blipFill>
        <p:spPr>
          <a:xfrm>
            <a:off x="98978" y="2433816"/>
            <a:ext cx="2903346" cy="1639713"/>
          </a:xfrm>
          <a:prstGeom prst="rect">
            <a:avLst/>
          </a:prstGeom>
          <a:effectLst>
            <a:outerShdw blurRad="50800" dist="76200" dir="2700000" algn="tl" rotWithShape="0">
              <a:prstClr val="black">
                <a:alpha val="40000"/>
              </a:prstClr>
            </a:outerShdw>
          </a:effectLst>
        </p:spPr>
      </p:pic>
      <p:pic>
        <p:nvPicPr>
          <p:cNvPr id="6" name="Picture 5">
            <a:extLst>
              <a:ext uri="{FF2B5EF4-FFF2-40B4-BE49-F238E27FC236}">
                <a16:creationId xmlns:a16="http://schemas.microsoft.com/office/drawing/2014/main" id="{7C394705-5E72-D84C-94B4-A4BBEC797AD2}"/>
              </a:ext>
            </a:extLst>
          </p:cNvPr>
          <p:cNvPicPr>
            <a:picLocks noChangeAspect="1"/>
          </p:cNvPicPr>
          <p:nvPr/>
        </p:nvPicPr>
        <p:blipFill>
          <a:blip r:embed="rId3"/>
          <a:stretch>
            <a:fillRect/>
          </a:stretch>
        </p:blipFill>
        <p:spPr>
          <a:xfrm>
            <a:off x="3121266" y="2433816"/>
            <a:ext cx="2901468" cy="1639713"/>
          </a:xfrm>
          <a:prstGeom prst="rect">
            <a:avLst/>
          </a:prstGeom>
          <a:effectLst>
            <a:outerShdw blurRad="50800" dist="76200" dir="2700000" algn="tl" rotWithShape="0">
              <a:prstClr val="black">
                <a:alpha val="40000"/>
              </a:prstClr>
            </a:outerShdw>
          </a:effectLst>
        </p:spPr>
      </p:pic>
      <p:pic>
        <p:nvPicPr>
          <p:cNvPr id="7" name="Picture 6">
            <a:extLst>
              <a:ext uri="{FF2B5EF4-FFF2-40B4-BE49-F238E27FC236}">
                <a16:creationId xmlns:a16="http://schemas.microsoft.com/office/drawing/2014/main" id="{3724A052-73F5-7C45-87DF-42817CF390C7}"/>
              </a:ext>
            </a:extLst>
          </p:cNvPr>
          <p:cNvPicPr>
            <a:picLocks noChangeAspect="1"/>
          </p:cNvPicPr>
          <p:nvPr/>
        </p:nvPicPr>
        <p:blipFill>
          <a:blip r:embed="rId4"/>
          <a:stretch>
            <a:fillRect/>
          </a:stretch>
        </p:blipFill>
        <p:spPr>
          <a:xfrm>
            <a:off x="6114768" y="2433816"/>
            <a:ext cx="2906763" cy="1639712"/>
          </a:xfrm>
          <a:prstGeom prst="rect">
            <a:avLst/>
          </a:prstGeom>
          <a:effectLst>
            <a:outerShdw blurRad="50800" dist="76200" dir="2700000" algn="tl" rotWithShape="0">
              <a:prstClr val="black">
                <a:alpha val="40000"/>
              </a:prstClr>
            </a:outerShdw>
          </a:effectLst>
        </p:spPr>
      </p:pic>
      <p:sp>
        <p:nvSpPr>
          <p:cNvPr id="12" name="Footer Placeholder 11">
            <a:extLst>
              <a:ext uri="{FF2B5EF4-FFF2-40B4-BE49-F238E27FC236}">
                <a16:creationId xmlns:a16="http://schemas.microsoft.com/office/drawing/2014/main" id="{7F5B4432-F917-1C43-B1B8-2A2B98C647CF}"/>
              </a:ext>
            </a:extLst>
          </p:cNvPr>
          <p:cNvSpPr>
            <a:spLocks noGrp="1"/>
          </p:cNvSpPr>
          <p:nvPr>
            <p:ph type="ftr" sz="quarter" idx="10"/>
          </p:nvPr>
        </p:nvSpPr>
        <p:spPr/>
        <p:txBody>
          <a:bodyPr/>
          <a:lstStyle/>
          <a:p>
            <a:r>
              <a:rPr lang="en-GB" spc="-1">
                <a:latin typeface="Arial"/>
                <a:ea typeface="DejaVu Sans"/>
              </a:rPr>
              <a:t>© 2020 IBM Corporation    </a:t>
            </a:r>
            <a:endParaRPr lang="en-GB" spc="-1" dirty="0">
              <a:latin typeface="Arial"/>
            </a:endParaRPr>
          </a:p>
        </p:txBody>
      </p:sp>
      <p:sp>
        <p:nvSpPr>
          <p:cNvPr id="10" name="TextBox 9">
            <a:extLst>
              <a:ext uri="{FF2B5EF4-FFF2-40B4-BE49-F238E27FC236}">
                <a16:creationId xmlns:a16="http://schemas.microsoft.com/office/drawing/2014/main" id="{DC129A2D-429C-A14F-9FAD-B4600966421C}"/>
              </a:ext>
            </a:extLst>
          </p:cNvPr>
          <p:cNvSpPr txBox="1"/>
          <p:nvPr/>
        </p:nvSpPr>
        <p:spPr>
          <a:xfrm>
            <a:off x="6648307" y="18234"/>
            <a:ext cx="2531413"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IBM MQ 9.1.5 CD</a:t>
            </a:r>
          </a:p>
        </p:txBody>
      </p:sp>
      <p:sp>
        <p:nvSpPr>
          <p:cNvPr id="8" name="TextBox 7">
            <a:extLst>
              <a:ext uri="{FF2B5EF4-FFF2-40B4-BE49-F238E27FC236}">
                <a16:creationId xmlns:a16="http://schemas.microsoft.com/office/drawing/2014/main" id="{5B19A3BB-CC23-0D48-9C74-F08EAAD23AA9}"/>
              </a:ext>
            </a:extLst>
          </p:cNvPr>
          <p:cNvSpPr txBox="1"/>
          <p:nvPr/>
        </p:nvSpPr>
        <p:spPr>
          <a:xfrm>
            <a:off x="300350" y="4511930"/>
            <a:ext cx="3746538" cy="338554"/>
          </a:xfrm>
          <a:prstGeom prst="rect">
            <a:avLst/>
          </a:prstGeom>
          <a:noFill/>
        </p:spPr>
        <p:txBody>
          <a:bodyPr wrap="none" rtlCol="0">
            <a:spAutoFit/>
          </a:bodyPr>
          <a:lstStyle/>
          <a:p>
            <a:r>
              <a:rPr lang="en-US" sz="800" dirty="0">
                <a:solidFill>
                  <a:schemeClr val="bg2"/>
                </a:solidFill>
              </a:rPr>
              <a:t>https://community.ibm.com/community/user/imwuc/blogs/callum-jackson1/</a:t>
            </a:r>
            <a:br>
              <a:rPr lang="en-US" sz="800" dirty="0">
                <a:solidFill>
                  <a:schemeClr val="bg2"/>
                </a:solidFill>
              </a:rPr>
            </a:br>
            <a:r>
              <a:rPr lang="en-US" sz="800" dirty="0">
                <a:solidFill>
                  <a:schemeClr val="bg2"/>
                </a:solidFill>
              </a:rPr>
              <a:t>2020/04/09/enhanced-web-console-in-ibm-mq-915</a:t>
            </a:r>
          </a:p>
        </p:txBody>
      </p:sp>
    </p:spTree>
    <p:extLst>
      <p:ext uri="{BB962C8B-B14F-4D97-AF65-F5344CB8AC3E}">
        <p14:creationId xmlns:p14="http://schemas.microsoft.com/office/powerpoint/2010/main" val="304265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0"/>
          </p:nvPr>
        </p:nvSpPr>
        <p:spPr/>
        <p:txBody>
          <a:bodyPr/>
          <a:lstStyle/>
          <a:p>
            <a:r>
              <a:rPr lang="en-US" dirty="0"/>
              <a:t>On-premise, software and the MQ Appliance</a:t>
            </a:r>
          </a:p>
        </p:txBody>
      </p:sp>
      <p:sp>
        <p:nvSpPr>
          <p:cNvPr id="4" name="Content Placeholder 3"/>
          <p:cNvSpPr>
            <a:spLocks noGrp="1"/>
          </p:cNvSpPr>
          <p:nvPr>
            <p:ph sz="quarter" idx="21"/>
          </p:nvPr>
        </p:nvSpPr>
        <p:spPr/>
        <p:txBody>
          <a:bodyPr/>
          <a:lstStyle/>
          <a:p>
            <a:r>
              <a:rPr lang="en-US" dirty="0"/>
              <a:t>Run MQ yourself in public or private clouds</a:t>
            </a:r>
          </a:p>
        </p:txBody>
      </p:sp>
      <p:sp>
        <p:nvSpPr>
          <p:cNvPr id="5" name="Content Placeholder 4"/>
          <p:cNvSpPr>
            <a:spLocks noGrp="1"/>
          </p:cNvSpPr>
          <p:nvPr>
            <p:ph sz="quarter" idx="22"/>
          </p:nvPr>
        </p:nvSpPr>
        <p:spPr>
          <a:xfrm>
            <a:off x="6876809" y="0"/>
            <a:ext cx="2286000" cy="5143500"/>
          </a:xfrm>
          <a:solidFill>
            <a:srgbClr val="02115A"/>
          </a:solidFill>
        </p:spPr>
        <p:txBody>
          <a:bodyPr/>
          <a:lstStyle/>
          <a:p>
            <a:r>
              <a:rPr lang="en-US" dirty="0"/>
              <a:t>Let IBM host MQ for you with its managed SaaS MQ service in public clouds,</a:t>
            </a:r>
            <a:br>
              <a:rPr lang="en-US" dirty="0"/>
            </a:br>
            <a:r>
              <a:rPr lang="en-US" dirty="0"/>
              <a:t>IBM Cloud and AWS</a:t>
            </a:r>
          </a:p>
        </p:txBody>
      </p:sp>
      <p:sp>
        <p:nvSpPr>
          <p:cNvPr id="79" name="Left-Right Arrow 78"/>
          <p:cNvSpPr/>
          <p:nvPr/>
        </p:nvSpPr>
        <p:spPr>
          <a:xfrm>
            <a:off x="2649823" y="1263661"/>
            <a:ext cx="6146371" cy="3372312"/>
          </a:xfrm>
          <a:prstGeom prst="leftRightArrow">
            <a:avLst>
              <a:gd name="adj1" fmla="val 53451"/>
              <a:gd name="adj2" fmla="val 50000"/>
            </a:avLst>
          </a:prstGeom>
          <a:solidFill>
            <a:srgbClr val="EAEAEA">
              <a:alpha val="47059"/>
            </a:srgb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600" b="0" i="0" u="none" strike="noStrike" kern="1200" cap="none" spc="0" normalizeH="0" baseline="0" noProof="0" dirty="0">
              <a:ln>
                <a:noFill/>
              </a:ln>
              <a:solidFill>
                <a:srgbClr val="000E5E">
                  <a:lumMod val="75000"/>
                  <a:lumOff val="25000"/>
                </a:srgbClr>
              </a:solidFill>
              <a:effectLst/>
              <a:uLnTx/>
              <a:uFillTx/>
              <a:latin typeface="Arial"/>
              <a:ea typeface="+mn-ea"/>
              <a:cs typeface="Arial"/>
            </a:endParaRPr>
          </a:p>
        </p:txBody>
      </p:sp>
      <p:sp>
        <p:nvSpPr>
          <p:cNvPr id="2" name="Content Placeholder 1"/>
          <p:cNvSpPr>
            <a:spLocks noGrp="1"/>
          </p:cNvSpPr>
          <p:nvPr>
            <p:ph sz="quarter" idx="19"/>
          </p:nvPr>
        </p:nvSpPr>
        <p:spPr>
          <a:xfrm>
            <a:off x="0" y="-1"/>
            <a:ext cx="2286000" cy="5143500"/>
          </a:xfrm>
        </p:spPr>
        <p:txBody>
          <a:bodyPr/>
          <a:lstStyle/>
          <a:p>
            <a:r>
              <a:rPr lang="en-US" dirty="0"/>
              <a:t>Run IBM MQ in any location or cloud, exactly as you</a:t>
            </a:r>
            <a:br>
              <a:rPr lang="en-US" dirty="0"/>
            </a:br>
            <a:r>
              <a:rPr lang="en-US" dirty="0"/>
              <a:t>need it </a:t>
            </a:r>
          </a:p>
        </p:txBody>
      </p:sp>
      <p:sp>
        <p:nvSpPr>
          <p:cNvPr id="7" name="Footer Placeholder 6"/>
          <p:cNvSpPr>
            <a:spLocks noGrp="1"/>
          </p:cNvSpPr>
          <p:nvPr>
            <p:ph type="ftr" sz="quarter" idx="11"/>
          </p:nvPr>
        </p:nvSpPr>
        <p:spPr>
          <a:xfrm>
            <a:off x="228600" y="4826480"/>
            <a:ext cx="4114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69" name="Group 22"/>
          <p:cNvGrpSpPr>
            <a:grpSpLocks/>
          </p:cNvGrpSpPr>
          <p:nvPr/>
        </p:nvGrpSpPr>
        <p:grpSpPr bwMode="auto">
          <a:xfrm>
            <a:off x="4886465" y="4006989"/>
            <a:ext cx="1364440" cy="952516"/>
            <a:chOff x="5923196" y="3969117"/>
            <a:chExt cx="2423972" cy="1691126"/>
          </a:xfrm>
          <a:solidFill>
            <a:schemeClr val="bg2"/>
          </a:solidFill>
          <a:effectLst>
            <a:outerShdw blurRad="50800" dist="76200" dir="2700000" algn="tl" rotWithShape="0">
              <a:prstClr val="black">
                <a:alpha val="40000"/>
              </a:prstClr>
            </a:outerShdw>
          </a:effectLst>
        </p:grpSpPr>
        <p:sp>
          <p:nvSpPr>
            <p:cNvPr id="71" name="Freeform 70"/>
            <p:cNvSpPr/>
            <p:nvPr/>
          </p:nvSpPr>
          <p:spPr>
            <a:xfrm>
              <a:off x="5923196" y="3969117"/>
              <a:ext cx="2423972" cy="169112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rgbClr val="ECECEC"/>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72" name="TextBox 93"/>
            <p:cNvSpPr txBox="1">
              <a:spLocks noChangeArrowheads="1"/>
            </p:cNvSpPr>
            <p:nvPr/>
          </p:nvSpPr>
          <p:spPr bwMode="auto">
            <a:xfrm>
              <a:off x="6307645" y="4820956"/>
              <a:ext cx="1737721" cy="491792"/>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200" u="none" strike="noStrike" kern="1200" cap="none" spc="0" normalizeH="0" baseline="0" noProof="0" dirty="0">
                  <a:ln>
                    <a:noFill/>
                  </a:ln>
                  <a:solidFill>
                    <a:srgbClr val="000000"/>
                  </a:solidFill>
                  <a:effectLst/>
                  <a:uLnTx/>
                  <a:uFillTx/>
                  <a:latin typeface="IBM Plex Sans Thin" panose="020B0203050203000203" pitchFamily="34" charset="77"/>
                </a:rPr>
                <a:t>Kubernetes</a:t>
              </a:r>
            </a:p>
          </p:txBody>
        </p:sp>
      </p:grpSp>
      <p:grpSp>
        <p:nvGrpSpPr>
          <p:cNvPr id="95" name="Group 94">
            <a:extLst>
              <a:ext uri="{FF2B5EF4-FFF2-40B4-BE49-F238E27FC236}">
                <a16:creationId xmlns:a16="http://schemas.microsoft.com/office/drawing/2014/main" id="{C121E778-5D84-2043-8CC2-EFC1BBDEAC6B}"/>
              </a:ext>
            </a:extLst>
          </p:cNvPr>
          <p:cNvGrpSpPr/>
          <p:nvPr/>
        </p:nvGrpSpPr>
        <p:grpSpPr>
          <a:xfrm>
            <a:off x="7240902" y="2698829"/>
            <a:ext cx="1818084" cy="1269206"/>
            <a:chOff x="7257031" y="1909425"/>
            <a:chExt cx="1818084" cy="1269206"/>
          </a:xfrm>
          <a:solidFill>
            <a:schemeClr val="bg2">
              <a:lumMod val="95000"/>
            </a:schemeClr>
          </a:solidFill>
        </p:grpSpPr>
        <p:sp>
          <p:nvSpPr>
            <p:cNvPr id="102" name="Freeform 101">
              <a:extLst>
                <a:ext uri="{FF2B5EF4-FFF2-40B4-BE49-F238E27FC236}">
                  <a16:creationId xmlns:a16="http://schemas.microsoft.com/office/drawing/2014/main" id="{0F5285AF-F751-804D-BF24-34241A39708F}"/>
                </a:ext>
              </a:extLst>
            </p:cNvPr>
            <p:cNvSpPr/>
            <p:nvPr/>
          </p:nvSpPr>
          <p:spPr bwMode="auto">
            <a:xfrm>
              <a:off x="7257031" y="1909425"/>
              <a:ext cx="1818084" cy="126920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grp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pic>
          <p:nvPicPr>
            <p:cNvPr id="97" name="Picture 2" descr="PB_AWS_logo_RGB">
              <a:extLst>
                <a:ext uri="{FF2B5EF4-FFF2-40B4-BE49-F238E27FC236}">
                  <a16:creationId xmlns:a16="http://schemas.microsoft.com/office/drawing/2014/main" id="{364C5775-81D1-9F4E-9917-9CB9B2275F8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57325" y="2587304"/>
              <a:ext cx="1010476" cy="446294"/>
            </a:xfrm>
            <a:prstGeom prst="rect">
              <a:avLst/>
            </a:prstGeom>
            <a:grpFill/>
          </p:spPr>
        </p:pic>
      </p:grpSp>
      <p:grpSp>
        <p:nvGrpSpPr>
          <p:cNvPr id="21" name="Group 20">
            <a:extLst>
              <a:ext uri="{FF2B5EF4-FFF2-40B4-BE49-F238E27FC236}">
                <a16:creationId xmlns:a16="http://schemas.microsoft.com/office/drawing/2014/main" id="{C508F7C5-F78A-334E-BB9B-9E0D32C706B4}"/>
              </a:ext>
            </a:extLst>
          </p:cNvPr>
          <p:cNvGrpSpPr/>
          <p:nvPr/>
        </p:nvGrpSpPr>
        <p:grpSpPr>
          <a:xfrm>
            <a:off x="4569531" y="1551689"/>
            <a:ext cx="1364440" cy="980307"/>
            <a:chOff x="4569531" y="1551689"/>
            <a:chExt cx="1364440" cy="980307"/>
          </a:xfrm>
        </p:grpSpPr>
        <p:sp>
          <p:nvSpPr>
            <p:cNvPr id="56" name="Freeform 55"/>
            <p:cNvSpPr/>
            <p:nvPr/>
          </p:nvSpPr>
          <p:spPr bwMode="auto">
            <a:xfrm>
              <a:off x="4569531" y="1551689"/>
              <a:ext cx="1364440" cy="980307"/>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lumMod val="9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53" name="AutoShape 4" descr="Related image"/>
            <p:cNvSpPr>
              <a:spLocks noChangeAspect="1" noChangeArrowheads="1"/>
            </p:cNvSpPr>
            <p:nvPr/>
          </p:nvSpPr>
          <p:spPr bwMode="auto">
            <a:xfrm>
              <a:off x="5017009" y="2024998"/>
              <a:ext cx="584114" cy="41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400" u="none" strike="noStrike" kern="1200" cap="none" spc="0" normalizeH="0" baseline="0" noProof="0" dirty="0">
                  <a:ln>
                    <a:noFill/>
                  </a:ln>
                  <a:solidFill>
                    <a:srgbClr val="000000"/>
                  </a:solidFill>
                  <a:effectLst/>
                  <a:uLnTx/>
                  <a:uFillTx/>
                  <a:latin typeface="IBM Plex Sans Thin" panose="020B0203050203000203" pitchFamily="34" charset="77"/>
                </a:rPr>
                <a:t>AWS</a:t>
              </a:r>
            </a:p>
          </p:txBody>
        </p:sp>
      </p:grpSp>
      <p:grpSp>
        <p:nvGrpSpPr>
          <p:cNvPr id="20" name="Group 19">
            <a:extLst>
              <a:ext uri="{FF2B5EF4-FFF2-40B4-BE49-F238E27FC236}">
                <a16:creationId xmlns:a16="http://schemas.microsoft.com/office/drawing/2014/main" id="{2CF7DDE7-9B6B-0242-B5B7-BFA77466F7D0}"/>
              </a:ext>
            </a:extLst>
          </p:cNvPr>
          <p:cNvGrpSpPr/>
          <p:nvPr/>
        </p:nvGrpSpPr>
        <p:grpSpPr>
          <a:xfrm>
            <a:off x="2570769" y="2495561"/>
            <a:ext cx="1903232" cy="1690406"/>
            <a:chOff x="2570769" y="2516825"/>
            <a:chExt cx="1903232" cy="1690406"/>
          </a:xfrm>
        </p:grpSpPr>
        <p:grpSp>
          <p:nvGrpSpPr>
            <p:cNvPr id="13" name="Group 12"/>
            <p:cNvGrpSpPr/>
            <p:nvPr/>
          </p:nvGrpSpPr>
          <p:grpSpPr>
            <a:xfrm>
              <a:off x="2590451" y="2516825"/>
              <a:ext cx="1883550" cy="1690406"/>
              <a:chOff x="2590451" y="2656307"/>
              <a:chExt cx="1883550" cy="1690406"/>
            </a:xfrm>
          </p:grpSpPr>
          <p:grpSp>
            <p:nvGrpSpPr>
              <p:cNvPr id="32" name="Group 31"/>
              <p:cNvGrpSpPr/>
              <p:nvPr/>
            </p:nvGrpSpPr>
            <p:grpSpPr>
              <a:xfrm>
                <a:off x="2590451" y="2656307"/>
                <a:ext cx="1883550" cy="1394222"/>
                <a:chOff x="2461023" y="3516828"/>
                <a:chExt cx="1883550" cy="1394222"/>
              </a:xfrm>
            </p:grpSpPr>
            <p:sp>
              <p:nvSpPr>
                <p:cNvPr id="37" name="Rounded Rectangle 36"/>
                <p:cNvSpPr/>
                <p:nvPr/>
              </p:nvSpPr>
              <p:spPr>
                <a:xfrm>
                  <a:off x="2461023" y="3516828"/>
                  <a:ext cx="1668065" cy="1394222"/>
                </a:xfrm>
                <a:prstGeom prst="roundRect">
                  <a:avLst>
                    <a:gd name="adj" fmla="val 7989"/>
                  </a:avLst>
                </a:prstGeom>
                <a:solidFill>
                  <a:schemeClr val="bg2"/>
                </a:solidFill>
                <a:ln w="28575">
                  <a:no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u="none" strike="noStrike" kern="1200" cap="none" spc="0" normalizeH="0" baseline="0" noProof="0" dirty="0">
                    <a:ln>
                      <a:noFill/>
                    </a:ln>
                    <a:solidFill>
                      <a:srgbClr val="000E5E"/>
                    </a:solidFill>
                    <a:effectLst/>
                    <a:uLnTx/>
                    <a:uFillTx/>
                    <a:latin typeface="IBM Plex Sans Thin" panose="020B0203050203000203" pitchFamily="34" charset="77"/>
                  </a:endParaRPr>
                </a:p>
              </p:txBody>
            </p:sp>
            <p:sp>
              <p:nvSpPr>
                <p:cNvPr id="42" name="AutoShape 4" descr="Related image"/>
                <p:cNvSpPr>
                  <a:spLocks noChangeAspect="1" noChangeArrowheads="1"/>
                </p:cNvSpPr>
                <p:nvPr/>
              </p:nvSpPr>
              <p:spPr bwMode="auto">
                <a:xfrm>
                  <a:off x="3521836" y="3596299"/>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Linux</a:t>
                  </a:r>
                </a:p>
              </p:txBody>
            </p:sp>
            <p:sp>
              <p:nvSpPr>
                <p:cNvPr id="44" name="AutoShape 4" descr="Related image"/>
                <p:cNvSpPr>
                  <a:spLocks noChangeAspect="1" noChangeArrowheads="1"/>
                </p:cNvSpPr>
                <p:nvPr/>
              </p:nvSpPr>
              <p:spPr bwMode="auto">
                <a:xfrm>
                  <a:off x="2548107" y="4080741"/>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Windows</a:t>
                  </a:r>
                </a:p>
              </p:txBody>
            </p:sp>
            <p:sp>
              <p:nvSpPr>
                <p:cNvPr id="45" name="AutoShape 4" descr="Related image"/>
                <p:cNvSpPr>
                  <a:spLocks noChangeAspect="1" noChangeArrowheads="1"/>
                </p:cNvSpPr>
                <p:nvPr/>
              </p:nvSpPr>
              <p:spPr bwMode="auto">
                <a:xfrm>
                  <a:off x="3461769" y="3949167"/>
                  <a:ext cx="822737" cy="50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endParaRPr>
                </a:p>
              </p:txBody>
            </p:sp>
            <p:sp>
              <p:nvSpPr>
                <p:cNvPr id="47" name="AutoShape 4" descr="Related image"/>
                <p:cNvSpPr>
                  <a:spLocks noChangeAspect="1" noChangeArrowheads="1"/>
                </p:cNvSpPr>
                <p:nvPr/>
              </p:nvSpPr>
              <p:spPr bwMode="auto">
                <a:xfrm>
                  <a:off x="3071589" y="3763919"/>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AIX</a:t>
                  </a:r>
                </a:p>
              </p:txBody>
            </p:sp>
            <p:sp>
              <p:nvSpPr>
                <p:cNvPr id="48" name="AutoShape 4" descr="Related image"/>
                <p:cNvSpPr>
                  <a:spLocks noChangeAspect="1" noChangeArrowheads="1"/>
                </p:cNvSpPr>
                <p:nvPr/>
              </p:nvSpPr>
              <p:spPr bwMode="auto">
                <a:xfrm>
                  <a:off x="3159766" y="4175560"/>
                  <a:ext cx="506644" cy="37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IBMi</a:t>
                  </a:r>
                </a:p>
              </p:txBody>
            </p:sp>
            <p:sp>
              <p:nvSpPr>
                <p:cNvPr id="49" name="AutoShape 4" descr="Related image"/>
                <p:cNvSpPr>
                  <a:spLocks noChangeAspect="1" noChangeArrowheads="1"/>
                </p:cNvSpPr>
                <p:nvPr/>
              </p:nvSpPr>
              <p:spPr bwMode="auto">
                <a:xfrm>
                  <a:off x="2529006" y="3617894"/>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IBM Z</a:t>
                  </a:r>
                </a:p>
              </p:txBody>
            </p:sp>
          </p:grpSp>
          <p:sp>
            <p:nvSpPr>
              <p:cNvPr id="75" name="AutoShape 4" descr="Related image"/>
              <p:cNvSpPr>
                <a:spLocks noChangeAspect="1" noChangeArrowheads="1"/>
              </p:cNvSpPr>
              <p:nvPr/>
            </p:nvSpPr>
            <p:spPr bwMode="auto">
              <a:xfrm>
                <a:off x="2934330" y="3740934"/>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Appliance</a:t>
                </a:r>
              </a:p>
            </p:txBody>
          </p:sp>
        </p:grpSp>
        <p:sp>
          <p:nvSpPr>
            <p:cNvPr id="86" name="AutoShape 4" descr="Related image">
              <a:extLst>
                <a:ext uri="{FF2B5EF4-FFF2-40B4-BE49-F238E27FC236}">
                  <a16:creationId xmlns:a16="http://schemas.microsoft.com/office/drawing/2014/main" id="{0BFF5836-6C2D-7846-830D-9F63EC729A70}"/>
                </a:ext>
              </a:extLst>
            </p:cNvPr>
            <p:cNvSpPr>
              <a:spLocks noChangeAspect="1" noChangeArrowheads="1"/>
            </p:cNvSpPr>
            <p:nvPr/>
          </p:nvSpPr>
          <p:spPr bwMode="auto">
            <a:xfrm>
              <a:off x="3651264" y="3430772"/>
              <a:ext cx="668443" cy="4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zLinux</a:t>
              </a:r>
            </a:p>
          </p:txBody>
        </p:sp>
        <p:sp>
          <p:nvSpPr>
            <p:cNvPr id="105" name="AutoShape 4" descr="Related image">
              <a:extLst>
                <a:ext uri="{FF2B5EF4-FFF2-40B4-BE49-F238E27FC236}">
                  <a16:creationId xmlns:a16="http://schemas.microsoft.com/office/drawing/2014/main" id="{837F7F0B-816C-1744-9DB1-B62D907DC73F}"/>
                </a:ext>
              </a:extLst>
            </p:cNvPr>
            <p:cNvSpPr>
              <a:spLocks noChangeAspect="1" noChangeArrowheads="1"/>
            </p:cNvSpPr>
            <p:nvPr/>
          </p:nvSpPr>
          <p:spPr bwMode="auto">
            <a:xfrm>
              <a:off x="2570769" y="3365553"/>
              <a:ext cx="1045845" cy="4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u="none" strike="noStrike" kern="1200" cap="none" spc="0" normalizeH="0" baseline="0" noProof="0" dirty="0">
                  <a:ln>
                    <a:noFill/>
                  </a:ln>
                  <a:solidFill>
                    <a:srgbClr val="000000"/>
                  </a:solidFill>
                  <a:effectLst/>
                  <a:uLnTx/>
                  <a:uFillTx/>
                  <a:latin typeface="IBM Plex Sans Thin" panose="020B0203050203000203" pitchFamily="34" charset="77"/>
                </a:rPr>
                <a:t>HPE NonStop</a:t>
              </a:r>
            </a:p>
          </p:txBody>
        </p:sp>
      </p:grpSp>
      <p:pic>
        <p:nvPicPr>
          <p:cNvPr id="8" name="Picture 7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5584"/>
          <a:stretch>
            <a:fillRect/>
          </a:stretch>
        </p:blipFill>
        <p:spPr bwMode="auto">
          <a:xfrm>
            <a:off x="2347723" y="3746769"/>
            <a:ext cx="1766623" cy="472373"/>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mage result for Z14 ibm"/>
          <p:cNvPicPr>
            <a:picLocks noChangeAspect="1" noChangeArrowheads="1"/>
          </p:cNvPicPr>
          <p:nvPr/>
        </p:nvPicPr>
        <p:blipFill rotWithShape="1">
          <a:blip r:embed="rId5">
            <a:extLst>
              <a:ext uri="{28A0092B-C50C-407E-A947-70E740481C1C}">
                <a14:useLocalDpi xmlns:a14="http://schemas.microsoft.com/office/drawing/2010/main" val="0"/>
              </a:ext>
            </a:extLst>
          </a:blip>
          <a:srcRect l="27985" t="4161" r="28823" b="4805"/>
          <a:stretch/>
        </p:blipFill>
        <p:spPr bwMode="auto">
          <a:xfrm>
            <a:off x="2340205" y="1416315"/>
            <a:ext cx="1027796" cy="1218501"/>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836DE94-0FAF-E449-8DA9-79A130EFAE77}"/>
              </a:ext>
            </a:extLst>
          </p:cNvPr>
          <p:cNvGrpSpPr/>
          <p:nvPr/>
        </p:nvGrpSpPr>
        <p:grpSpPr>
          <a:xfrm>
            <a:off x="5773934" y="1685775"/>
            <a:ext cx="1364440" cy="981247"/>
            <a:chOff x="5773934" y="1685775"/>
            <a:chExt cx="1364440" cy="981247"/>
          </a:xfrm>
        </p:grpSpPr>
        <p:sp>
          <p:nvSpPr>
            <p:cNvPr id="62" name="Freeform 61"/>
            <p:cNvSpPr/>
            <p:nvPr/>
          </p:nvSpPr>
          <p:spPr bwMode="auto">
            <a:xfrm>
              <a:off x="5773934" y="1685775"/>
              <a:ext cx="1364440" cy="981247"/>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rgbClr val="E4E4E4"/>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106" name="AutoShape 4" descr="Related image">
              <a:extLst>
                <a:ext uri="{FF2B5EF4-FFF2-40B4-BE49-F238E27FC236}">
                  <a16:creationId xmlns:a16="http://schemas.microsoft.com/office/drawing/2014/main" id="{A6C81D5E-9ABC-1C4F-8818-DD8639F63367}"/>
                </a:ext>
              </a:extLst>
            </p:cNvPr>
            <p:cNvSpPr>
              <a:spLocks noChangeAspect="1" noChangeArrowheads="1"/>
            </p:cNvSpPr>
            <p:nvPr/>
          </p:nvSpPr>
          <p:spPr bwMode="auto">
            <a:xfrm>
              <a:off x="6235197" y="2096612"/>
              <a:ext cx="651136" cy="41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400" u="none" strike="noStrike" kern="1200" cap="none" spc="0" normalizeH="0" baseline="0" noProof="0" dirty="0">
                  <a:ln>
                    <a:noFill/>
                  </a:ln>
                  <a:solidFill>
                    <a:srgbClr val="000000"/>
                  </a:solidFill>
                  <a:effectLst/>
                  <a:uLnTx/>
                  <a:uFillTx/>
                  <a:latin typeface="IBM Plex Sans Thin" panose="020B0203050203000203" pitchFamily="34" charset="77"/>
                </a:rPr>
                <a:t>Azure</a:t>
              </a:r>
            </a:p>
          </p:txBody>
        </p:sp>
      </p:grpSp>
      <p:grpSp>
        <p:nvGrpSpPr>
          <p:cNvPr id="84" name="Group 83">
            <a:extLst>
              <a:ext uri="{FF2B5EF4-FFF2-40B4-BE49-F238E27FC236}">
                <a16:creationId xmlns:a16="http://schemas.microsoft.com/office/drawing/2014/main" id="{A7D6EE48-636C-7C4E-9C57-5571BD9700C9}"/>
              </a:ext>
            </a:extLst>
          </p:cNvPr>
          <p:cNvGrpSpPr/>
          <p:nvPr/>
        </p:nvGrpSpPr>
        <p:grpSpPr>
          <a:xfrm>
            <a:off x="6745046" y="1821827"/>
            <a:ext cx="1818084" cy="1269206"/>
            <a:chOff x="7097699" y="1791679"/>
            <a:chExt cx="1818084" cy="1269206"/>
          </a:xfrm>
          <a:solidFill>
            <a:schemeClr val="bg2"/>
          </a:solidFill>
        </p:grpSpPr>
        <p:sp>
          <p:nvSpPr>
            <p:cNvPr id="93" name="Freeform 92">
              <a:extLst>
                <a:ext uri="{FF2B5EF4-FFF2-40B4-BE49-F238E27FC236}">
                  <a16:creationId xmlns:a16="http://schemas.microsoft.com/office/drawing/2014/main" id="{A87A8AB5-4E0E-C547-AE6F-E1318A116E4A}"/>
                </a:ext>
              </a:extLst>
            </p:cNvPr>
            <p:cNvSpPr/>
            <p:nvPr/>
          </p:nvSpPr>
          <p:spPr bwMode="auto">
            <a:xfrm>
              <a:off x="7097699" y="1791679"/>
              <a:ext cx="1818084" cy="126920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grpFill/>
            <a:ln w="28575">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pic>
          <p:nvPicPr>
            <p:cNvPr id="88" name="Picture 4" descr="Related image">
              <a:extLst>
                <a:ext uri="{FF2B5EF4-FFF2-40B4-BE49-F238E27FC236}">
                  <a16:creationId xmlns:a16="http://schemas.microsoft.com/office/drawing/2014/main" id="{548AF9FC-43DB-BF45-B7F9-BF9512ADE6F9}"/>
                </a:ext>
              </a:extLst>
            </p:cNvPr>
            <p:cNvPicPr>
              <a:picLocks noChangeAspect="1" noChangeArrowheads="1"/>
            </p:cNvPicPr>
            <p:nvPr/>
          </p:nvPicPr>
          <p:blipFill rotWithShape="1">
            <a:blip r:embed="rId6">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l="10083" r="13612"/>
            <a:stretch/>
          </p:blipFill>
          <p:spPr bwMode="auto">
            <a:xfrm>
              <a:off x="7663838" y="2150720"/>
              <a:ext cx="925502" cy="742899"/>
            </a:xfrm>
            <a:prstGeom prst="rect">
              <a:avLst/>
            </a:prstGeom>
            <a:grpFill/>
          </p:spPr>
        </p:pic>
      </p:grpSp>
      <p:grpSp>
        <p:nvGrpSpPr>
          <p:cNvPr id="23" name="Group 22">
            <a:extLst>
              <a:ext uri="{FF2B5EF4-FFF2-40B4-BE49-F238E27FC236}">
                <a16:creationId xmlns:a16="http://schemas.microsoft.com/office/drawing/2014/main" id="{18FA977F-D118-1044-A5B6-26A81013378A}"/>
              </a:ext>
            </a:extLst>
          </p:cNvPr>
          <p:cNvGrpSpPr/>
          <p:nvPr/>
        </p:nvGrpSpPr>
        <p:grpSpPr>
          <a:xfrm>
            <a:off x="5102240" y="2125350"/>
            <a:ext cx="1364439" cy="981247"/>
            <a:chOff x="5102240" y="2125350"/>
            <a:chExt cx="1364439" cy="981247"/>
          </a:xfrm>
        </p:grpSpPr>
        <p:grpSp>
          <p:nvGrpSpPr>
            <p:cNvPr id="64" name="Group 82"/>
            <p:cNvGrpSpPr>
              <a:grpSpLocks/>
            </p:cNvGrpSpPr>
            <p:nvPr/>
          </p:nvGrpSpPr>
          <p:grpSpPr bwMode="auto">
            <a:xfrm>
              <a:off x="5102240" y="2125350"/>
              <a:ext cx="1364439" cy="981247"/>
              <a:chOff x="6255944" y="1152061"/>
              <a:chExt cx="2423972" cy="1656012"/>
            </a:xfrm>
            <a:effectLst>
              <a:outerShdw blurRad="50800" dist="76200" dir="2700000" algn="tl" rotWithShape="0">
                <a:prstClr val="black">
                  <a:alpha val="40000"/>
                </a:prstClr>
              </a:outerShdw>
            </a:effectLst>
          </p:grpSpPr>
          <p:sp>
            <p:nvSpPr>
              <p:cNvPr id="66" name="TextBox 83"/>
              <p:cNvSpPr txBox="1">
                <a:spLocks noChangeArrowheads="1"/>
              </p:cNvSpPr>
              <p:nvPr/>
            </p:nvSpPr>
            <p:spPr bwMode="auto">
              <a:xfrm>
                <a:off x="6805650" y="2456189"/>
                <a:ext cx="639454" cy="31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1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AWS</a:t>
                </a:r>
              </a:p>
            </p:txBody>
          </p:sp>
          <p:sp>
            <p:nvSpPr>
              <p:cNvPr id="67" name="Freeform 66"/>
              <p:cNvSpPr/>
              <p:nvPr/>
            </p:nvSpPr>
            <p:spPr>
              <a:xfrm>
                <a:off x="6255944" y="1152061"/>
                <a:ext cx="2423972" cy="1656012"/>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grpSp>
        <p:pic>
          <p:nvPicPr>
            <p:cNvPr id="107" name="Picture 4" descr="Related image">
              <a:extLst>
                <a:ext uri="{FF2B5EF4-FFF2-40B4-BE49-F238E27FC236}">
                  <a16:creationId xmlns:a16="http://schemas.microsoft.com/office/drawing/2014/main" id="{23395BD3-B140-164E-9F70-BEBEBADE460C}"/>
                </a:ext>
              </a:extLst>
            </p:cNvPr>
            <p:cNvPicPr>
              <a:picLocks noChangeAspect="1" noChangeArrowheads="1"/>
            </p:cNvPicPr>
            <p:nvPr/>
          </p:nvPicPr>
          <p:blipFill rotWithShape="1">
            <a:blip r:embed="rId6">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l="10083" r="13612"/>
            <a:stretch/>
          </p:blipFill>
          <p:spPr bwMode="auto">
            <a:xfrm>
              <a:off x="5511504" y="2398496"/>
              <a:ext cx="706670" cy="567243"/>
            </a:xfrm>
            <a:prstGeom prst="rect">
              <a:avLst/>
            </a:prstGeom>
            <a:solidFill>
              <a:schemeClr val="bg2"/>
            </a:solidFill>
          </p:spPr>
        </p:pic>
      </p:grpSp>
      <p:pic>
        <p:nvPicPr>
          <p:cNvPr id="114" name="Picture 113">
            <a:extLst>
              <a:ext uri="{FF2B5EF4-FFF2-40B4-BE49-F238E27FC236}">
                <a16:creationId xmlns:a16="http://schemas.microsoft.com/office/drawing/2014/main" id="{56189E12-331D-7248-A936-B695E833E3F6}"/>
              </a:ext>
            </a:extLst>
          </p:cNvPr>
          <p:cNvPicPr>
            <a:picLocks noChangeAspect="1"/>
          </p:cNvPicPr>
          <p:nvPr/>
        </p:nvPicPr>
        <p:blipFill>
          <a:blip r:embed="rId7"/>
          <a:stretch>
            <a:fillRect/>
          </a:stretch>
        </p:blipFill>
        <p:spPr>
          <a:xfrm>
            <a:off x="398967" y="2020656"/>
            <a:ext cx="1376892" cy="1800000"/>
          </a:xfrm>
          <a:prstGeom prst="rect">
            <a:avLst/>
          </a:prstGeom>
        </p:spPr>
      </p:pic>
      <p:grpSp>
        <p:nvGrpSpPr>
          <p:cNvPr id="10" name="Group 9">
            <a:extLst>
              <a:ext uri="{FF2B5EF4-FFF2-40B4-BE49-F238E27FC236}">
                <a16:creationId xmlns:a16="http://schemas.microsoft.com/office/drawing/2014/main" id="{AFA73812-A94D-0A4C-8A38-5753DDBFE9EB}"/>
              </a:ext>
            </a:extLst>
          </p:cNvPr>
          <p:cNvGrpSpPr/>
          <p:nvPr/>
        </p:nvGrpSpPr>
        <p:grpSpPr>
          <a:xfrm>
            <a:off x="5082141" y="3472825"/>
            <a:ext cx="1364438" cy="952516"/>
            <a:chOff x="5082141" y="3472825"/>
            <a:chExt cx="1364438" cy="952516"/>
          </a:xfrm>
        </p:grpSpPr>
        <p:sp>
          <p:nvSpPr>
            <p:cNvPr id="111" name="Freeform 110">
              <a:extLst>
                <a:ext uri="{FF2B5EF4-FFF2-40B4-BE49-F238E27FC236}">
                  <a16:creationId xmlns:a16="http://schemas.microsoft.com/office/drawing/2014/main" id="{9174A3A6-52F2-0247-A781-6CAE6FB31BD0}"/>
                </a:ext>
              </a:extLst>
            </p:cNvPr>
            <p:cNvSpPr/>
            <p:nvPr/>
          </p:nvSpPr>
          <p:spPr bwMode="auto">
            <a:xfrm>
              <a:off x="5082141" y="3472825"/>
              <a:ext cx="1364438" cy="95251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solidFill>
            <a:ln w="28575">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pic>
          <p:nvPicPr>
            <p:cNvPr id="9" name="Picture 2" descr="Image result for openshift logo">
              <a:extLst>
                <a:ext uri="{FF2B5EF4-FFF2-40B4-BE49-F238E27FC236}">
                  <a16:creationId xmlns:a16="http://schemas.microsoft.com/office/drawing/2014/main" id="{8BD68C6B-831F-D146-AA30-166768F186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3395" y="3982649"/>
              <a:ext cx="1117614" cy="287747"/>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62A25282-96BD-0F49-ABFA-194144B0432A}"/>
              </a:ext>
            </a:extLst>
          </p:cNvPr>
          <p:cNvSpPr/>
          <p:nvPr/>
        </p:nvSpPr>
        <p:spPr>
          <a:xfrm>
            <a:off x="2262251" y="1346635"/>
            <a:ext cx="1209095" cy="1478299"/>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1" name="Rectangle 50">
            <a:extLst>
              <a:ext uri="{FF2B5EF4-FFF2-40B4-BE49-F238E27FC236}">
                <a16:creationId xmlns:a16="http://schemas.microsoft.com/office/drawing/2014/main" id="{CBAD1516-7925-634B-95DB-8B3FE93D919D}"/>
              </a:ext>
            </a:extLst>
          </p:cNvPr>
          <p:cNvSpPr/>
          <p:nvPr/>
        </p:nvSpPr>
        <p:spPr>
          <a:xfrm>
            <a:off x="2219904" y="3702095"/>
            <a:ext cx="2123496" cy="706124"/>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2" name="Rectangle 51">
            <a:extLst>
              <a:ext uri="{FF2B5EF4-FFF2-40B4-BE49-F238E27FC236}">
                <a16:creationId xmlns:a16="http://schemas.microsoft.com/office/drawing/2014/main" id="{BC1FDE6D-E919-E74F-8B59-FC801F331748}"/>
              </a:ext>
            </a:extLst>
          </p:cNvPr>
          <p:cNvSpPr/>
          <p:nvPr/>
        </p:nvSpPr>
        <p:spPr>
          <a:xfrm>
            <a:off x="4777757" y="3383297"/>
            <a:ext cx="1775249" cy="1663513"/>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4" name="Rectangle 53">
            <a:extLst>
              <a:ext uri="{FF2B5EF4-FFF2-40B4-BE49-F238E27FC236}">
                <a16:creationId xmlns:a16="http://schemas.microsoft.com/office/drawing/2014/main" id="{CB2AE740-012A-4E4C-949F-2E478FB107D2}"/>
              </a:ext>
            </a:extLst>
          </p:cNvPr>
          <p:cNvSpPr/>
          <p:nvPr/>
        </p:nvSpPr>
        <p:spPr>
          <a:xfrm>
            <a:off x="6657267" y="1630771"/>
            <a:ext cx="2468033" cy="2474887"/>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5" name="Rectangle 54">
            <a:extLst>
              <a:ext uri="{FF2B5EF4-FFF2-40B4-BE49-F238E27FC236}">
                <a16:creationId xmlns:a16="http://schemas.microsoft.com/office/drawing/2014/main" id="{E2846B0A-CF96-B346-BEF9-B9D208032536}"/>
              </a:ext>
            </a:extLst>
          </p:cNvPr>
          <p:cNvSpPr/>
          <p:nvPr/>
        </p:nvSpPr>
        <p:spPr>
          <a:xfrm>
            <a:off x="3616001" y="2564785"/>
            <a:ext cx="579598" cy="293946"/>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05682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50"/>
                                        <p:tgtEl>
                                          <p:spTgt spid="5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50"/>
                                        <p:tgtEl>
                                          <p:spTgt spid="5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50"/>
                                        <p:tgtEl>
                                          <p:spTgt spid="5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4"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7568A3-8B8C-F643-BB56-DA3C2F1A24E2}"/>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dirty="0"/>
              <a:t>Managing channel CipherSpecs</a:t>
            </a:r>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172480" y="606245"/>
            <a:ext cx="4250531" cy="3500324"/>
          </a:xfrm>
        </p:spPr>
        <p:txBody>
          <a:bodyPr/>
          <a:lstStyle/>
          <a:p>
            <a:r>
              <a:rPr lang="en-US" sz="1400" dirty="0"/>
              <a:t>Making it easier to keep up-to-date with ever changing ciphers, simplifying migration</a:t>
            </a:r>
          </a:p>
          <a:p>
            <a:endParaRPr lang="en-US" sz="1400" dirty="0"/>
          </a:p>
          <a:p>
            <a:r>
              <a:rPr lang="en-US" sz="1400" dirty="0"/>
              <a:t>MQ 9.1.4 CD adds TLS 1.3 support for Distributed queue  manager channels and C-based clients. 9.1.5 has added support for Java </a:t>
            </a:r>
            <a:r>
              <a:rPr lang="en-US" sz="1400"/>
              <a:t>11 applications which is needed for TLS 1.3 support there.</a:t>
            </a:r>
            <a:endParaRPr lang="en-US" sz="1400" dirty="0"/>
          </a:p>
          <a:p>
            <a:endParaRPr lang="en-US" sz="1400" dirty="0"/>
          </a:p>
          <a:p>
            <a:r>
              <a:rPr lang="en-US" sz="1400" dirty="0"/>
              <a:t>Rather than needing to match the CipherSpec on both ends of a channel, MQ has introduced </a:t>
            </a:r>
            <a:r>
              <a:rPr lang="en-US" sz="1400" b="1" i="1" dirty="0"/>
              <a:t>ANY_TLSxx </a:t>
            </a:r>
            <a:r>
              <a:rPr lang="en-US" sz="1400" dirty="0"/>
              <a:t>and</a:t>
            </a:r>
            <a:r>
              <a:rPr lang="en-US" sz="1400" b="1" i="1" dirty="0"/>
              <a:t> ANY_TLSxx_OR_HIGHER </a:t>
            </a:r>
            <a:r>
              <a:rPr lang="en-US" sz="1400" dirty="0"/>
              <a:t>CipherSpecs and MQ will negotiate the CipherSpec available to both ends</a:t>
            </a:r>
          </a:p>
          <a:p>
            <a:endParaRPr lang="en-US" sz="1400" dirty="0"/>
          </a:p>
          <a:p>
            <a:r>
              <a:rPr lang="en-US" sz="1400" dirty="0"/>
              <a:t>For 9.1.1, the distributed platforms also added the ability to configure </a:t>
            </a:r>
            <a:r>
              <a:rPr lang="en-US" sz="1400" i="1" dirty="0"/>
              <a:t>exactly</a:t>
            </a:r>
            <a:r>
              <a:rPr lang="en-US" sz="1400" dirty="0"/>
              <a:t> which CipherSpecs a queue manager will accept</a:t>
            </a:r>
          </a:p>
        </p:txBody>
      </p:sp>
      <p:sp>
        <p:nvSpPr>
          <p:cNvPr id="9" name="Freeform 8">
            <a:extLst>
              <a:ext uri="{FF2B5EF4-FFF2-40B4-BE49-F238E27FC236}">
                <a16:creationId xmlns:a16="http://schemas.microsoft.com/office/drawing/2014/main" id="{D6ACF1D9-F0C1-5A4E-BE5D-3F7A330894FC}"/>
              </a:ext>
            </a:extLst>
          </p:cNvPr>
          <p:cNvSpPr/>
          <p:nvPr/>
        </p:nvSpPr>
        <p:spPr>
          <a:xfrm>
            <a:off x="5046510" y="642730"/>
            <a:ext cx="1391484" cy="974262"/>
          </a:xfrm>
          <a:custGeom>
            <a:avLst/>
            <a:gdLst>
              <a:gd name="connsiteX0" fmla="*/ 0 w 1391484"/>
              <a:gd name="connsiteY0" fmla="*/ 0 h 974262"/>
              <a:gd name="connsiteX1" fmla="*/ 953233 w 1391484"/>
              <a:gd name="connsiteY1" fmla="*/ 0 h 974262"/>
              <a:gd name="connsiteX2" fmla="*/ 953233 w 1391484"/>
              <a:gd name="connsiteY2" fmla="*/ 404436 h 974262"/>
              <a:gd name="connsiteX3" fmla="*/ 1061217 w 1391484"/>
              <a:gd name="connsiteY3" fmla="*/ 404436 h 974262"/>
              <a:gd name="connsiteX4" fmla="*/ 1088094 w 1391484"/>
              <a:gd name="connsiteY4" fmla="*/ 364572 h 974262"/>
              <a:gd name="connsiteX5" fmla="*/ 1213762 w 1391484"/>
              <a:gd name="connsiteY5" fmla="*/ 312518 h 974262"/>
              <a:gd name="connsiteX6" fmla="*/ 1391484 w 1391484"/>
              <a:gd name="connsiteY6" fmla="*/ 490240 h 974262"/>
              <a:gd name="connsiteX7" fmla="*/ 1213762 w 1391484"/>
              <a:gd name="connsiteY7" fmla="*/ 667962 h 974262"/>
              <a:gd name="connsiteX8" fmla="*/ 1088094 w 1391484"/>
              <a:gd name="connsiteY8" fmla="*/ 615908 h 974262"/>
              <a:gd name="connsiteX9" fmla="*/ 1056738 w 1391484"/>
              <a:gd name="connsiteY9" fmla="*/ 569402 h 974262"/>
              <a:gd name="connsiteX10" fmla="*/ 953233 w 1391484"/>
              <a:gd name="connsiteY10" fmla="*/ 569402 h 974262"/>
              <a:gd name="connsiteX11" fmla="*/ 953233 w 1391484"/>
              <a:gd name="connsiteY11" fmla="*/ 974262 h 974262"/>
              <a:gd name="connsiteX12" fmla="*/ 0 w 1391484"/>
              <a:gd name="connsiteY12" fmla="*/ 974262 h 97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1484" h="974262">
                <a:moveTo>
                  <a:pt x="0" y="0"/>
                </a:moveTo>
                <a:lnTo>
                  <a:pt x="953233" y="0"/>
                </a:lnTo>
                <a:lnTo>
                  <a:pt x="953233" y="404436"/>
                </a:lnTo>
                <a:lnTo>
                  <a:pt x="1061217" y="404436"/>
                </a:lnTo>
                <a:lnTo>
                  <a:pt x="1088094" y="364572"/>
                </a:lnTo>
                <a:cubicBezTo>
                  <a:pt x="1120255" y="332410"/>
                  <a:pt x="1164686" y="312518"/>
                  <a:pt x="1213762" y="312518"/>
                </a:cubicBezTo>
                <a:cubicBezTo>
                  <a:pt x="1311915" y="312518"/>
                  <a:pt x="1391484" y="392087"/>
                  <a:pt x="1391484" y="490240"/>
                </a:cubicBezTo>
                <a:cubicBezTo>
                  <a:pt x="1391484" y="588393"/>
                  <a:pt x="1311915" y="667962"/>
                  <a:pt x="1213762" y="667962"/>
                </a:cubicBezTo>
                <a:cubicBezTo>
                  <a:pt x="1164686" y="667962"/>
                  <a:pt x="1120255" y="648070"/>
                  <a:pt x="1088094" y="615908"/>
                </a:cubicBezTo>
                <a:lnTo>
                  <a:pt x="1056738" y="569402"/>
                </a:lnTo>
                <a:lnTo>
                  <a:pt x="953233" y="569402"/>
                </a:lnTo>
                <a:lnTo>
                  <a:pt x="953233" y="974262"/>
                </a:lnTo>
                <a:lnTo>
                  <a:pt x="0" y="974262"/>
                </a:lnTo>
                <a:close/>
              </a:path>
            </a:pathLst>
          </a:custGeom>
          <a:solidFill>
            <a:srgbClr val="B0B0B0"/>
          </a:solidFill>
          <a:ln w="25400">
            <a:noFill/>
          </a:ln>
          <a:effectLst>
            <a:outerShdw blurRad="50800" dist="38100" dir="2700000" algn="tl" rotWithShape="0">
              <a:prstClr val="black">
                <a:alpha val="40000"/>
              </a:prstClr>
            </a:outerShdw>
          </a:effectLst>
        </p:spPr>
        <p:txBody>
          <a:bodyPr wrap="square" lIns="180000" tIns="0" rIns="0" bIns="72000" rtlCol="0" anchor="b">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CipherSpec A</a:t>
            </a:r>
          </a:p>
        </p:txBody>
      </p:sp>
      <p:grpSp>
        <p:nvGrpSpPr>
          <p:cNvPr id="10" name="Group 9">
            <a:extLst>
              <a:ext uri="{FF2B5EF4-FFF2-40B4-BE49-F238E27FC236}">
                <a16:creationId xmlns:a16="http://schemas.microsoft.com/office/drawing/2014/main" id="{540150A3-BA26-8F4B-A9F3-1A3B253282F8}"/>
              </a:ext>
            </a:extLst>
          </p:cNvPr>
          <p:cNvGrpSpPr/>
          <p:nvPr/>
        </p:nvGrpSpPr>
        <p:grpSpPr>
          <a:xfrm>
            <a:off x="5051571" y="1860698"/>
            <a:ext cx="1901673" cy="974262"/>
            <a:chOff x="4205507" y="3432114"/>
            <a:chExt cx="1901673" cy="974262"/>
          </a:xfrm>
        </p:grpSpPr>
        <p:sp>
          <p:nvSpPr>
            <p:cNvPr id="12" name="Rectangle 11">
              <a:extLst>
                <a:ext uri="{FF2B5EF4-FFF2-40B4-BE49-F238E27FC236}">
                  <a16:creationId xmlns:a16="http://schemas.microsoft.com/office/drawing/2014/main" id="{D89D4A13-529B-4946-BD98-6FB5728C9806}"/>
                </a:ext>
              </a:extLst>
            </p:cNvPr>
            <p:cNvSpPr/>
            <p:nvPr/>
          </p:nvSpPr>
          <p:spPr>
            <a:xfrm>
              <a:off x="4205507" y="3432114"/>
              <a:ext cx="953233" cy="974262"/>
            </a:xfrm>
            <a:prstGeom prst="rect">
              <a:avLst/>
            </a:prstGeom>
            <a:solidFill>
              <a:schemeClr val="tx1">
                <a:lumMod val="65000"/>
                <a:lumOff val="35000"/>
              </a:schemeClr>
            </a:solidFill>
            <a:ln w="25400">
              <a:noFill/>
            </a:ln>
            <a:effectLst>
              <a:outerShdw blurRad="50800" dist="38100" dir="2700000" algn="tl" rotWithShape="0">
                <a:prstClr val="black">
                  <a:alpha val="40000"/>
                </a:prstClr>
              </a:outerShdw>
            </a:effectLst>
          </p:spPr>
          <p:txBody>
            <a:bodyPr wrap="square" lIns="0" tIns="0" rIns="0" bIns="72000" rtlCol="0" anchor="b">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CipherSpec ANY</a:t>
              </a:r>
            </a:p>
          </p:txBody>
        </p:sp>
        <p:sp>
          <p:nvSpPr>
            <p:cNvPr id="11" name="Rectangle 10">
              <a:extLst>
                <a:ext uri="{FF2B5EF4-FFF2-40B4-BE49-F238E27FC236}">
                  <a16:creationId xmlns:a16="http://schemas.microsoft.com/office/drawing/2014/main" id="{1BB3AD12-9CA2-6946-95BD-D24A31F5380C}"/>
                </a:ext>
              </a:extLst>
            </p:cNvPr>
            <p:cNvSpPr/>
            <p:nvPr/>
          </p:nvSpPr>
          <p:spPr>
            <a:xfrm>
              <a:off x="5153947" y="3432114"/>
              <a:ext cx="953233" cy="974262"/>
            </a:xfrm>
            <a:prstGeom prst="rect">
              <a:avLst/>
            </a:prstGeom>
            <a:solidFill>
              <a:srgbClr val="B0B0B0"/>
            </a:solidFill>
            <a:ln w="25400">
              <a:noFill/>
            </a:ln>
            <a:effectLst>
              <a:outerShdw blurRad="50800" dist="38100" dir="2700000" algn="tl" rotWithShape="0">
                <a:prstClr val="black">
                  <a:alpha val="40000"/>
                </a:prstClr>
              </a:outerShdw>
            </a:effectLst>
          </p:spPr>
          <p:txBody>
            <a:bodyPr wrap="square" lIns="0" tIns="0" rIns="0" bIns="72000" rtlCol="0" anchor="b">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CipherSpec ANY</a:t>
              </a:r>
            </a:p>
          </p:txBody>
        </p:sp>
      </p:grpSp>
      <p:grpSp>
        <p:nvGrpSpPr>
          <p:cNvPr id="14" name="Graphic 24" descr="Checklist">
            <a:extLst>
              <a:ext uri="{FF2B5EF4-FFF2-40B4-BE49-F238E27FC236}">
                <a16:creationId xmlns:a16="http://schemas.microsoft.com/office/drawing/2014/main" id="{A2A1B6F2-4936-BB4C-A807-E23BF5EEDA28}"/>
              </a:ext>
            </a:extLst>
          </p:cNvPr>
          <p:cNvGrpSpPr/>
          <p:nvPr/>
        </p:nvGrpSpPr>
        <p:grpSpPr>
          <a:xfrm>
            <a:off x="5392582" y="2100150"/>
            <a:ext cx="314206" cy="431421"/>
            <a:chOff x="4546518" y="3671566"/>
            <a:chExt cx="314206" cy="431421"/>
          </a:xfrm>
        </p:grpSpPr>
        <p:sp>
          <p:nvSpPr>
            <p:cNvPr id="15" name="Freeform 14">
              <a:extLst>
                <a:ext uri="{FF2B5EF4-FFF2-40B4-BE49-F238E27FC236}">
                  <a16:creationId xmlns:a16="http://schemas.microsoft.com/office/drawing/2014/main" id="{036820BB-D122-4C43-AC66-33D8951F7C8C}"/>
                </a:ext>
              </a:extLst>
            </p:cNvPr>
            <p:cNvSpPr/>
            <p:nvPr/>
          </p:nvSpPr>
          <p:spPr>
            <a:xfrm>
              <a:off x="4546518" y="3671566"/>
              <a:ext cx="314206" cy="431421"/>
            </a:xfrm>
            <a:custGeom>
              <a:avLst/>
              <a:gdLst>
                <a:gd name="connsiteX0" fmla="*/ 30407 w 314206"/>
                <a:gd name="connsiteY0" fmla="*/ 32357 h 431420"/>
                <a:gd name="connsiteX1" fmla="*/ 283799 w 314206"/>
                <a:gd name="connsiteY1" fmla="*/ 32357 h 431420"/>
                <a:gd name="connsiteX2" fmla="*/ 283799 w 314206"/>
                <a:gd name="connsiteY2" fmla="*/ 399064 h 431420"/>
                <a:gd name="connsiteX3" fmla="*/ 30407 w 314206"/>
                <a:gd name="connsiteY3" fmla="*/ 399064 h 431420"/>
                <a:gd name="connsiteX4" fmla="*/ 30407 w 314206"/>
                <a:gd name="connsiteY4" fmla="*/ 32357 h 431420"/>
                <a:gd name="connsiteX5" fmla="*/ 0 w 314206"/>
                <a:gd name="connsiteY5" fmla="*/ 431421 h 431420"/>
                <a:gd name="connsiteX6" fmla="*/ 314206 w 314206"/>
                <a:gd name="connsiteY6" fmla="*/ 431421 h 431420"/>
                <a:gd name="connsiteX7" fmla="*/ 314206 w 314206"/>
                <a:gd name="connsiteY7" fmla="*/ 0 h 431420"/>
                <a:gd name="connsiteX8" fmla="*/ 0 w 314206"/>
                <a:gd name="connsiteY8" fmla="*/ 0 h 431420"/>
                <a:gd name="connsiteX9" fmla="*/ 0 w 314206"/>
                <a:gd name="connsiteY9" fmla="*/ 431421 h 43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206" h="431420">
                  <a:moveTo>
                    <a:pt x="30407" y="32357"/>
                  </a:moveTo>
                  <a:lnTo>
                    <a:pt x="283799" y="32357"/>
                  </a:lnTo>
                  <a:lnTo>
                    <a:pt x="283799" y="399064"/>
                  </a:lnTo>
                  <a:lnTo>
                    <a:pt x="30407" y="399064"/>
                  </a:lnTo>
                  <a:lnTo>
                    <a:pt x="30407" y="32357"/>
                  </a:lnTo>
                  <a:close/>
                  <a:moveTo>
                    <a:pt x="0" y="431421"/>
                  </a:moveTo>
                  <a:lnTo>
                    <a:pt x="314206" y="431421"/>
                  </a:lnTo>
                  <a:lnTo>
                    <a:pt x="314206" y="0"/>
                  </a:lnTo>
                  <a:lnTo>
                    <a:pt x="0" y="0"/>
                  </a:lnTo>
                  <a:lnTo>
                    <a:pt x="0" y="43142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6" name="Freeform 15">
              <a:extLst>
                <a:ext uri="{FF2B5EF4-FFF2-40B4-BE49-F238E27FC236}">
                  <a16:creationId xmlns:a16="http://schemas.microsoft.com/office/drawing/2014/main" id="{525C57E6-DC89-5C40-8AF1-F4811A9EA32D}"/>
                </a:ext>
              </a:extLst>
            </p:cNvPr>
            <p:cNvSpPr/>
            <p:nvPr/>
          </p:nvSpPr>
          <p:spPr>
            <a:xfrm>
              <a:off x="4713757" y="3752457"/>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7" name="Freeform 16">
              <a:extLst>
                <a:ext uri="{FF2B5EF4-FFF2-40B4-BE49-F238E27FC236}">
                  <a16:creationId xmlns:a16="http://schemas.microsoft.com/office/drawing/2014/main" id="{D080D5D7-EEDE-7E49-BA85-E2CCC433BEC3}"/>
                </a:ext>
              </a:extLst>
            </p:cNvPr>
            <p:cNvSpPr/>
            <p:nvPr/>
          </p:nvSpPr>
          <p:spPr>
            <a:xfrm>
              <a:off x="4713757" y="3838742"/>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8" name="Freeform 17">
              <a:extLst>
                <a:ext uri="{FF2B5EF4-FFF2-40B4-BE49-F238E27FC236}">
                  <a16:creationId xmlns:a16="http://schemas.microsoft.com/office/drawing/2014/main" id="{04FC8174-CBB5-9E4E-B895-D468ADE874AB}"/>
                </a:ext>
              </a:extLst>
            </p:cNvPr>
            <p:cNvSpPr/>
            <p:nvPr/>
          </p:nvSpPr>
          <p:spPr>
            <a:xfrm>
              <a:off x="4713757" y="4011310"/>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9" name="Freeform 18">
              <a:extLst>
                <a:ext uri="{FF2B5EF4-FFF2-40B4-BE49-F238E27FC236}">
                  <a16:creationId xmlns:a16="http://schemas.microsoft.com/office/drawing/2014/main" id="{19F88A6B-ED0F-F443-BF23-3B1CAB16EDA5}"/>
                </a:ext>
              </a:extLst>
            </p:cNvPr>
            <p:cNvSpPr/>
            <p:nvPr/>
          </p:nvSpPr>
          <p:spPr>
            <a:xfrm>
              <a:off x="4713757" y="3925026"/>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0" name="Freeform 19">
              <a:extLst>
                <a:ext uri="{FF2B5EF4-FFF2-40B4-BE49-F238E27FC236}">
                  <a16:creationId xmlns:a16="http://schemas.microsoft.com/office/drawing/2014/main" id="{A356F081-78AD-4A40-9013-08C959EEECDA}"/>
                </a:ext>
              </a:extLst>
            </p:cNvPr>
            <p:cNvSpPr/>
            <p:nvPr/>
          </p:nvSpPr>
          <p:spPr>
            <a:xfrm>
              <a:off x="4607332" y="3725494"/>
              <a:ext cx="70950" cy="64713"/>
            </a:xfrm>
            <a:custGeom>
              <a:avLst/>
              <a:gdLst>
                <a:gd name="connsiteX0" fmla="*/ 75004 w 70949"/>
                <a:gd name="connsiteY0" fmla="*/ 15100 h 64713"/>
                <a:gd name="connsiteX1" fmla="*/ 60814 w 70949"/>
                <a:gd name="connsiteY1" fmla="*/ 0 h 64713"/>
                <a:gd name="connsiteX2" fmla="*/ 27366 w 70949"/>
                <a:gd name="connsiteY2" fmla="*/ 35592 h 64713"/>
                <a:gd name="connsiteX3" fmla="*/ 14190 w 70949"/>
                <a:gd name="connsiteY3" fmla="*/ 21571 h 64713"/>
                <a:gd name="connsiteX4" fmla="*/ 0 w 70949"/>
                <a:gd name="connsiteY4" fmla="*/ 36671 h 64713"/>
                <a:gd name="connsiteX5" fmla="*/ 27366 w 70949"/>
                <a:gd name="connsiteY5" fmla="*/ 65792 h 6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49" h="64713">
                  <a:moveTo>
                    <a:pt x="75004" y="15100"/>
                  </a:moveTo>
                  <a:lnTo>
                    <a:pt x="60814" y="0"/>
                  </a:lnTo>
                  <a:lnTo>
                    <a:pt x="27366" y="35592"/>
                  </a:lnTo>
                  <a:lnTo>
                    <a:pt x="14190" y="21571"/>
                  </a:lnTo>
                  <a:lnTo>
                    <a:pt x="0" y="36671"/>
                  </a:lnTo>
                  <a:lnTo>
                    <a:pt x="27366" y="65792"/>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1" name="Freeform 20">
              <a:extLst>
                <a:ext uri="{FF2B5EF4-FFF2-40B4-BE49-F238E27FC236}">
                  <a16:creationId xmlns:a16="http://schemas.microsoft.com/office/drawing/2014/main" id="{D10BB7A7-61B9-FA43-8F4D-758F0EEFEB74}"/>
                </a:ext>
              </a:extLst>
            </p:cNvPr>
            <p:cNvSpPr/>
            <p:nvPr/>
          </p:nvSpPr>
          <p:spPr>
            <a:xfrm>
              <a:off x="4607332" y="3811778"/>
              <a:ext cx="70950" cy="64713"/>
            </a:xfrm>
            <a:custGeom>
              <a:avLst/>
              <a:gdLst>
                <a:gd name="connsiteX0" fmla="*/ 75004 w 70949"/>
                <a:gd name="connsiteY0" fmla="*/ 15100 h 64713"/>
                <a:gd name="connsiteX1" fmla="*/ 60814 w 70949"/>
                <a:gd name="connsiteY1" fmla="*/ 0 h 64713"/>
                <a:gd name="connsiteX2" fmla="*/ 27366 w 70949"/>
                <a:gd name="connsiteY2" fmla="*/ 35592 h 64713"/>
                <a:gd name="connsiteX3" fmla="*/ 14190 w 70949"/>
                <a:gd name="connsiteY3" fmla="*/ 21571 h 64713"/>
                <a:gd name="connsiteX4" fmla="*/ 0 w 70949"/>
                <a:gd name="connsiteY4" fmla="*/ 36671 h 64713"/>
                <a:gd name="connsiteX5" fmla="*/ 27366 w 70949"/>
                <a:gd name="connsiteY5" fmla="*/ 65792 h 6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49" h="64713">
                  <a:moveTo>
                    <a:pt x="75004" y="15100"/>
                  </a:moveTo>
                  <a:lnTo>
                    <a:pt x="60814" y="0"/>
                  </a:lnTo>
                  <a:lnTo>
                    <a:pt x="27366" y="35592"/>
                  </a:lnTo>
                  <a:lnTo>
                    <a:pt x="14190" y="21571"/>
                  </a:lnTo>
                  <a:lnTo>
                    <a:pt x="0" y="36671"/>
                  </a:lnTo>
                  <a:lnTo>
                    <a:pt x="27366" y="65792"/>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2" name="Freeform 21">
              <a:extLst>
                <a:ext uri="{FF2B5EF4-FFF2-40B4-BE49-F238E27FC236}">
                  <a16:creationId xmlns:a16="http://schemas.microsoft.com/office/drawing/2014/main" id="{4EF081A2-8D94-504B-89A5-CEAFB38FDEB7}"/>
                </a:ext>
              </a:extLst>
            </p:cNvPr>
            <p:cNvSpPr/>
            <p:nvPr/>
          </p:nvSpPr>
          <p:spPr>
            <a:xfrm>
              <a:off x="4607332" y="3898062"/>
              <a:ext cx="70950" cy="64713"/>
            </a:xfrm>
            <a:custGeom>
              <a:avLst/>
              <a:gdLst>
                <a:gd name="connsiteX0" fmla="*/ 75004 w 70949"/>
                <a:gd name="connsiteY0" fmla="*/ 15100 h 64713"/>
                <a:gd name="connsiteX1" fmla="*/ 60814 w 70949"/>
                <a:gd name="connsiteY1" fmla="*/ 0 h 64713"/>
                <a:gd name="connsiteX2" fmla="*/ 27366 w 70949"/>
                <a:gd name="connsiteY2" fmla="*/ 35592 h 64713"/>
                <a:gd name="connsiteX3" fmla="*/ 14190 w 70949"/>
                <a:gd name="connsiteY3" fmla="*/ 21571 h 64713"/>
                <a:gd name="connsiteX4" fmla="*/ 0 w 70949"/>
                <a:gd name="connsiteY4" fmla="*/ 36671 h 64713"/>
                <a:gd name="connsiteX5" fmla="*/ 27366 w 70949"/>
                <a:gd name="connsiteY5" fmla="*/ 65792 h 6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49" h="64713">
                  <a:moveTo>
                    <a:pt x="75004" y="15100"/>
                  </a:moveTo>
                  <a:lnTo>
                    <a:pt x="60814" y="0"/>
                  </a:lnTo>
                  <a:lnTo>
                    <a:pt x="27366" y="35592"/>
                  </a:lnTo>
                  <a:lnTo>
                    <a:pt x="14190" y="21571"/>
                  </a:lnTo>
                  <a:lnTo>
                    <a:pt x="0" y="36671"/>
                  </a:lnTo>
                  <a:lnTo>
                    <a:pt x="27366" y="65792"/>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23" name="Graphic 24" descr="Checklist">
            <a:extLst>
              <a:ext uri="{FF2B5EF4-FFF2-40B4-BE49-F238E27FC236}">
                <a16:creationId xmlns:a16="http://schemas.microsoft.com/office/drawing/2014/main" id="{C146AA16-044E-B94C-9995-49515CB3DA7E}"/>
              </a:ext>
            </a:extLst>
          </p:cNvPr>
          <p:cNvGrpSpPr/>
          <p:nvPr/>
        </p:nvGrpSpPr>
        <p:grpSpPr>
          <a:xfrm>
            <a:off x="6315682" y="2107202"/>
            <a:ext cx="314206" cy="431421"/>
            <a:chOff x="4546518" y="3671566"/>
            <a:chExt cx="314206" cy="431421"/>
          </a:xfrm>
        </p:grpSpPr>
        <p:sp>
          <p:nvSpPr>
            <p:cNvPr id="24" name="Freeform 23">
              <a:extLst>
                <a:ext uri="{FF2B5EF4-FFF2-40B4-BE49-F238E27FC236}">
                  <a16:creationId xmlns:a16="http://schemas.microsoft.com/office/drawing/2014/main" id="{56B7494E-2155-6043-9211-D155E24A65D8}"/>
                </a:ext>
              </a:extLst>
            </p:cNvPr>
            <p:cNvSpPr/>
            <p:nvPr/>
          </p:nvSpPr>
          <p:spPr>
            <a:xfrm>
              <a:off x="4546518" y="3671566"/>
              <a:ext cx="314206" cy="431421"/>
            </a:xfrm>
            <a:custGeom>
              <a:avLst/>
              <a:gdLst>
                <a:gd name="connsiteX0" fmla="*/ 30407 w 314206"/>
                <a:gd name="connsiteY0" fmla="*/ 32357 h 431420"/>
                <a:gd name="connsiteX1" fmla="*/ 283799 w 314206"/>
                <a:gd name="connsiteY1" fmla="*/ 32357 h 431420"/>
                <a:gd name="connsiteX2" fmla="*/ 283799 w 314206"/>
                <a:gd name="connsiteY2" fmla="*/ 399064 h 431420"/>
                <a:gd name="connsiteX3" fmla="*/ 30407 w 314206"/>
                <a:gd name="connsiteY3" fmla="*/ 399064 h 431420"/>
                <a:gd name="connsiteX4" fmla="*/ 30407 w 314206"/>
                <a:gd name="connsiteY4" fmla="*/ 32357 h 431420"/>
                <a:gd name="connsiteX5" fmla="*/ 0 w 314206"/>
                <a:gd name="connsiteY5" fmla="*/ 431421 h 431420"/>
                <a:gd name="connsiteX6" fmla="*/ 314206 w 314206"/>
                <a:gd name="connsiteY6" fmla="*/ 431421 h 431420"/>
                <a:gd name="connsiteX7" fmla="*/ 314206 w 314206"/>
                <a:gd name="connsiteY7" fmla="*/ 0 h 431420"/>
                <a:gd name="connsiteX8" fmla="*/ 0 w 314206"/>
                <a:gd name="connsiteY8" fmla="*/ 0 h 431420"/>
                <a:gd name="connsiteX9" fmla="*/ 0 w 314206"/>
                <a:gd name="connsiteY9" fmla="*/ 431421 h 43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206" h="431420">
                  <a:moveTo>
                    <a:pt x="30407" y="32357"/>
                  </a:moveTo>
                  <a:lnTo>
                    <a:pt x="283799" y="32357"/>
                  </a:lnTo>
                  <a:lnTo>
                    <a:pt x="283799" y="399064"/>
                  </a:lnTo>
                  <a:lnTo>
                    <a:pt x="30407" y="399064"/>
                  </a:lnTo>
                  <a:lnTo>
                    <a:pt x="30407" y="32357"/>
                  </a:lnTo>
                  <a:close/>
                  <a:moveTo>
                    <a:pt x="0" y="431421"/>
                  </a:moveTo>
                  <a:lnTo>
                    <a:pt x="314206" y="431421"/>
                  </a:lnTo>
                  <a:lnTo>
                    <a:pt x="314206" y="0"/>
                  </a:lnTo>
                  <a:lnTo>
                    <a:pt x="0" y="0"/>
                  </a:lnTo>
                  <a:lnTo>
                    <a:pt x="0" y="43142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5" name="Freeform 24">
              <a:extLst>
                <a:ext uri="{FF2B5EF4-FFF2-40B4-BE49-F238E27FC236}">
                  <a16:creationId xmlns:a16="http://schemas.microsoft.com/office/drawing/2014/main" id="{BCB8D84C-0E80-6644-BECB-6B32F8AE8696}"/>
                </a:ext>
              </a:extLst>
            </p:cNvPr>
            <p:cNvSpPr/>
            <p:nvPr/>
          </p:nvSpPr>
          <p:spPr>
            <a:xfrm>
              <a:off x="4713757" y="3752457"/>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35798164-B5AD-2443-865F-813AA6FF9393}"/>
                </a:ext>
              </a:extLst>
            </p:cNvPr>
            <p:cNvSpPr/>
            <p:nvPr/>
          </p:nvSpPr>
          <p:spPr>
            <a:xfrm>
              <a:off x="4713757" y="3838742"/>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7" name="Freeform 26">
              <a:extLst>
                <a:ext uri="{FF2B5EF4-FFF2-40B4-BE49-F238E27FC236}">
                  <a16:creationId xmlns:a16="http://schemas.microsoft.com/office/drawing/2014/main" id="{0EFB2E42-8ADB-DF4C-B367-3CCC5E760C2D}"/>
                </a:ext>
              </a:extLst>
            </p:cNvPr>
            <p:cNvSpPr/>
            <p:nvPr/>
          </p:nvSpPr>
          <p:spPr>
            <a:xfrm>
              <a:off x="4713757" y="4011310"/>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8" name="Freeform 27">
              <a:extLst>
                <a:ext uri="{FF2B5EF4-FFF2-40B4-BE49-F238E27FC236}">
                  <a16:creationId xmlns:a16="http://schemas.microsoft.com/office/drawing/2014/main" id="{3E64C5F4-9A9D-F64C-B654-6C5C781ADF50}"/>
                </a:ext>
              </a:extLst>
            </p:cNvPr>
            <p:cNvSpPr/>
            <p:nvPr/>
          </p:nvSpPr>
          <p:spPr>
            <a:xfrm>
              <a:off x="4713757" y="3925026"/>
              <a:ext cx="86153" cy="21571"/>
            </a:xfrm>
            <a:custGeom>
              <a:avLst/>
              <a:gdLst>
                <a:gd name="connsiteX0" fmla="*/ 0 w 86153"/>
                <a:gd name="connsiteY0" fmla="*/ 0 h 21571"/>
                <a:gd name="connsiteX1" fmla="*/ 86153 w 86153"/>
                <a:gd name="connsiteY1" fmla="*/ 0 h 21571"/>
                <a:gd name="connsiteX2" fmla="*/ 86153 w 86153"/>
                <a:gd name="connsiteY2" fmla="*/ 21571 h 21571"/>
                <a:gd name="connsiteX3" fmla="*/ 0 w 86153"/>
                <a:gd name="connsiteY3" fmla="*/ 21571 h 21571"/>
              </a:gdLst>
              <a:ahLst/>
              <a:cxnLst>
                <a:cxn ang="0">
                  <a:pos x="connsiteX0" y="connsiteY0"/>
                </a:cxn>
                <a:cxn ang="0">
                  <a:pos x="connsiteX1" y="connsiteY1"/>
                </a:cxn>
                <a:cxn ang="0">
                  <a:pos x="connsiteX2" y="connsiteY2"/>
                </a:cxn>
                <a:cxn ang="0">
                  <a:pos x="connsiteX3" y="connsiteY3"/>
                </a:cxn>
              </a:cxnLst>
              <a:rect l="l" t="t" r="r" b="b"/>
              <a:pathLst>
                <a:path w="86153" h="21571">
                  <a:moveTo>
                    <a:pt x="0" y="0"/>
                  </a:moveTo>
                  <a:lnTo>
                    <a:pt x="86153" y="0"/>
                  </a:lnTo>
                  <a:lnTo>
                    <a:pt x="86153" y="21571"/>
                  </a:lnTo>
                  <a:lnTo>
                    <a:pt x="0" y="21571"/>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9" name="Freeform 28">
              <a:extLst>
                <a:ext uri="{FF2B5EF4-FFF2-40B4-BE49-F238E27FC236}">
                  <a16:creationId xmlns:a16="http://schemas.microsoft.com/office/drawing/2014/main" id="{3EA19813-D304-634B-A653-A689C747695F}"/>
                </a:ext>
              </a:extLst>
            </p:cNvPr>
            <p:cNvSpPr/>
            <p:nvPr/>
          </p:nvSpPr>
          <p:spPr>
            <a:xfrm>
              <a:off x="4607332" y="3725494"/>
              <a:ext cx="70950" cy="64713"/>
            </a:xfrm>
            <a:custGeom>
              <a:avLst/>
              <a:gdLst>
                <a:gd name="connsiteX0" fmla="*/ 75004 w 70949"/>
                <a:gd name="connsiteY0" fmla="*/ 15100 h 64713"/>
                <a:gd name="connsiteX1" fmla="*/ 60814 w 70949"/>
                <a:gd name="connsiteY1" fmla="*/ 0 h 64713"/>
                <a:gd name="connsiteX2" fmla="*/ 27366 w 70949"/>
                <a:gd name="connsiteY2" fmla="*/ 35592 h 64713"/>
                <a:gd name="connsiteX3" fmla="*/ 14190 w 70949"/>
                <a:gd name="connsiteY3" fmla="*/ 21571 h 64713"/>
                <a:gd name="connsiteX4" fmla="*/ 0 w 70949"/>
                <a:gd name="connsiteY4" fmla="*/ 36671 h 64713"/>
                <a:gd name="connsiteX5" fmla="*/ 27366 w 70949"/>
                <a:gd name="connsiteY5" fmla="*/ 65792 h 6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49" h="64713">
                  <a:moveTo>
                    <a:pt x="75004" y="15100"/>
                  </a:moveTo>
                  <a:lnTo>
                    <a:pt x="60814" y="0"/>
                  </a:lnTo>
                  <a:lnTo>
                    <a:pt x="27366" y="35592"/>
                  </a:lnTo>
                  <a:lnTo>
                    <a:pt x="14190" y="21571"/>
                  </a:lnTo>
                  <a:lnTo>
                    <a:pt x="0" y="36671"/>
                  </a:lnTo>
                  <a:lnTo>
                    <a:pt x="27366" y="65792"/>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0" name="Freeform 29">
              <a:extLst>
                <a:ext uri="{FF2B5EF4-FFF2-40B4-BE49-F238E27FC236}">
                  <a16:creationId xmlns:a16="http://schemas.microsoft.com/office/drawing/2014/main" id="{08E268BD-3F8D-7849-9F98-AC4865931159}"/>
                </a:ext>
              </a:extLst>
            </p:cNvPr>
            <p:cNvSpPr/>
            <p:nvPr/>
          </p:nvSpPr>
          <p:spPr>
            <a:xfrm>
              <a:off x="4607332" y="3811778"/>
              <a:ext cx="70950" cy="64713"/>
            </a:xfrm>
            <a:custGeom>
              <a:avLst/>
              <a:gdLst>
                <a:gd name="connsiteX0" fmla="*/ 75004 w 70949"/>
                <a:gd name="connsiteY0" fmla="*/ 15100 h 64713"/>
                <a:gd name="connsiteX1" fmla="*/ 60814 w 70949"/>
                <a:gd name="connsiteY1" fmla="*/ 0 h 64713"/>
                <a:gd name="connsiteX2" fmla="*/ 27366 w 70949"/>
                <a:gd name="connsiteY2" fmla="*/ 35592 h 64713"/>
                <a:gd name="connsiteX3" fmla="*/ 14190 w 70949"/>
                <a:gd name="connsiteY3" fmla="*/ 21571 h 64713"/>
                <a:gd name="connsiteX4" fmla="*/ 0 w 70949"/>
                <a:gd name="connsiteY4" fmla="*/ 36671 h 64713"/>
                <a:gd name="connsiteX5" fmla="*/ 27366 w 70949"/>
                <a:gd name="connsiteY5" fmla="*/ 65792 h 6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49" h="64713">
                  <a:moveTo>
                    <a:pt x="75004" y="15100"/>
                  </a:moveTo>
                  <a:lnTo>
                    <a:pt x="60814" y="0"/>
                  </a:lnTo>
                  <a:lnTo>
                    <a:pt x="27366" y="35592"/>
                  </a:lnTo>
                  <a:lnTo>
                    <a:pt x="14190" y="21571"/>
                  </a:lnTo>
                  <a:lnTo>
                    <a:pt x="0" y="36671"/>
                  </a:lnTo>
                  <a:lnTo>
                    <a:pt x="27366" y="65792"/>
                  </a:lnTo>
                  <a:close/>
                </a:path>
              </a:pathLst>
            </a:custGeom>
            <a:solidFill>
              <a:schemeClr val="bg2"/>
            </a:solidFill>
            <a:ln w="1199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grpSp>
      <p:sp>
        <p:nvSpPr>
          <p:cNvPr id="31" name="Rectangle 30">
            <a:extLst>
              <a:ext uri="{FF2B5EF4-FFF2-40B4-BE49-F238E27FC236}">
                <a16:creationId xmlns:a16="http://schemas.microsoft.com/office/drawing/2014/main" id="{B7FE7570-7485-F34B-8CFD-DBD0E707B1EC}"/>
              </a:ext>
            </a:extLst>
          </p:cNvPr>
          <p:cNvSpPr/>
          <p:nvPr/>
        </p:nvSpPr>
        <p:spPr>
          <a:xfrm>
            <a:off x="5340425" y="2074272"/>
            <a:ext cx="1329664" cy="167176"/>
          </a:xfrm>
          <a:prstGeom prst="rect">
            <a:avLst/>
          </a:prstGeom>
          <a:ln w="19050">
            <a:solidFill>
              <a:srgbClr val="C0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3" name="Freeform 42">
            <a:extLst>
              <a:ext uri="{FF2B5EF4-FFF2-40B4-BE49-F238E27FC236}">
                <a16:creationId xmlns:a16="http://schemas.microsoft.com/office/drawing/2014/main" id="{B9C62F7D-11EF-9448-92A6-322AC851A80E}"/>
              </a:ext>
            </a:extLst>
          </p:cNvPr>
          <p:cNvSpPr/>
          <p:nvPr/>
        </p:nvSpPr>
        <p:spPr>
          <a:xfrm>
            <a:off x="6027937" y="644384"/>
            <a:ext cx="925307" cy="974262"/>
          </a:xfrm>
          <a:custGeom>
            <a:avLst/>
            <a:gdLst>
              <a:gd name="connsiteX0" fmla="*/ 0 w 925307"/>
              <a:gd name="connsiteY0" fmla="*/ 369413 h 974262"/>
              <a:gd name="connsiteX1" fmla="*/ 1 w 925307"/>
              <a:gd name="connsiteY1" fmla="*/ 369413 h 974262"/>
              <a:gd name="connsiteX2" fmla="*/ 1 w 925307"/>
              <a:gd name="connsiteY2" fmla="*/ 603499 h 974262"/>
              <a:gd name="connsiteX3" fmla="*/ 0 w 925307"/>
              <a:gd name="connsiteY3" fmla="*/ 603499 h 974262"/>
              <a:gd name="connsiteX4" fmla="*/ 1 w 925307"/>
              <a:gd name="connsiteY4" fmla="*/ 0 h 974262"/>
              <a:gd name="connsiteX5" fmla="*/ 925307 w 925307"/>
              <a:gd name="connsiteY5" fmla="*/ 0 h 974262"/>
              <a:gd name="connsiteX6" fmla="*/ 925307 w 925307"/>
              <a:gd name="connsiteY6" fmla="*/ 974262 h 974262"/>
              <a:gd name="connsiteX7" fmla="*/ 1 w 925307"/>
              <a:gd name="connsiteY7" fmla="*/ 974262 h 974262"/>
              <a:gd name="connsiteX8" fmla="*/ 1 w 925307"/>
              <a:gd name="connsiteY8" fmla="*/ 603499 h 974262"/>
              <a:gd name="connsiteX9" fmla="*/ 63735 w 925307"/>
              <a:gd name="connsiteY9" fmla="*/ 603499 h 974262"/>
              <a:gd name="connsiteX10" fmla="*/ 86467 w 925307"/>
              <a:gd name="connsiteY10" fmla="*/ 637215 h 974262"/>
              <a:gd name="connsiteX11" fmla="*/ 233475 w 925307"/>
              <a:gd name="connsiteY11" fmla="*/ 698107 h 974262"/>
              <a:gd name="connsiteX12" fmla="*/ 441376 w 925307"/>
              <a:gd name="connsiteY12" fmla="*/ 490206 h 974262"/>
              <a:gd name="connsiteX13" fmla="*/ 233475 w 925307"/>
              <a:gd name="connsiteY13" fmla="*/ 282305 h 974262"/>
              <a:gd name="connsiteX14" fmla="*/ 86467 w 925307"/>
              <a:gd name="connsiteY14" fmla="*/ 343198 h 974262"/>
              <a:gd name="connsiteX15" fmla="*/ 68792 w 925307"/>
              <a:gd name="connsiteY15" fmla="*/ 369413 h 974262"/>
              <a:gd name="connsiteX16" fmla="*/ 1 w 925307"/>
              <a:gd name="connsiteY16" fmla="*/ 369413 h 97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307" h="974262">
                <a:moveTo>
                  <a:pt x="0" y="369413"/>
                </a:moveTo>
                <a:lnTo>
                  <a:pt x="1" y="369413"/>
                </a:lnTo>
                <a:lnTo>
                  <a:pt x="1" y="603499"/>
                </a:lnTo>
                <a:lnTo>
                  <a:pt x="0" y="603499"/>
                </a:lnTo>
                <a:close/>
                <a:moveTo>
                  <a:pt x="1" y="0"/>
                </a:moveTo>
                <a:lnTo>
                  <a:pt x="925307" y="0"/>
                </a:lnTo>
                <a:lnTo>
                  <a:pt x="925307" y="974262"/>
                </a:lnTo>
                <a:lnTo>
                  <a:pt x="1" y="974262"/>
                </a:lnTo>
                <a:lnTo>
                  <a:pt x="1" y="603499"/>
                </a:lnTo>
                <a:lnTo>
                  <a:pt x="63735" y="603499"/>
                </a:lnTo>
                <a:lnTo>
                  <a:pt x="86467" y="637215"/>
                </a:lnTo>
                <a:cubicBezTo>
                  <a:pt x="124090" y="674837"/>
                  <a:pt x="176065" y="698107"/>
                  <a:pt x="233475" y="698107"/>
                </a:cubicBezTo>
                <a:cubicBezTo>
                  <a:pt x="348296" y="698107"/>
                  <a:pt x="441376" y="605027"/>
                  <a:pt x="441376" y="490206"/>
                </a:cubicBezTo>
                <a:cubicBezTo>
                  <a:pt x="441376" y="375385"/>
                  <a:pt x="348296" y="282305"/>
                  <a:pt x="233475" y="282305"/>
                </a:cubicBezTo>
                <a:cubicBezTo>
                  <a:pt x="176065" y="282305"/>
                  <a:pt x="124090" y="305575"/>
                  <a:pt x="86467" y="343198"/>
                </a:cubicBezTo>
                <a:lnTo>
                  <a:pt x="68792" y="369413"/>
                </a:lnTo>
                <a:lnTo>
                  <a:pt x="1" y="369413"/>
                </a:lnTo>
                <a:close/>
              </a:path>
            </a:pathLst>
          </a:custGeom>
          <a:solidFill>
            <a:schemeClr val="bg2">
              <a:lumMod val="65000"/>
            </a:schemeClr>
          </a:solidFill>
          <a:ln>
            <a:noFill/>
          </a:ln>
          <a:effectLst>
            <a:outerShdw blurRad="50800" dist="38100" dir="2700000" algn="tl" rotWithShape="0">
              <a:prstClr val="black">
                <a:alpha val="40000"/>
              </a:prstClr>
            </a:outerShdw>
          </a:effectLst>
        </p:spPr>
        <p:txBody>
          <a:bodyPr wrap="square" lIns="0" tIns="0" rIns="0" bIns="72000" rtlCol="0" anchor="b">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CipherSpec A</a:t>
            </a:r>
          </a:p>
        </p:txBody>
      </p:sp>
      <p:sp>
        <p:nvSpPr>
          <p:cNvPr id="13" name="Down Arrow 12">
            <a:extLst>
              <a:ext uri="{FF2B5EF4-FFF2-40B4-BE49-F238E27FC236}">
                <a16:creationId xmlns:a16="http://schemas.microsoft.com/office/drawing/2014/main" id="{EC5B7BE4-EB25-794C-8EF6-D39660B37D28}"/>
              </a:ext>
            </a:extLst>
          </p:cNvPr>
          <p:cNvSpPr/>
          <p:nvPr/>
        </p:nvSpPr>
        <p:spPr>
          <a:xfrm>
            <a:off x="5687649" y="1574260"/>
            <a:ext cx="640222" cy="364210"/>
          </a:xfrm>
          <a:prstGeom prst="downArrow">
            <a:avLst>
              <a:gd name="adj1" fmla="val 50000"/>
              <a:gd name="adj2" fmla="val 50000"/>
            </a:avLst>
          </a:prstGeom>
          <a:solidFill>
            <a:schemeClr val="bg1">
              <a:lumMod val="75000"/>
              <a:lumOff val="25000"/>
            </a:schemeClr>
          </a:solidFill>
          <a:effectLst>
            <a:outerShdw blurRad="50800" dist="50800" dir="2700000" algn="tl" rotWithShape="0">
              <a:prstClr val="black">
                <a:alpha val="49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33" name="TextBox 32">
            <a:extLst>
              <a:ext uri="{FF2B5EF4-FFF2-40B4-BE49-F238E27FC236}">
                <a16:creationId xmlns:a16="http://schemas.microsoft.com/office/drawing/2014/main" id="{C3F0A724-8A38-6840-BBA8-DFA8AAA50EFB}"/>
              </a:ext>
            </a:extLst>
          </p:cNvPr>
          <p:cNvSpPr txBox="1"/>
          <p:nvPr/>
        </p:nvSpPr>
        <p:spPr>
          <a:xfrm>
            <a:off x="5903254" y="18234"/>
            <a:ext cx="3240746" cy="3693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IBM MQ 9.1.1, 9.1.4, 9.1.5 </a:t>
            </a:r>
            <a:r>
              <a:rPr kumimoji="0" lang="en-US" sz="16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rPr>
              <a:t>CD</a:t>
            </a:r>
            <a:endParaRPr kumimoji="0" lang="en-US" sz="1800" b="0" i="0" u="none" strike="noStrike" kern="1200" cap="none" spc="0" normalizeH="0" baseline="0" noProof="0" dirty="0">
              <a:ln>
                <a:noFill/>
              </a:ln>
              <a:solidFill>
                <a:srgbClr val="000000">
                  <a:lumMod val="75000"/>
                  <a:lumOff val="25000"/>
                </a:srgbClr>
              </a:solidFill>
              <a:effectLst/>
              <a:uLnTx/>
              <a:uFillTx/>
              <a:latin typeface="IBM Plex Sans ExtraLight" panose="020B0303050203000203" pitchFamily="34" charset="77"/>
              <a:ea typeface="+mn-ea"/>
              <a:cs typeface="+mn-cs"/>
            </a:endParaRPr>
          </a:p>
        </p:txBody>
      </p:sp>
      <p:sp>
        <p:nvSpPr>
          <p:cNvPr id="32" name="Text Placeholder 5">
            <a:extLst>
              <a:ext uri="{FF2B5EF4-FFF2-40B4-BE49-F238E27FC236}">
                <a16:creationId xmlns:a16="http://schemas.microsoft.com/office/drawing/2014/main" id="{4DEAEB8E-FF5D-5F4D-9131-38D09E9B610F}"/>
              </a:ext>
            </a:extLst>
          </p:cNvPr>
          <p:cNvSpPr txBox="1">
            <a:spLocks/>
          </p:cNvSpPr>
          <p:nvPr/>
        </p:nvSpPr>
        <p:spPr>
          <a:xfrm>
            <a:off x="7419421" y="797344"/>
            <a:ext cx="640222" cy="36421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2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panose="020B0604020202020204" pitchFamily="34" charset="0"/>
              <a:buChar char="•"/>
              <a:defRPr sz="1200" kern="1200">
                <a:solidFill>
                  <a:schemeClr val="tx1"/>
                </a:solidFill>
                <a:latin typeface="+mn-lt"/>
                <a:ea typeface="Arial" charset="0"/>
                <a:cs typeface="Arial" charset="0"/>
              </a:defRPr>
            </a:lvl2pPr>
            <a:lvl3pPr marL="311150" indent="-173038" algn="l" defTabSz="457200" rtl="0" eaLnBrk="1" latinLnBrk="0" hangingPunct="1">
              <a:lnSpc>
                <a:spcPct val="100000"/>
              </a:lnSpc>
              <a:spcBef>
                <a:spcPts val="1100"/>
              </a:spcBef>
              <a:spcAft>
                <a:spcPts val="0"/>
              </a:spcAft>
              <a:buFont typeface="Arial" panose="020B0604020202020204" pitchFamily="34" charset="0"/>
              <a:buChar char="•"/>
              <a:tabLst/>
              <a:defRPr sz="1100" kern="1200">
                <a:solidFill>
                  <a:schemeClr val="tx1"/>
                </a:solidFill>
                <a:latin typeface="+mn-lt"/>
                <a:ea typeface="Arial" charset="0"/>
                <a:cs typeface="Arial" charset="0"/>
              </a:defRPr>
            </a:lvl3pPr>
            <a:lvl4pPr marL="44450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4pPr>
            <a:lvl5pPr marL="57785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2400" b="1" i="0" u="none" strike="noStrike" kern="1200" cap="none" spc="0" normalizeH="0" baseline="0" noProof="0" dirty="0">
                <a:ln>
                  <a:noFill/>
                </a:ln>
                <a:solidFill>
                  <a:srgbClr val="EAEAEA">
                    <a:lumMod val="75000"/>
                  </a:srgbClr>
                </a:solidFill>
                <a:effectLst/>
                <a:uLnTx/>
                <a:uFillTx/>
                <a:latin typeface="IBM Plex Sans Condensed" panose="020B0506050203000203" pitchFamily="34" charset="77"/>
                <a:cs typeface="Arial" charset="0"/>
              </a:rPr>
              <a:t>SSL</a:t>
            </a:r>
          </a:p>
        </p:txBody>
      </p:sp>
      <p:sp>
        <p:nvSpPr>
          <p:cNvPr id="34" name="Text Placeholder 5">
            <a:extLst>
              <a:ext uri="{FF2B5EF4-FFF2-40B4-BE49-F238E27FC236}">
                <a16:creationId xmlns:a16="http://schemas.microsoft.com/office/drawing/2014/main" id="{3C06CD59-4A0D-8D43-845B-8E522EFF065C}"/>
              </a:ext>
            </a:extLst>
          </p:cNvPr>
          <p:cNvSpPr txBox="1">
            <a:spLocks/>
          </p:cNvSpPr>
          <p:nvPr/>
        </p:nvSpPr>
        <p:spPr>
          <a:xfrm>
            <a:off x="7204651" y="1320213"/>
            <a:ext cx="1069762" cy="36421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2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panose="020B0604020202020204" pitchFamily="34" charset="0"/>
              <a:buChar char="•"/>
              <a:defRPr sz="1200" kern="1200">
                <a:solidFill>
                  <a:schemeClr val="tx1"/>
                </a:solidFill>
                <a:latin typeface="+mn-lt"/>
                <a:ea typeface="Arial" charset="0"/>
                <a:cs typeface="Arial" charset="0"/>
              </a:defRPr>
            </a:lvl2pPr>
            <a:lvl3pPr marL="311150" indent="-173038" algn="l" defTabSz="457200" rtl="0" eaLnBrk="1" latinLnBrk="0" hangingPunct="1">
              <a:lnSpc>
                <a:spcPct val="100000"/>
              </a:lnSpc>
              <a:spcBef>
                <a:spcPts val="1100"/>
              </a:spcBef>
              <a:spcAft>
                <a:spcPts val="0"/>
              </a:spcAft>
              <a:buFont typeface="Arial" panose="020B0604020202020204" pitchFamily="34" charset="0"/>
              <a:buChar char="•"/>
              <a:tabLst/>
              <a:defRPr sz="1100" kern="1200">
                <a:solidFill>
                  <a:schemeClr val="tx1"/>
                </a:solidFill>
                <a:latin typeface="+mn-lt"/>
                <a:ea typeface="Arial" charset="0"/>
                <a:cs typeface="Arial" charset="0"/>
              </a:defRPr>
            </a:lvl3pPr>
            <a:lvl4pPr marL="44450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4pPr>
            <a:lvl5pPr marL="57785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2400" b="1" i="0" u="none" strike="noStrike" kern="1200" cap="none" spc="0" normalizeH="0" baseline="0" noProof="0" dirty="0">
                <a:ln>
                  <a:noFill/>
                </a:ln>
                <a:solidFill>
                  <a:srgbClr val="000000">
                    <a:lumMod val="50000"/>
                    <a:lumOff val="50000"/>
                  </a:srgbClr>
                </a:solidFill>
                <a:effectLst/>
                <a:uLnTx/>
                <a:uFillTx/>
                <a:latin typeface="IBM Plex Sans Condensed" panose="020B0506050203000203" pitchFamily="34" charset="77"/>
                <a:cs typeface="Arial" charset="0"/>
              </a:rPr>
              <a:t>TLS 1.0</a:t>
            </a:r>
          </a:p>
        </p:txBody>
      </p:sp>
      <p:sp>
        <p:nvSpPr>
          <p:cNvPr id="35" name="Text Placeholder 5">
            <a:extLst>
              <a:ext uri="{FF2B5EF4-FFF2-40B4-BE49-F238E27FC236}">
                <a16:creationId xmlns:a16="http://schemas.microsoft.com/office/drawing/2014/main" id="{D43BAEC8-7438-3343-88FF-7847B51D34C3}"/>
              </a:ext>
            </a:extLst>
          </p:cNvPr>
          <p:cNvSpPr txBox="1">
            <a:spLocks/>
          </p:cNvSpPr>
          <p:nvPr/>
        </p:nvSpPr>
        <p:spPr>
          <a:xfrm>
            <a:off x="7204651" y="1820928"/>
            <a:ext cx="1069762" cy="36421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2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panose="020B0604020202020204" pitchFamily="34" charset="0"/>
              <a:buChar char="•"/>
              <a:defRPr sz="1200" kern="1200">
                <a:solidFill>
                  <a:schemeClr val="tx1"/>
                </a:solidFill>
                <a:latin typeface="+mn-lt"/>
                <a:ea typeface="Arial" charset="0"/>
                <a:cs typeface="Arial" charset="0"/>
              </a:defRPr>
            </a:lvl2pPr>
            <a:lvl3pPr marL="311150" indent="-173038" algn="l" defTabSz="457200" rtl="0" eaLnBrk="1" latinLnBrk="0" hangingPunct="1">
              <a:lnSpc>
                <a:spcPct val="100000"/>
              </a:lnSpc>
              <a:spcBef>
                <a:spcPts val="1100"/>
              </a:spcBef>
              <a:spcAft>
                <a:spcPts val="0"/>
              </a:spcAft>
              <a:buFont typeface="Arial" panose="020B0604020202020204" pitchFamily="34" charset="0"/>
              <a:buChar char="•"/>
              <a:tabLst/>
              <a:defRPr sz="1100" kern="1200">
                <a:solidFill>
                  <a:schemeClr val="tx1"/>
                </a:solidFill>
                <a:latin typeface="+mn-lt"/>
                <a:ea typeface="Arial" charset="0"/>
                <a:cs typeface="Arial" charset="0"/>
              </a:defRPr>
            </a:lvl3pPr>
            <a:lvl4pPr marL="44450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4pPr>
            <a:lvl5pPr marL="57785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2400" b="1" i="0" u="none" strike="noStrike" kern="1200" cap="none" spc="0" normalizeH="0" baseline="0" noProof="0" dirty="0">
                <a:ln>
                  <a:noFill/>
                </a:ln>
                <a:solidFill>
                  <a:srgbClr val="000000">
                    <a:lumMod val="65000"/>
                    <a:lumOff val="35000"/>
                  </a:srgbClr>
                </a:solidFill>
                <a:effectLst/>
                <a:uLnTx/>
                <a:uFillTx/>
                <a:latin typeface="IBM Plex Sans Condensed" panose="020B0506050203000203" pitchFamily="34" charset="77"/>
                <a:cs typeface="Arial" charset="0"/>
              </a:rPr>
              <a:t>TLS 1.2</a:t>
            </a:r>
          </a:p>
        </p:txBody>
      </p:sp>
      <p:sp>
        <p:nvSpPr>
          <p:cNvPr id="36" name="Text Placeholder 5">
            <a:extLst>
              <a:ext uri="{FF2B5EF4-FFF2-40B4-BE49-F238E27FC236}">
                <a16:creationId xmlns:a16="http://schemas.microsoft.com/office/drawing/2014/main" id="{A4718E36-DC3F-194B-ACBE-406750EF6DB4}"/>
              </a:ext>
            </a:extLst>
          </p:cNvPr>
          <p:cNvSpPr txBox="1">
            <a:spLocks/>
          </p:cNvSpPr>
          <p:nvPr/>
        </p:nvSpPr>
        <p:spPr>
          <a:xfrm>
            <a:off x="7204651" y="2361164"/>
            <a:ext cx="1069762" cy="36421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2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panose="020B0604020202020204" pitchFamily="34" charset="0"/>
              <a:buChar char="•"/>
              <a:defRPr sz="1200" kern="1200">
                <a:solidFill>
                  <a:schemeClr val="tx1"/>
                </a:solidFill>
                <a:latin typeface="+mn-lt"/>
                <a:ea typeface="Arial" charset="0"/>
                <a:cs typeface="Arial" charset="0"/>
              </a:defRPr>
            </a:lvl2pPr>
            <a:lvl3pPr marL="311150" indent="-173038" algn="l" defTabSz="457200" rtl="0" eaLnBrk="1" latinLnBrk="0" hangingPunct="1">
              <a:lnSpc>
                <a:spcPct val="100000"/>
              </a:lnSpc>
              <a:spcBef>
                <a:spcPts val="1100"/>
              </a:spcBef>
              <a:spcAft>
                <a:spcPts val="0"/>
              </a:spcAft>
              <a:buFont typeface="Arial" panose="020B0604020202020204" pitchFamily="34" charset="0"/>
              <a:buChar char="•"/>
              <a:tabLst/>
              <a:defRPr sz="1100" kern="1200">
                <a:solidFill>
                  <a:schemeClr val="tx1"/>
                </a:solidFill>
                <a:latin typeface="+mn-lt"/>
                <a:ea typeface="Arial" charset="0"/>
                <a:cs typeface="Arial" charset="0"/>
              </a:defRPr>
            </a:lvl3pPr>
            <a:lvl4pPr marL="44450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4pPr>
            <a:lvl5pPr marL="577850" indent="-173038" algn="l" defTabSz="457200" rtl="0" eaLnBrk="1" latinLnBrk="0" hangingPunct="1">
              <a:lnSpc>
                <a:spcPct val="100000"/>
              </a:lnSpc>
              <a:spcBef>
                <a:spcPts val="1100"/>
              </a:spcBef>
              <a:spcAft>
                <a:spcPts val="0"/>
              </a:spcAft>
              <a:buFont typeface="Arial" panose="020B0604020202020204" pitchFamily="34" charset="0"/>
              <a:buChar char="•"/>
              <a:tabLst/>
              <a:defRPr sz="105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2400" b="1" i="0" u="none" strike="noStrike" kern="1200" cap="none" spc="0" normalizeH="0" baseline="0" noProof="0" dirty="0">
                <a:ln>
                  <a:noFill/>
                </a:ln>
                <a:solidFill>
                  <a:srgbClr val="000000">
                    <a:lumMod val="65000"/>
                    <a:lumOff val="35000"/>
                  </a:srgbClr>
                </a:solidFill>
                <a:effectLst/>
                <a:uLnTx/>
                <a:uFillTx/>
                <a:latin typeface="IBM Plex Sans Condensed" panose="020B0506050203000203" pitchFamily="34" charset="77"/>
                <a:cs typeface="Arial" charset="0"/>
              </a:rPr>
              <a:t>TLS 1.3</a:t>
            </a:r>
          </a:p>
        </p:txBody>
      </p:sp>
      <p:pic>
        <p:nvPicPr>
          <p:cNvPr id="37" name="Graphic 36" descr="Close">
            <a:extLst>
              <a:ext uri="{FF2B5EF4-FFF2-40B4-BE49-F238E27FC236}">
                <a16:creationId xmlns:a16="http://schemas.microsoft.com/office/drawing/2014/main" id="{FA4090DB-7767-9642-9E04-FDC71D4B99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9532" y="820172"/>
            <a:ext cx="457200" cy="457200"/>
          </a:xfrm>
          <a:prstGeom prst="rect">
            <a:avLst/>
          </a:prstGeom>
        </p:spPr>
      </p:pic>
      <p:pic>
        <p:nvPicPr>
          <p:cNvPr id="39" name="Graphic 38" descr="Close">
            <a:extLst>
              <a:ext uri="{FF2B5EF4-FFF2-40B4-BE49-F238E27FC236}">
                <a16:creationId xmlns:a16="http://schemas.microsoft.com/office/drawing/2014/main" id="{9372CF03-4E3A-0945-925A-4D1B694073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8037" y="1345178"/>
            <a:ext cx="457200" cy="457200"/>
          </a:xfrm>
          <a:prstGeom prst="rect">
            <a:avLst/>
          </a:prstGeom>
        </p:spPr>
      </p:pic>
      <p:grpSp>
        <p:nvGrpSpPr>
          <p:cNvPr id="44" name="Group 43">
            <a:extLst>
              <a:ext uri="{FF2B5EF4-FFF2-40B4-BE49-F238E27FC236}">
                <a16:creationId xmlns:a16="http://schemas.microsoft.com/office/drawing/2014/main" id="{5EAA600D-616C-1445-BFD8-FE7FFC198217}"/>
              </a:ext>
            </a:extLst>
          </p:cNvPr>
          <p:cNvGrpSpPr/>
          <p:nvPr/>
        </p:nvGrpSpPr>
        <p:grpSpPr>
          <a:xfrm>
            <a:off x="8554765" y="1167101"/>
            <a:ext cx="337990" cy="266198"/>
            <a:chOff x="8286660" y="2696308"/>
            <a:chExt cx="462436" cy="492100"/>
          </a:xfrm>
        </p:grpSpPr>
        <p:cxnSp>
          <p:nvCxnSpPr>
            <p:cNvPr id="45" name="Straight Connector 44">
              <a:extLst>
                <a:ext uri="{FF2B5EF4-FFF2-40B4-BE49-F238E27FC236}">
                  <a16:creationId xmlns:a16="http://schemas.microsoft.com/office/drawing/2014/main" id="{885F1781-A1D5-2D4B-BF32-1DF6B8532893}"/>
                </a:ext>
              </a:extLst>
            </p:cNvPr>
            <p:cNvCxnSpPr>
              <a:cxnSpLocks/>
            </p:cNvCxnSpPr>
            <p:nvPr/>
          </p:nvCxnSpPr>
          <p:spPr>
            <a:xfrm>
              <a:off x="8339632" y="2707916"/>
              <a:ext cx="288553" cy="0"/>
            </a:xfrm>
            <a:prstGeom prst="line">
              <a:avLst/>
            </a:prstGeom>
            <a:ln w="31750" cap="rnd">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436BA60-DD76-8C4C-AC90-38FE1DCEB402}"/>
                </a:ext>
              </a:extLst>
            </p:cNvPr>
            <p:cNvCxnSpPr/>
            <p:nvPr/>
          </p:nvCxnSpPr>
          <p:spPr>
            <a:xfrm>
              <a:off x="8628185" y="2696308"/>
              <a:ext cx="0" cy="187569"/>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1AADBBF-B4AF-1049-9A41-BF5F883F4459}"/>
                </a:ext>
              </a:extLst>
            </p:cNvPr>
            <p:cNvCxnSpPr/>
            <p:nvPr/>
          </p:nvCxnSpPr>
          <p:spPr>
            <a:xfrm>
              <a:off x="8628185" y="3020505"/>
              <a:ext cx="0" cy="167903"/>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024C1FA-B95F-2041-BDA9-F69EC9C3E284}"/>
                </a:ext>
              </a:extLst>
            </p:cNvPr>
            <p:cNvCxnSpPr/>
            <p:nvPr/>
          </p:nvCxnSpPr>
          <p:spPr>
            <a:xfrm>
              <a:off x="8286660" y="3188408"/>
              <a:ext cx="341979" cy="0"/>
            </a:xfrm>
            <a:prstGeom prst="line">
              <a:avLst/>
            </a:prstGeom>
            <a:ln w="31750" cap="rnd">
              <a:solidFill>
                <a:srgbClr val="C00000"/>
              </a:solidFill>
              <a:headEnd type="triangl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7646E53-8247-E44A-B145-457D6289FA78}"/>
                </a:ext>
              </a:extLst>
            </p:cNvPr>
            <p:cNvCxnSpPr>
              <a:cxnSpLocks/>
            </p:cNvCxnSpPr>
            <p:nvPr/>
          </p:nvCxnSpPr>
          <p:spPr>
            <a:xfrm>
              <a:off x="8510726" y="2887785"/>
              <a:ext cx="238370" cy="0"/>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CC8D2F7-B5BC-B242-AD35-20AE675177FE}"/>
                </a:ext>
              </a:extLst>
            </p:cNvPr>
            <p:cNvCxnSpPr>
              <a:cxnSpLocks/>
            </p:cNvCxnSpPr>
            <p:nvPr/>
          </p:nvCxnSpPr>
          <p:spPr>
            <a:xfrm>
              <a:off x="8510726" y="3021543"/>
              <a:ext cx="238370" cy="0"/>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48B69871-A45B-804F-962A-63704441CDF9}"/>
              </a:ext>
            </a:extLst>
          </p:cNvPr>
          <p:cNvGrpSpPr/>
          <p:nvPr/>
        </p:nvGrpSpPr>
        <p:grpSpPr>
          <a:xfrm>
            <a:off x="8554765" y="1686338"/>
            <a:ext cx="337990" cy="266198"/>
            <a:chOff x="8286660" y="2696308"/>
            <a:chExt cx="462436" cy="492100"/>
          </a:xfrm>
        </p:grpSpPr>
        <p:cxnSp>
          <p:nvCxnSpPr>
            <p:cNvPr id="52" name="Straight Connector 51">
              <a:extLst>
                <a:ext uri="{FF2B5EF4-FFF2-40B4-BE49-F238E27FC236}">
                  <a16:creationId xmlns:a16="http://schemas.microsoft.com/office/drawing/2014/main" id="{0DE5B2F8-7550-FC41-B2A0-FB4006BC52A5}"/>
                </a:ext>
              </a:extLst>
            </p:cNvPr>
            <p:cNvCxnSpPr>
              <a:cxnSpLocks/>
            </p:cNvCxnSpPr>
            <p:nvPr/>
          </p:nvCxnSpPr>
          <p:spPr>
            <a:xfrm>
              <a:off x="8339632" y="2707916"/>
              <a:ext cx="288553" cy="0"/>
            </a:xfrm>
            <a:prstGeom prst="line">
              <a:avLst/>
            </a:prstGeom>
            <a:ln w="31750" cap="rnd">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B248065-1BFA-A449-BD1D-65D52F22CA94}"/>
                </a:ext>
              </a:extLst>
            </p:cNvPr>
            <p:cNvCxnSpPr/>
            <p:nvPr/>
          </p:nvCxnSpPr>
          <p:spPr>
            <a:xfrm>
              <a:off x="8628185" y="2696308"/>
              <a:ext cx="0" cy="187569"/>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DC722D3-B044-D140-BF32-281AB2F0DEF8}"/>
                </a:ext>
              </a:extLst>
            </p:cNvPr>
            <p:cNvCxnSpPr/>
            <p:nvPr/>
          </p:nvCxnSpPr>
          <p:spPr>
            <a:xfrm>
              <a:off x="8628185" y="3020505"/>
              <a:ext cx="0" cy="167903"/>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0BA3AFC-AD45-944E-BB5C-ADAA9DC11BBB}"/>
                </a:ext>
              </a:extLst>
            </p:cNvPr>
            <p:cNvCxnSpPr/>
            <p:nvPr/>
          </p:nvCxnSpPr>
          <p:spPr>
            <a:xfrm>
              <a:off x="8286660" y="3188408"/>
              <a:ext cx="341979" cy="0"/>
            </a:xfrm>
            <a:prstGeom prst="line">
              <a:avLst/>
            </a:prstGeom>
            <a:ln w="31750" cap="rnd">
              <a:solidFill>
                <a:srgbClr val="C00000"/>
              </a:solidFill>
              <a:headEnd type="triangl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7F679F6-58C7-BA40-8640-7685E08A75AB}"/>
                </a:ext>
              </a:extLst>
            </p:cNvPr>
            <p:cNvCxnSpPr>
              <a:cxnSpLocks/>
            </p:cNvCxnSpPr>
            <p:nvPr/>
          </p:nvCxnSpPr>
          <p:spPr>
            <a:xfrm>
              <a:off x="8510726" y="2887785"/>
              <a:ext cx="238370" cy="0"/>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C624C8A0-86F5-8541-AE09-24DC5867D1D8}"/>
                </a:ext>
              </a:extLst>
            </p:cNvPr>
            <p:cNvCxnSpPr>
              <a:cxnSpLocks/>
            </p:cNvCxnSpPr>
            <p:nvPr/>
          </p:nvCxnSpPr>
          <p:spPr>
            <a:xfrm>
              <a:off x="8510726" y="3021543"/>
              <a:ext cx="238370" cy="0"/>
            </a:xfrm>
            <a:prstGeom prst="line">
              <a:avLst/>
            </a:prstGeom>
            <a:ln w="31750">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44196C97-AB42-3545-B396-39FF5D979A96}"/>
              </a:ext>
            </a:extLst>
          </p:cNvPr>
          <p:cNvGrpSpPr/>
          <p:nvPr/>
        </p:nvGrpSpPr>
        <p:grpSpPr>
          <a:xfrm>
            <a:off x="8554765" y="2199151"/>
            <a:ext cx="298646" cy="262979"/>
            <a:chOff x="8285752" y="3938369"/>
            <a:chExt cx="408606" cy="359806"/>
          </a:xfrm>
        </p:grpSpPr>
        <p:sp>
          <p:nvSpPr>
            <p:cNvPr id="59" name="Arc 58">
              <a:extLst>
                <a:ext uri="{FF2B5EF4-FFF2-40B4-BE49-F238E27FC236}">
                  <a16:creationId xmlns:a16="http://schemas.microsoft.com/office/drawing/2014/main" id="{7DBF9A4C-201F-0042-8419-2484D5D16714}"/>
                </a:ext>
              </a:extLst>
            </p:cNvPr>
            <p:cNvSpPr/>
            <p:nvPr/>
          </p:nvSpPr>
          <p:spPr>
            <a:xfrm>
              <a:off x="8334672" y="3938369"/>
              <a:ext cx="359686" cy="359686"/>
            </a:xfrm>
            <a:prstGeom prst="arc">
              <a:avLst>
                <a:gd name="adj1" fmla="val 16200000"/>
                <a:gd name="adj2" fmla="val 5366499"/>
              </a:avLst>
            </a:prstGeom>
            <a:ln w="3175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cxnSp>
          <p:nvCxnSpPr>
            <p:cNvPr id="60" name="Straight Connector 59">
              <a:extLst>
                <a:ext uri="{FF2B5EF4-FFF2-40B4-BE49-F238E27FC236}">
                  <a16:creationId xmlns:a16="http://schemas.microsoft.com/office/drawing/2014/main" id="{254525BC-4709-2941-8006-52BC3C1F8E90}"/>
                </a:ext>
              </a:extLst>
            </p:cNvPr>
            <p:cNvCxnSpPr>
              <a:cxnSpLocks/>
            </p:cNvCxnSpPr>
            <p:nvPr/>
          </p:nvCxnSpPr>
          <p:spPr>
            <a:xfrm>
              <a:off x="8338724" y="3938761"/>
              <a:ext cx="171548" cy="0"/>
            </a:xfrm>
            <a:prstGeom prst="line">
              <a:avLst/>
            </a:prstGeom>
            <a:ln w="31750" cap="rnd">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E3D111C-03AA-1342-B4DB-A3D2A8B1034D}"/>
                </a:ext>
              </a:extLst>
            </p:cNvPr>
            <p:cNvCxnSpPr>
              <a:cxnSpLocks/>
            </p:cNvCxnSpPr>
            <p:nvPr/>
          </p:nvCxnSpPr>
          <p:spPr>
            <a:xfrm>
              <a:off x="8285752" y="4298175"/>
              <a:ext cx="224520" cy="0"/>
            </a:xfrm>
            <a:prstGeom prst="line">
              <a:avLst/>
            </a:prstGeom>
            <a:ln w="31750" cap="rnd">
              <a:solidFill>
                <a:srgbClr val="92D050"/>
              </a:solidFill>
              <a:headEnd type="triangle"/>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77026BC1-B8F6-6D47-8511-ABF961E9BE1C}"/>
              </a:ext>
            </a:extLst>
          </p:cNvPr>
          <p:cNvGrpSpPr/>
          <p:nvPr/>
        </p:nvGrpSpPr>
        <p:grpSpPr>
          <a:xfrm>
            <a:off x="8554716" y="2708459"/>
            <a:ext cx="298646" cy="262979"/>
            <a:chOff x="8285752" y="3938369"/>
            <a:chExt cx="408606" cy="359806"/>
          </a:xfrm>
        </p:grpSpPr>
        <p:sp>
          <p:nvSpPr>
            <p:cNvPr id="63" name="Arc 62">
              <a:extLst>
                <a:ext uri="{FF2B5EF4-FFF2-40B4-BE49-F238E27FC236}">
                  <a16:creationId xmlns:a16="http://schemas.microsoft.com/office/drawing/2014/main" id="{77B19EEF-99B5-2D44-8D99-31BCA670E953}"/>
                </a:ext>
              </a:extLst>
            </p:cNvPr>
            <p:cNvSpPr/>
            <p:nvPr/>
          </p:nvSpPr>
          <p:spPr>
            <a:xfrm>
              <a:off x="8334672" y="3938369"/>
              <a:ext cx="359686" cy="359686"/>
            </a:xfrm>
            <a:prstGeom prst="arc">
              <a:avLst>
                <a:gd name="adj1" fmla="val 16200000"/>
                <a:gd name="adj2" fmla="val 5366499"/>
              </a:avLst>
            </a:prstGeom>
            <a:ln w="31750">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cxnSp>
          <p:nvCxnSpPr>
            <p:cNvPr id="64" name="Straight Connector 63">
              <a:extLst>
                <a:ext uri="{FF2B5EF4-FFF2-40B4-BE49-F238E27FC236}">
                  <a16:creationId xmlns:a16="http://schemas.microsoft.com/office/drawing/2014/main" id="{8A376770-5E29-5048-92A9-32AACBE62B8C}"/>
                </a:ext>
              </a:extLst>
            </p:cNvPr>
            <p:cNvCxnSpPr>
              <a:cxnSpLocks/>
            </p:cNvCxnSpPr>
            <p:nvPr/>
          </p:nvCxnSpPr>
          <p:spPr>
            <a:xfrm>
              <a:off x="8338724" y="3938761"/>
              <a:ext cx="171548" cy="0"/>
            </a:xfrm>
            <a:prstGeom prst="line">
              <a:avLst/>
            </a:prstGeom>
            <a:ln w="31750" cap="rnd">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D3D7A3B5-DC53-5F46-9C89-A2FEEDD440F0}"/>
                </a:ext>
              </a:extLst>
            </p:cNvPr>
            <p:cNvCxnSpPr>
              <a:cxnSpLocks/>
            </p:cNvCxnSpPr>
            <p:nvPr/>
          </p:nvCxnSpPr>
          <p:spPr>
            <a:xfrm>
              <a:off x="8285752" y="4298175"/>
              <a:ext cx="224520" cy="0"/>
            </a:xfrm>
            <a:prstGeom prst="line">
              <a:avLst/>
            </a:prstGeom>
            <a:ln w="31750" cap="rnd">
              <a:solidFill>
                <a:srgbClr val="92D050"/>
              </a:solidFill>
              <a:headEnd type="triangle"/>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B765D37F-7362-C347-A89F-F4BC6324C30C}"/>
              </a:ext>
            </a:extLst>
          </p:cNvPr>
          <p:cNvSpPr txBox="1"/>
          <p:nvPr/>
        </p:nvSpPr>
        <p:spPr>
          <a:xfrm>
            <a:off x="8784771" y="4359729"/>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66" name="Rectangle 65">
            <a:extLst>
              <a:ext uri="{FF2B5EF4-FFF2-40B4-BE49-F238E27FC236}">
                <a16:creationId xmlns:a16="http://schemas.microsoft.com/office/drawing/2014/main" id="{FB09309A-C9D2-204F-AA49-9E1FA20EAC55}"/>
              </a:ext>
            </a:extLst>
          </p:cNvPr>
          <p:cNvSpPr/>
          <p:nvPr/>
        </p:nvSpPr>
        <p:spPr>
          <a:xfrm>
            <a:off x="4720991" y="3701649"/>
            <a:ext cx="4248511" cy="1243358"/>
          </a:xfrm>
          <a:prstGeom prst="rect">
            <a:avLst/>
          </a:prstGeom>
          <a:solidFill>
            <a:srgbClr val="540404"/>
          </a:solidFill>
          <a:ln>
            <a:noFill/>
          </a:ln>
          <a:effectLst>
            <a:outerShdw blurRad="50800" dist="38100" dir="2700000" algn="tl" rotWithShape="0">
              <a:prstClr val="black">
                <a:alpha val="40000"/>
              </a:prstClr>
            </a:outerShdw>
          </a:effectLst>
        </p:spPr>
        <p:txBody>
          <a:bodyPr wrap="square" lIns="72000" tIns="0" rIns="72000" bIns="0" rtlCol="0" anchor="ctr">
            <a:noAutofit/>
          </a:bodyPr>
          <a:lstStyle/>
          <a:p>
            <a:r>
              <a:rPr lang="en-GB" sz="1400" dirty="0">
                <a:solidFill>
                  <a:schemeClr val="bg2"/>
                </a:solidFill>
              </a:rPr>
              <a:t>MQ </a:t>
            </a:r>
            <a:r>
              <a:rPr lang="en-GB" sz="1400">
                <a:solidFill>
                  <a:schemeClr val="bg2"/>
                </a:solidFill>
              </a:rPr>
              <a:t>9.2 has </a:t>
            </a:r>
            <a:r>
              <a:rPr lang="en-GB" sz="1400" dirty="0">
                <a:solidFill>
                  <a:schemeClr val="bg2"/>
                </a:solidFill>
              </a:rPr>
              <a:t>a reordering of the CipherSpecs to match common views on levels of security and the ability for you to reorder that list</a:t>
            </a:r>
          </a:p>
          <a:p>
            <a:endParaRPr lang="en-GB" sz="1400" dirty="0">
              <a:solidFill>
                <a:schemeClr val="bg2"/>
              </a:solidFill>
            </a:endParaRPr>
          </a:p>
        </p:txBody>
      </p:sp>
    </p:spTree>
    <p:extLst>
      <p:ext uri="{BB962C8B-B14F-4D97-AF65-F5344CB8AC3E}">
        <p14:creationId xmlns:p14="http://schemas.microsoft.com/office/powerpoint/2010/main" val="11154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par>
                          <p:cTn id="55" fill="hold">
                            <p:stCondLst>
                              <p:cond delay="3000"/>
                            </p:stCondLst>
                            <p:childTnLst>
                              <p:par>
                                <p:cTn id="56" presetID="22" presetClass="entr" presetSubtype="1"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up)">
                                      <p:cBhvr>
                                        <p:cTn id="58" dur="500"/>
                                        <p:tgtEl>
                                          <p:spTgt spid="44"/>
                                        </p:tgtEl>
                                      </p:cBhvr>
                                    </p:animEffect>
                                  </p:childTnLst>
                                </p:cTn>
                              </p:par>
                            </p:childTnLst>
                          </p:cTn>
                        </p:par>
                        <p:par>
                          <p:cTn id="59" fill="hold">
                            <p:stCondLst>
                              <p:cond delay="3500"/>
                            </p:stCondLst>
                            <p:childTnLst>
                              <p:par>
                                <p:cTn id="60" presetID="22" presetClass="entr" presetSubtype="1" fill="hold"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up)">
                                      <p:cBhvr>
                                        <p:cTn id="62" dur="500"/>
                                        <p:tgtEl>
                                          <p:spTgt spid="51"/>
                                        </p:tgtEl>
                                      </p:cBhvr>
                                    </p:animEffect>
                                  </p:childTnLst>
                                </p:cTn>
                              </p:par>
                            </p:childTnLst>
                          </p:cTn>
                        </p:par>
                        <p:par>
                          <p:cTn id="63" fill="hold">
                            <p:stCondLst>
                              <p:cond delay="4000"/>
                            </p:stCondLst>
                            <p:childTnLst>
                              <p:par>
                                <p:cTn id="64" presetID="22" presetClass="entr" presetSubtype="1" fill="hold" nodeType="after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up)">
                                      <p:cBhvr>
                                        <p:cTn id="66" dur="500"/>
                                        <p:tgtEl>
                                          <p:spTgt spid="58"/>
                                        </p:tgtEl>
                                      </p:cBhvr>
                                    </p:animEffect>
                                  </p:childTnLst>
                                </p:cTn>
                              </p:par>
                            </p:childTnLst>
                          </p:cTn>
                        </p:par>
                        <p:par>
                          <p:cTn id="67" fill="hold">
                            <p:stCondLst>
                              <p:cond delay="4500"/>
                            </p:stCondLst>
                            <p:childTnLst>
                              <p:par>
                                <p:cTn id="68" presetID="22" presetClass="entr" presetSubtype="1" fill="hold" nodeType="after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up)">
                                      <p:cBhvr>
                                        <p:cTn id="70" dur="500"/>
                                        <p:tgtEl>
                                          <p:spTgt spid="6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animBg="1"/>
      <p:bldP spid="43" grpId="0" animBg="1"/>
      <p:bldP spid="13" grpId="0" animBg="1"/>
      <p:bldP spid="32" grpId="0"/>
      <p:bldP spid="34" grpId="0"/>
      <p:bldP spid="35" grpId="0"/>
      <p:bldP spid="36" grpId="0"/>
      <p:bldP spid="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7568A3-8B8C-F643-BB56-DA3C2F1A24E2}"/>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a:t>Passwords and Credentials</a:t>
            </a:r>
            <a:endParaRPr lang="en-US" dirty="0"/>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228600" y="654401"/>
            <a:ext cx="4250531" cy="3500324"/>
          </a:xfrm>
        </p:spPr>
        <p:txBody>
          <a:bodyPr/>
          <a:lstStyle/>
          <a:p>
            <a:r>
              <a:rPr lang="en-GB"/>
              <a:t>Where passwords or other credentials need to be stored in a configuration file, many can now be protected with a user-supplied key in a consistent fashion</a:t>
            </a:r>
          </a:p>
          <a:p>
            <a:endParaRPr lang="en-GB"/>
          </a:p>
          <a:p>
            <a:r>
              <a:rPr lang="en-GB"/>
              <a:t>Components include</a:t>
            </a:r>
          </a:p>
          <a:p>
            <a:r>
              <a:rPr lang="en-GB"/>
              <a:t>- MQ IPT</a:t>
            </a:r>
          </a:p>
          <a:p>
            <a:r>
              <a:rPr lang="en-GB"/>
              <a:t>- AMS Java applications</a:t>
            </a:r>
          </a:p>
          <a:p>
            <a:r>
              <a:rPr lang="en-GB"/>
              <a:t>- Salesforce Bridge</a:t>
            </a:r>
          </a:p>
          <a:p>
            <a:r>
              <a:rPr lang="en-GB"/>
              <a:t>- Blockchain Bridge</a:t>
            </a:r>
          </a:p>
          <a:p>
            <a:r>
              <a:rPr lang="en-GB"/>
              <a:t>- MFT</a:t>
            </a:r>
          </a:p>
          <a:p>
            <a:endParaRPr lang="en-GB"/>
          </a:p>
          <a:p>
            <a:r>
              <a:rPr lang="en-GB"/>
              <a:t>The new feature consists of 2 parts:</a:t>
            </a:r>
          </a:p>
          <a:p>
            <a:r>
              <a:rPr lang="en-GB"/>
              <a:t>- A stronger algorithm</a:t>
            </a:r>
          </a:p>
          <a:p>
            <a:r>
              <a:rPr lang="en-GB"/>
              <a:t>- Ability to use a custom encryption key</a:t>
            </a:r>
            <a:endParaRPr lang="en-US" sz="1400" dirty="0"/>
          </a:p>
        </p:txBody>
      </p:sp>
      <p:sp>
        <p:nvSpPr>
          <p:cNvPr id="6" name="TextBox 5">
            <a:extLst>
              <a:ext uri="{FF2B5EF4-FFF2-40B4-BE49-F238E27FC236}">
                <a16:creationId xmlns:a16="http://schemas.microsoft.com/office/drawing/2014/main" id="{B765D37F-7362-C347-A89F-F4BC6324C30C}"/>
              </a:ext>
            </a:extLst>
          </p:cNvPr>
          <p:cNvSpPr txBox="1"/>
          <p:nvPr/>
        </p:nvSpPr>
        <p:spPr>
          <a:xfrm>
            <a:off x="8784771" y="4359729"/>
            <a:ext cx="18473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Flowchart: Document 2">
            <a:extLst>
              <a:ext uri="{FF2B5EF4-FFF2-40B4-BE49-F238E27FC236}">
                <a16:creationId xmlns:a16="http://schemas.microsoft.com/office/drawing/2014/main" id="{06C10416-B038-48E7-87BB-A3289D7357C8}"/>
              </a:ext>
            </a:extLst>
          </p:cNvPr>
          <p:cNvSpPr/>
          <p:nvPr/>
        </p:nvSpPr>
        <p:spPr>
          <a:xfrm>
            <a:off x="4664871" y="939353"/>
            <a:ext cx="4250531" cy="3264794"/>
          </a:xfrm>
          <a:prstGeom prst="flowChartDocument">
            <a:avLst/>
          </a:prstGeom>
          <a:solidFill>
            <a:srgbClr val="EAEAEA"/>
          </a:solidFill>
          <a:ln>
            <a:noFill/>
          </a:ln>
        </p:spPr>
        <p:txBody>
          <a:bodyPr wrap="square" lIns="0" tIns="0" rIns="0" bIns="0" rtlCol="0" anchor="ctr">
            <a:noAutofit/>
          </a:bodyPr>
          <a:lstStyle/>
          <a:p>
            <a:r>
              <a:rPr lang="en-GB" sz="1050"/>
              <a:t>[route]</a:t>
            </a:r>
          </a:p>
          <a:p>
            <a:r>
              <a:rPr lang="en-GB" sz="1050"/>
              <a:t>Name=TLS server sample</a:t>
            </a:r>
          </a:p>
          <a:p>
            <a:r>
              <a:rPr lang="en-GB" sz="1050"/>
              <a:t>Active=false</a:t>
            </a:r>
          </a:p>
          <a:p>
            <a:r>
              <a:rPr lang="en-GB" sz="1050"/>
              <a:t>ListenerPort=1416</a:t>
            </a:r>
          </a:p>
          <a:p>
            <a:r>
              <a:rPr lang="en-GB" sz="1050"/>
              <a:t>Destination=mqserver.company1.com</a:t>
            </a:r>
          </a:p>
          <a:p>
            <a:r>
              <a:rPr lang="en-GB" sz="1050"/>
              <a:t>DestinationPort=1415</a:t>
            </a:r>
          </a:p>
          <a:p>
            <a:r>
              <a:rPr lang="en-GB" sz="1050"/>
              <a:t>SSLServer=true</a:t>
            </a:r>
          </a:p>
          <a:p>
            <a:r>
              <a:rPr lang="en-GB" sz="1050"/>
              <a:t>SSLServerCipherSuites=SSL_RSA_WITH_AES_256_CBC_SHA256</a:t>
            </a:r>
          </a:p>
          <a:p>
            <a:r>
              <a:rPr lang="en-GB" sz="1050"/>
              <a:t>SSLServerKeyRing=/opt/mqipt/samples/ssl/sslSample.pfx</a:t>
            </a:r>
          </a:p>
          <a:p>
            <a:r>
              <a:rPr lang="en-GB" sz="1050" b="1"/>
              <a:t>SSLServerKeyRingPW= &lt;mqiptPW&gt;1!y35nwg8ar0TQKzpmS3U+Yw==!j5CFZorXayYziS4EjbATbg==</a:t>
            </a:r>
          </a:p>
          <a:p>
            <a:r>
              <a:rPr lang="en-GB" sz="1050"/>
              <a:t>SSLServerDN_O=IBM*</a:t>
            </a:r>
          </a:p>
          <a:p>
            <a:r>
              <a:rPr lang="en-GB" sz="1050"/>
              <a:t>SSLServerDN_CN=*Example Certificate</a:t>
            </a:r>
            <a:endParaRPr lang="en-GB" sz="1000" dirty="0" err="1">
              <a:solidFill>
                <a:srgbClr val="FFFFFF"/>
              </a:solidFill>
              <a:latin typeface="Arial"/>
              <a:cs typeface="Arial"/>
            </a:endParaRPr>
          </a:p>
        </p:txBody>
      </p:sp>
    </p:spTree>
    <p:extLst>
      <p:ext uri="{BB962C8B-B14F-4D97-AF65-F5344CB8AC3E}">
        <p14:creationId xmlns:p14="http://schemas.microsoft.com/office/powerpoint/2010/main" val="323459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7568A3-8B8C-F643-BB56-DA3C2F1A24E2}"/>
              </a:ext>
            </a:extLst>
          </p:cNvPr>
          <p:cNvSpPr>
            <a:spLocks noGrp="1"/>
          </p:cNvSpPr>
          <p:nvPr>
            <p:ph type="ftr" sz="quarter" idx="10"/>
          </p:nvPr>
        </p:nvSpPr>
        <p:spPr/>
        <p:txBody>
          <a:bodyPr/>
          <a:lstStyle/>
          <a:p>
            <a:r>
              <a:rPr lang="en-GB"/>
              <a:t>© 2020 IBM Corporation    </a:t>
            </a:r>
            <a:endParaRPr lang="en-US" dirty="0"/>
          </a:p>
        </p:txBody>
      </p:sp>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dirty="0"/>
              <a:t>Advanced Message Security</a:t>
            </a:r>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228600" y="1006549"/>
            <a:ext cx="3993356" cy="3701849"/>
          </a:xfrm>
        </p:spPr>
        <p:txBody>
          <a:bodyPr/>
          <a:lstStyle/>
          <a:p>
            <a:r>
              <a:rPr lang="en-US" sz="1400" dirty="0"/>
              <a:t>End-to-end application-to-application encryption may give you the highest level of security, but it’s not always possible to use. For example, where the applications are not AMS enabled or where the originators or recipients of the messages are outside of your domain</a:t>
            </a:r>
          </a:p>
          <a:p>
            <a:endParaRPr lang="en-US" sz="1400" dirty="0"/>
          </a:p>
        </p:txBody>
      </p:sp>
      <p:grpSp>
        <p:nvGrpSpPr>
          <p:cNvPr id="46" name="Group 45">
            <a:extLst>
              <a:ext uri="{FF2B5EF4-FFF2-40B4-BE49-F238E27FC236}">
                <a16:creationId xmlns:a16="http://schemas.microsoft.com/office/drawing/2014/main" id="{A8256BBD-CEDE-3C4E-BC83-318ECD781651}"/>
              </a:ext>
            </a:extLst>
          </p:cNvPr>
          <p:cNvGrpSpPr/>
          <p:nvPr/>
        </p:nvGrpSpPr>
        <p:grpSpPr>
          <a:xfrm>
            <a:off x="4921885" y="477969"/>
            <a:ext cx="3768737" cy="925490"/>
            <a:chOff x="4935152" y="1279017"/>
            <a:chExt cx="3768737" cy="925490"/>
          </a:xfrm>
        </p:grpSpPr>
        <p:pic>
          <p:nvPicPr>
            <p:cNvPr id="35" name="Graphic 34" descr="Line Arrow: Clockwise curve">
              <a:extLst>
                <a:ext uri="{FF2B5EF4-FFF2-40B4-BE49-F238E27FC236}">
                  <a16:creationId xmlns:a16="http://schemas.microsoft.com/office/drawing/2014/main" id="{F78A252E-1F0E-0E4C-A697-C78D86B273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5619666" y="1279017"/>
              <a:ext cx="914400" cy="914400"/>
            </a:xfrm>
            <a:prstGeom prst="rect">
              <a:avLst/>
            </a:prstGeom>
          </p:spPr>
        </p:pic>
        <p:pic>
          <p:nvPicPr>
            <p:cNvPr id="36" name="Graphic 35" descr="Unlock">
              <a:extLst>
                <a:ext uri="{FF2B5EF4-FFF2-40B4-BE49-F238E27FC236}">
                  <a16:creationId xmlns:a16="http://schemas.microsoft.com/office/drawing/2014/main" id="{B39FE85A-012D-8045-8E68-ED42838E7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7247" y="1362896"/>
              <a:ext cx="746642" cy="746642"/>
            </a:xfrm>
            <a:prstGeom prst="rect">
              <a:avLst/>
            </a:prstGeom>
          </p:spPr>
        </p:pic>
        <p:pic>
          <p:nvPicPr>
            <p:cNvPr id="37" name="Graphic 36" descr="Lock">
              <a:extLst>
                <a:ext uri="{FF2B5EF4-FFF2-40B4-BE49-F238E27FC236}">
                  <a16:creationId xmlns:a16="http://schemas.microsoft.com/office/drawing/2014/main" id="{2DCCA8FD-A3CB-4D4E-9E36-485A9C2401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5152" y="1370844"/>
              <a:ext cx="746642" cy="746642"/>
            </a:xfrm>
            <a:prstGeom prst="rect">
              <a:avLst/>
            </a:prstGeom>
          </p:spPr>
        </p:pic>
        <p:pic>
          <p:nvPicPr>
            <p:cNvPr id="40" name="Graphic 39" descr="Line Arrow: Clockwise curve">
              <a:extLst>
                <a:ext uri="{FF2B5EF4-FFF2-40B4-BE49-F238E27FC236}">
                  <a16:creationId xmlns:a16="http://schemas.microsoft.com/office/drawing/2014/main" id="{40E74095-B765-8742-821F-FAE768D9BF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7179783" y="1290107"/>
              <a:ext cx="914400" cy="914400"/>
            </a:xfrm>
            <a:prstGeom prst="rect">
              <a:avLst/>
            </a:prstGeom>
          </p:spPr>
        </p:pic>
        <p:grpSp>
          <p:nvGrpSpPr>
            <p:cNvPr id="45" name="Group 44">
              <a:extLst>
                <a:ext uri="{FF2B5EF4-FFF2-40B4-BE49-F238E27FC236}">
                  <a16:creationId xmlns:a16="http://schemas.microsoft.com/office/drawing/2014/main" id="{8E76CCC4-A478-C74A-9C7A-E94CE0303536}"/>
                </a:ext>
              </a:extLst>
            </p:cNvPr>
            <p:cNvGrpSpPr/>
            <p:nvPr/>
          </p:nvGrpSpPr>
          <p:grpSpPr>
            <a:xfrm>
              <a:off x="6466620" y="1370844"/>
              <a:ext cx="723158" cy="747700"/>
              <a:chOff x="6495346" y="1954028"/>
              <a:chExt cx="723158" cy="747700"/>
            </a:xfrm>
          </p:grpSpPr>
          <p:grpSp>
            <p:nvGrpSpPr>
              <p:cNvPr id="44" name="Group 43">
                <a:extLst>
                  <a:ext uri="{FF2B5EF4-FFF2-40B4-BE49-F238E27FC236}">
                    <a16:creationId xmlns:a16="http://schemas.microsoft.com/office/drawing/2014/main" id="{E243F880-B636-1445-8D30-2A770DB968B7}"/>
                  </a:ext>
                </a:extLst>
              </p:cNvPr>
              <p:cNvGrpSpPr/>
              <p:nvPr/>
            </p:nvGrpSpPr>
            <p:grpSpPr>
              <a:xfrm>
                <a:off x="6495346" y="1954028"/>
                <a:ext cx="723158" cy="747700"/>
                <a:chOff x="6495346" y="1954028"/>
                <a:chExt cx="723158" cy="747700"/>
              </a:xfrm>
            </p:grpSpPr>
            <p:pic>
              <p:nvPicPr>
                <p:cNvPr id="7" name="Picture 6">
                  <a:extLst>
                    <a:ext uri="{FF2B5EF4-FFF2-40B4-BE49-F238E27FC236}">
                      <a16:creationId xmlns:a16="http://schemas.microsoft.com/office/drawing/2014/main" id="{CC9C3409-DB5C-0149-8542-DCB53E5921C1}"/>
                    </a:ext>
                  </a:extLst>
                </p:cNvPr>
                <p:cNvPicPr>
                  <a:picLocks noChangeAspect="1"/>
                </p:cNvPicPr>
                <p:nvPr/>
              </p:nvPicPr>
              <p:blipFill rotWithShape="1">
                <a:blip r:embed="rId8"/>
                <a:srcRect l="-176" t="-8938" r="176" b="23370"/>
                <a:stretch/>
              </p:blipFill>
              <p:spPr>
                <a:xfrm>
                  <a:off x="6495346" y="1954028"/>
                  <a:ext cx="723158" cy="747700"/>
                </a:xfrm>
                <a:prstGeom prst="rect">
                  <a:avLst/>
                </a:prstGeom>
              </p:spPr>
            </p:pic>
            <p:sp>
              <p:nvSpPr>
                <p:cNvPr id="43" name="Rectangle 42">
                  <a:extLst>
                    <a:ext uri="{FF2B5EF4-FFF2-40B4-BE49-F238E27FC236}">
                      <a16:creationId xmlns:a16="http://schemas.microsoft.com/office/drawing/2014/main" id="{923A0C91-6F00-B348-81A6-1EB15FEF188E}"/>
                    </a:ext>
                  </a:extLst>
                </p:cNvPr>
                <p:cNvSpPr/>
                <p:nvPr/>
              </p:nvSpPr>
              <p:spPr>
                <a:xfrm>
                  <a:off x="6606955" y="2128598"/>
                  <a:ext cx="494237" cy="443152"/>
                </a:xfrm>
                <a:prstGeom prst="rect">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pic>
            <p:nvPicPr>
              <p:cNvPr id="39" name="Graphic 38" descr="Safe">
                <a:extLst>
                  <a:ext uri="{FF2B5EF4-FFF2-40B4-BE49-F238E27FC236}">
                    <a16:creationId xmlns:a16="http://schemas.microsoft.com/office/drawing/2014/main" id="{68DED49A-99D3-D244-A986-0C26AFAEE6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8025" y="2061669"/>
                <a:ext cx="617799" cy="617799"/>
              </a:xfrm>
              <a:prstGeom prst="rect">
                <a:avLst/>
              </a:prstGeom>
            </p:spPr>
          </p:pic>
        </p:grpSp>
      </p:grpSp>
      <p:cxnSp>
        <p:nvCxnSpPr>
          <p:cNvPr id="38" name="Straight Connector 37">
            <a:extLst>
              <a:ext uri="{FF2B5EF4-FFF2-40B4-BE49-F238E27FC236}">
                <a16:creationId xmlns:a16="http://schemas.microsoft.com/office/drawing/2014/main" id="{CBA3608D-CB4F-494E-8D3C-7D3D40C51B8D}"/>
              </a:ext>
            </a:extLst>
          </p:cNvPr>
          <p:cNvCxnSpPr>
            <a:cxnSpLocks/>
            <a:stCxn id="71" idx="3"/>
            <a:endCxn id="74" idx="1"/>
          </p:cNvCxnSpPr>
          <p:nvPr/>
        </p:nvCxnSpPr>
        <p:spPr>
          <a:xfrm>
            <a:off x="6453353" y="2571750"/>
            <a:ext cx="719468" cy="916"/>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DB8CE60-7CB1-9D42-8985-10A848747C59}"/>
              </a:ext>
            </a:extLst>
          </p:cNvPr>
          <p:cNvCxnSpPr>
            <a:cxnSpLocks/>
          </p:cNvCxnSpPr>
          <p:nvPr/>
        </p:nvCxnSpPr>
        <p:spPr>
          <a:xfrm>
            <a:off x="5112308" y="2049898"/>
            <a:ext cx="3411374" cy="0"/>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9A5F8FE-43EB-AB4F-BA55-E72C7F34012E}"/>
              </a:ext>
            </a:extLst>
          </p:cNvPr>
          <p:cNvCxnSpPr/>
          <p:nvPr/>
        </p:nvCxnSpPr>
        <p:spPr>
          <a:xfrm flipV="1">
            <a:off x="8523682" y="1832921"/>
            <a:ext cx="0" cy="56319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FEACBEB-0A1B-7942-8471-2B0816610F77}"/>
              </a:ext>
            </a:extLst>
          </p:cNvPr>
          <p:cNvSpPr txBox="1"/>
          <p:nvPr/>
        </p:nvSpPr>
        <p:spPr>
          <a:xfrm>
            <a:off x="6358373" y="1818199"/>
            <a:ext cx="82426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IBM Plex Sans"/>
                <a:ea typeface="+mn-ea"/>
                <a:cs typeface="+mn-cs"/>
              </a:rPr>
              <a:t>encrypted</a:t>
            </a:r>
          </a:p>
        </p:txBody>
      </p:sp>
      <p:cxnSp>
        <p:nvCxnSpPr>
          <p:cNvPr id="66" name="Straight Connector 65">
            <a:extLst>
              <a:ext uri="{FF2B5EF4-FFF2-40B4-BE49-F238E27FC236}">
                <a16:creationId xmlns:a16="http://schemas.microsoft.com/office/drawing/2014/main" id="{9FEB5D60-0AE2-8B45-ABBC-98036D1ECA0A}"/>
              </a:ext>
            </a:extLst>
          </p:cNvPr>
          <p:cNvCxnSpPr>
            <a:cxnSpLocks/>
          </p:cNvCxnSpPr>
          <p:nvPr/>
        </p:nvCxnSpPr>
        <p:spPr>
          <a:xfrm>
            <a:off x="5112308" y="1824620"/>
            <a:ext cx="0" cy="571491"/>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DA2961A6-2D37-0042-92E4-B0652C15D360}"/>
              </a:ext>
            </a:extLst>
          </p:cNvPr>
          <p:cNvSpPr txBox="1"/>
          <p:nvPr/>
        </p:nvSpPr>
        <p:spPr>
          <a:xfrm>
            <a:off x="5955114" y="2949885"/>
            <a:ext cx="172835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IBM Plex Sans"/>
                <a:ea typeface="+mn-ea"/>
                <a:cs typeface="+mn-cs"/>
              </a:rPr>
              <a:t>Application to application</a:t>
            </a:r>
          </a:p>
        </p:txBody>
      </p:sp>
      <p:sp>
        <p:nvSpPr>
          <p:cNvPr id="68" name="Rectangle 67">
            <a:extLst>
              <a:ext uri="{FF2B5EF4-FFF2-40B4-BE49-F238E27FC236}">
                <a16:creationId xmlns:a16="http://schemas.microsoft.com/office/drawing/2014/main" id="{667470AE-B8A7-EF4E-8894-E9D67C9C71DD}"/>
              </a:ext>
            </a:extLst>
          </p:cNvPr>
          <p:cNvSpPr/>
          <p:nvPr/>
        </p:nvSpPr>
        <p:spPr bwMode="auto">
          <a:xfrm>
            <a:off x="4836105" y="244572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marL="0" marR="0" lvl="0" indent="0" algn="ctr" defTabSz="460772"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charset="0"/>
                <a:ea typeface="+mn-ea"/>
                <a:cs typeface="+mn-cs"/>
              </a:rPr>
              <a:t>App</a:t>
            </a:r>
          </a:p>
        </p:txBody>
      </p:sp>
      <p:sp>
        <p:nvSpPr>
          <p:cNvPr id="69" name="Rectangle 68">
            <a:extLst>
              <a:ext uri="{FF2B5EF4-FFF2-40B4-BE49-F238E27FC236}">
                <a16:creationId xmlns:a16="http://schemas.microsoft.com/office/drawing/2014/main" id="{85E56024-50D1-7A46-A213-62E63302A9E8}"/>
              </a:ext>
            </a:extLst>
          </p:cNvPr>
          <p:cNvSpPr/>
          <p:nvPr/>
        </p:nvSpPr>
        <p:spPr bwMode="auto">
          <a:xfrm>
            <a:off x="8323124" y="244478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marL="0" marR="0" lvl="0" indent="0" algn="ctr" defTabSz="460772"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charset="0"/>
                <a:ea typeface="+mn-ea"/>
                <a:cs typeface="+mn-cs"/>
              </a:rPr>
              <a:t>App</a:t>
            </a:r>
          </a:p>
        </p:txBody>
      </p:sp>
      <p:grpSp>
        <p:nvGrpSpPr>
          <p:cNvPr id="70" name="Group 69">
            <a:extLst>
              <a:ext uri="{FF2B5EF4-FFF2-40B4-BE49-F238E27FC236}">
                <a16:creationId xmlns:a16="http://schemas.microsoft.com/office/drawing/2014/main" id="{CBA05D94-B395-5A4C-A5AB-10C78B532FBB}"/>
              </a:ext>
            </a:extLst>
          </p:cNvPr>
          <p:cNvGrpSpPr/>
          <p:nvPr/>
        </p:nvGrpSpPr>
        <p:grpSpPr>
          <a:xfrm>
            <a:off x="5594521" y="2396111"/>
            <a:ext cx="858832" cy="351277"/>
            <a:chOff x="5030791" y="2034567"/>
            <a:chExt cx="917897" cy="375435"/>
          </a:xfrm>
        </p:grpSpPr>
        <p:sp>
          <p:nvSpPr>
            <p:cNvPr id="71" name="Rectangle 70">
              <a:extLst>
                <a:ext uri="{FF2B5EF4-FFF2-40B4-BE49-F238E27FC236}">
                  <a16:creationId xmlns:a16="http://schemas.microsoft.com/office/drawing/2014/main" id="{5FCAF74B-4C92-304B-B448-7260FB5E15BA}"/>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2" name="Picture 71">
              <a:extLst>
                <a:ext uri="{FF2B5EF4-FFF2-40B4-BE49-F238E27FC236}">
                  <a16:creationId xmlns:a16="http://schemas.microsoft.com/office/drawing/2014/main" id="{602E687A-86E8-0246-AC27-6F3CA31F0D57}"/>
                </a:ext>
              </a:extLst>
            </p:cNvPr>
            <p:cNvPicPr>
              <a:picLocks noChangeAspect="1"/>
            </p:cNvPicPr>
            <p:nvPr/>
          </p:nvPicPr>
          <p:blipFill rotWithShape="1">
            <a:blip r:embed="rId11">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73" name="Group 72">
            <a:extLst>
              <a:ext uri="{FF2B5EF4-FFF2-40B4-BE49-F238E27FC236}">
                <a16:creationId xmlns:a16="http://schemas.microsoft.com/office/drawing/2014/main" id="{1B28B4A3-04BC-8443-A64B-088F625ED01F}"/>
              </a:ext>
            </a:extLst>
          </p:cNvPr>
          <p:cNvGrpSpPr/>
          <p:nvPr/>
        </p:nvGrpSpPr>
        <p:grpSpPr>
          <a:xfrm>
            <a:off x="7172821" y="2397027"/>
            <a:ext cx="858832" cy="351277"/>
            <a:chOff x="5030791" y="2034567"/>
            <a:chExt cx="917897" cy="375435"/>
          </a:xfrm>
          <a:solidFill>
            <a:schemeClr val="bg1">
              <a:lumMod val="50000"/>
              <a:lumOff val="50000"/>
            </a:schemeClr>
          </a:solidFill>
        </p:grpSpPr>
        <p:sp>
          <p:nvSpPr>
            <p:cNvPr id="74" name="Rectangle 73">
              <a:extLst>
                <a:ext uri="{FF2B5EF4-FFF2-40B4-BE49-F238E27FC236}">
                  <a16:creationId xmlns:a16="http://schemas.microsoft.com/office/drawing/2014/main" id="{D7490009-0C0C-7F46-A2D4-07018089F3B2}"/>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5" name="Picture 74">
              <a:extLst>
                <a:ext uri="{FF2B5EF4-FFF2-40B4-BE49-F238E27FC236}">
                  <a16:creationId xmlns:a16="http://schemas.microsoft.com/office/drawing/2014/main" id="{FF4A460E-AE00-2E4E-AA0A-7818843C1597}"/>
                </a:ext>
              </a:extLst>
            </p:cNvPr>
            <p:cNvPicPr>
              <a:picLocks noChangeAspect="1"/>
            </p:cNvPicPr>
            <p:nvPr/>
          </p:nvPicPr>
          <p:blipFill rotWithShape="1">
            <a:blip r:embed="rId11">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cxnSp>
        <p:nvCxnSpPr>
          <p:cNvPr id="76" name="Straight Connector 75">
            <a:extLst>
              <a:ext uri="{FF2B5EF4-FFF2-40B4-BE49-F238E27FC236}">
                <a16:creationId xmlns:a16="http://schemas.microsoft.com/office/drawing/2014/main" id="{950AD729-2E87-F34C-8257-7A6634B5869B}"/>
              </a:ext>
            </a:extLst>
          </p:cNvPr>
          <p:cNvCxnSpPr>
            <a:stCxn id="68" idx="3"/>
            <a:endCxn id="71" idx="1"/>
          </p:cNvCxnSpPr>
          <p:nvPr/>
        </p:nvCxnSpPr>
        <p:spPr>
          <a:xfrm>
            <a:off x="5303050" y="2571458"/>
            <a:ext cx="291471" cy="292"/>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C3CF413-6735-EB46-A4E6-D3894DEF385D}"/>
              </a:ext>
            </a:extLst>
          </p:cNvPr>
          <p:cNvCxnSpPr>
            <a:cxnSpLocks/>
            <a:stCxn id="74" idx="3"/>
            <a:endCxn id="69" idx="1"/>
          </p:cNvCxnSpPr>
          <p:nvPr/>
        </p:nvCxnSpPr>
        <p:spPr>
          <a:xfrm flipV="1">
            <a:off x="8031653" y="2570518"/>
            <a:ext cx="291471" cy="2148"/>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7568A3-8B8C-F643-BB56-DA3C2F1A24E2}"/>
              </a:ext>
            </a:extLst>
          </p:cNvPr>
          <p:cNvSpPr>
            <a:spLocks noGrp="1"/>
          </p:cNvSpPr>
          <p:nvPr>
            <p:ph type="ftr" sz="quarter" idx="10"/>
          </p:nvPr>
        </p:nvSpPr>
        <p:spPr/>
        <p:txBody>
          <a:bodyPr/>
          <a:lstStyle/>
          <a:p>
            <a:r>
              <a:rPr lang="en-GB"/>
              <a:t>© 2020 IBM Corporation    </a:t>
            </a:r>
            <a:endParaRPr lang="en-US" dirty="0"/>
          </a:p>
        </p:txBody>
      </p:sp>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dirty="0"/>
              <a:t>Advanced Message Security</a:t>
            </a:r>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228600" y="1006549"/>
            <a:ext cx="3993356" cy="3701849"/>
          </a:xfrm>
        </p:spPr>
        <p:txBody>
          <a:bodyPr/>
          <a:lstStyle/>
          <a:p>
            <a:r>
              <a:rPr lang="en-US" sz="1400" dirty="0"/>
              <a:t>End-to-end application-to-application encryption may give you the highest level of security, but it’s not always possible to use. For example, where the applications are not AMS enabled or where the originators or recipients of the messages are outside of your domain</a:t>
            </a:r>
          </a:p>
          <a:p>
            <a:endParaRPr lang="en-US" sz="1400" dirty="0"/>
          </a:p>
          <a:p>
            <a:r>
              <a:rPr lang="en-US" sz="1400" dirty="0"/>
              <a:t>MQ on </a:t>
            </a:r>
            <a:r>
              <a:rPr lang="en-US" sz="1400"/>
              <a:t>Distributed long-ago implemented </a:t>
            </a:r>
            <a:r>
              <a:rPr lang="en-US" sz="1400" dirty="0"/>
              <a:t>client level interception to apply AMS policies once messages reach or leave their first queue manager</a:t>
            </a:r>
          </a:p>
          <a:p>
            <a:endParaRPr lang="en-US" sz="1400" dirty="0"/>
          </a:p>
        </p:txBody>
      </p:sp>
      <p:grpSp>
        <p:nvGrpSpPr>
          <p:cNvPr id="46" name="Group 45">
            <a:extLst>
              <a:ext uri="{FF2B5EF4-FFF2-40B4-BE49-F238E27FC236}">
                <a16:creationId xmlns:a16="http://schemas.microsoft.com/office/drawing/2014/main" id="{A8256BBD-CEDE-3C4E-BC83-318ECD781651}"/>
              </a:ext>
            </a:extLst>
          </p:cNvPr>
          <p:cNvGrpSpPr/>
          <p:nvPr/>
        </p:nvGrpSpPr>
        <p:grpSpPr>
          <a:xfrm>
            <a:off x="4921885" y="477969"/>
            <a:ext cx="3768737" cy="925490"/>
            <a:chOff x="4935152" y="1279017"/>
            <a:chExt cx="3768737" cy="925490"/>
          </a:xfrm>
        </p:grpSpPr>
        <p:pic>
          <p:nvPicPr>
            <p:cNvPr id="35" name="Graphic 34" descr="Line Arrow: Clockwise curve">
              <a:extLst>
                <a:ext uri="{FF2B5EF4-FFF2-40B4-BE49-F238E27FC236}">
                  <a16:creationId xmlns:a16="http://schemas.microsoft.com/office/drawing/2014/main" id="{F78A252E-1F0E-0E4C-A697-C78D86B273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5619666" y="1279017"/>
              <a:ext cx="914400" cy="914400"/>
            </a:xfrm>
            <a:prstGeom prst="rect">
              <a:avLst/>
            </a:prstGeom>
          </p:spPr>
        </p:pic>
        <p:pic>
          <p:nvPicPr>
            <p:cNvPr id="36" name="Graphic 35" descr="Unlock">
              <a:extLst>
                <a:ext uri="{FF2B5EF4-FFF2-40B4-BE49-F238E27FC236}">
                  <a16:creationId xmlns:a16="http://schemas.microsoft.com/office/drawing/2014/main" id="{B39FE85A-012D-8045-8E68-ED42838E7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7247" y="1362896"/>
              <a:ext cx="746642" cy="746642"/>
            </a:xfrm>
            <a:prstGeom prst="rect">
              <a:avLst/>
            </a:prstGeom>
          </p:spPr>
        </p:pic>
        <p:pic>
          <p:nvPicPr>
            <p:cNvPr id="37" name="Graphic 36" descr="Lock">
              <a:extLst>
                <a:ext uri="{FF2B5EF4-FFF2-40B4-BE49-F238E27FC236}">
                  <a16:creationId xmlns:a16="http://schemas.microsoft.com/office/drawing/2014/main" id="{2DCCA8FD-A3CB-4D4E-9E36-485A9C2401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5152" y="1370844"/>
              <a:ext cx="746642" cy="746642"/>
            </a:xfrm>
            <a:prstGeom prst="rect">
              <a:avLst/>
            </a:prstGeom>
          </p:spPr>
        </p:pic>
        <p:pic>
          <p:nvPicPr>
            <p:cNvPr id="40" name="Graphic 39" descr="Line Arrow: Clockwise curve">
              <a:extLst>
                <a:ext uri="{FF2B5EF4-FFF2-40B4-BE49-F238E27FC236}">
                  <a16:creationId xmlns:a16="http://schemas.microsoft.com/office/drawing/2014/main" id="{40E74095-B765-8742-821F-FAE768D9BF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7179783" y="1290107"/>
              <a:ext cx="914400" cy="914400"/>
            </a:xfrm>
            <a:prstGeom prst="rect">
              <a:avLst/>
            </a:prstGeom>
          </p:spPr>
        </p:pic>
        <p:grpSp>
          <p:nvGrpSpPr>
            <p:cNvPr id="45" name="Group 44">
              <a:extLst>
                <a:ext uri="{FF2B5EF4-FFF2-40B4-BE49-F238E27FC236}">
                  <a16:creationId xmlns:a16="http://schemas.microsoft.com/office/drawing/2014/main" id="{8E76CCC4-A478-C74A-9C7A-E94CE0303536}"/>
                </a:ext>
              </a:extLst>
            </p:cNvPr>
            <p:cNvGrpSpPr/>
            <p:nvPr/>
          </p:nvGrpSpPr>
          <p:grpSpPr>
            <a:xfrm>
              <a:off x="6466620" y="1370844"/>
              <a:ext cx="723158" cy="747700"/>
              <a:chOff x="6495346" y="1954028"/>
              <a:chExt cx="723158" cy="747700"/>
            </a:xfrm>
          </p:grpSpPr>
          <p:grpSp>
            <p:nvGrpSpPr>
              <p:cNvPr id="44" name="Group 43">
                <a:extLst>
                  <a:ext uri="{FF2B5EF4-FFF2-40B4-BE49-F238E27FC236}">
                    <a16:creationId xmlns:a16="http://schemas.microsoft.com/office/drawing/2014/main" id="{E243F880-B636-1445-8D30-2A770DB968B7}"/>
                  </a:ext>
                </a:extLst>
              </p:cNvPr>
              <p:cNvGrpSpPr/>
              <p:nvPr/>
            </p:nvGrpSpPr>
            <p:grpSpPr>
              <a:xfrm>
                <a:off x="6495346" y="1954028"/>
                <a:ext cx="723158" cy="747700"/>
                <a:chOff x="6495346" y="1954028"/>
                <a:chExt cx="723158" cy="747700"/>
              </a:xfrm>
            </p:grpSpPr>
            <p:pic>
              <p:nvPicPr>
                <p:cNvPr id="7" name="Picture 6">
                  <a:extLst>
                    <a:ext uri="{FF2B5EF4-FFF2-40B4-BE49-F238E27FC236}">
                      <a16:creationId xmlns:a16="http://schemas.microsoft.com/office/drawing/2014/main" id="{CC9C3409-DB5C-0149-8542-DCB53E5921C1}"/>
                    </a:ext>
                  </a:extLst>
                </p:cNvPr>
                <p:cNvPicPr>
                  <a:picLocks noChangeAspect="1"/>
                </p:cNvPicPr>
                <p:nvPr/>
              </p:nvPicPr>
              <p:blipFill rotWithShape="1">
                <a:blip r:embed="rId8"/>
                <a:srcRect l="-176" t="-8938" r="176" b="23370"/>
                <a:stretch/>
              </p:blipFill>
              <p:spPr>
                <a:xfrm>
                  <a:off x="6495346" y="1954028"/>
                  <a:ext cx="723158" cy="747700"/>
                </a:xfrm>
                <a:prstGeom prst="rect">
                  <a:avLst/>
                </a:prstGeom>
              </p:spPr>
            </p:pic>
            <p:sp>
              <p:nvSpPr>
                <p:cNvPr id="43" name="Rectangle 42">
                  <a:extLst>
                    <a:ext uri="{FF2B5EF4-FFF2-40B4-BE49-F238E27FC236}">
                      <a16:creationId xmlns:a16="http://schemas.microsoft.com/office/drawing/2014/main" id="{923A0C91-6F00-B348-81A6-1EB15FEF188E}"/>
                    </a:ext>
                  </a:extLst>
                </p:cNvPr>
                <p:cNvSpPr/>
                <p:nvPr/>
              </p:nvSpPr>
              <p:spPr>
                <a:xfrm>
                  <a:off x="6606955" y="2128598"/>
                  <a:ext cx="494237" cy="443152"/>
                </a:xfrm>
                <a:prstGeom prst="rect">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pic>
            <p:nvPicPr>
              <p:cNvPr id="39" name="Graphic 38" descr="Safe">
                <a:extLst>
                  <a:ext uri="{FF2B5EF4-FFF2-40B4-BE49-F238E27FC236}">
                    <a16:creationId xmlns:a16="http://schemas.microsoft.com/office/drawing/2014/main" id="{68DED49A-99D3-D244-A986-0C26AFAEE6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8025" y="2061669"/>
                <a:ext cx="617799" cy="617799"/>
              </a:xfrm>
              <a:prstGeom prst="rect">
                <a:avLst/>
              </a:prstGeom>
            </p:spPr>
          </p:pic>
        </p:grpSp>
      </p:grpSp>
      <p:cxnSp>
        <p:nvCxnSpPr>
          <p:cNvPr id="38" name="Straight Connector 37">
            <a:extLst>
              <a:ext uri="{FF2B5EF4-FFF2-40B4-BE49-F238E27FC236}">
                <a16:creationId xmlns:a16="http://schemas.microsoft.com/office/drawing/2014/main" id="{CBA3608D-CB4F-494E-8D3C-7D3D40C51B8D}"/>
              </a:ext>
            </a:extLst>
          </p:cNvPr>
          <p:cNvCxnSpPr>
            <a:cxnSpLocks/>
            <a:stCxn id="71" idx="3"/>
            <a:endCxn id="74" idx="1"/>
          </p:cNvCxnSpPr>
          <p:nvPr/>
        </p:nvCxnSpPr>
        <p:spPr>
          <a:xfrm>
            <a:off x="6453353" y="2571750"/>
            <a:ext cx="719468" cy="916"/>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DB8CE60-7CB1-9D42-8985-10A848747C59}"/>
              </a:ext>
            </a:extLst>
          </p:cNvPr>
          <p:cNvCxnSpPr>
            <a:cxnSpLocks/>
          </p:cNvCxnSpPr>
          <p:nvPr/>
        </p:nvCxnSpPr>
        <p:spPr>
          <a:xfrm>
            <a:off x="5525546" y="2049898"/>
            <a:ext cx="2998136" cy="0"/>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9A5F8FE-43EB-AB4F-BA55-E72C7F34012E}"/>
              </a:ext>
            </a:extLst>
          </p:cNvPr>
          <p:cNvCxnSpPr/>
          <p:nvPr/>
        </p:nvCxnSpPr>
        <p:spPr>
          <a:xfrm flipV="1">
            <a:off x="8523682" y="1832921"/>
            <a:ext cx="0" cy="56319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FEACBEB-0A1B-7942-8471-2B0816610F77}"/>
              </a:ext>
            </a:extLst>
          </p:cNvPr>
          <p:cNvSpPr txBox="1"/>
          <p:nvPr/>
        </p:nvSpPr>
        <p:spPr>
          <a:xfrm>
            <a:off x="6444183" y="1818199"/>
            <a:ext cx="82426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IBM Plex Sans"/>
                <a:ea typeface="+mn-ea"/>
                <a:cs typeface="+mn-cs"/>
              </a:rPr>
              <a:t>encrypted</a:t>
            </a:r>
          </a:p>
        </p:txBody>
      </p:sp>
      <p:cxnSp>
        <p:nvCxnSpPr>
          <p:cNvPr id="66" name="Straight Connector 65">
            <a:extLst>
              <a:ext uri="{FF2B5EF4-FFF2-40B4-BE49-F238E27FC236}">
                <a16:creationId xmlns:a16="http://schemas.microsoft.com/office/drawing/2014/main" id="{9FEB5D60-0AE2-8B45-ABBC-98036D1ECA0A}"/>
              </a:ext>
            </a:extLst>
          </p:cNvPr>
          <p:cNvCxnSpPr>
            <a:cxnSpLocks/>
          </p:cNvCxnSpPr>
          <p:nvPr/>
        </p:nvCxnSpPr>
        <p:spPr>
          <a:xfrm>
            <a:off x="5525546" y="1824620"/>
            <a:ext cx="0" cy="115517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DA2961A6-2D37-0042-92E4-B0652C15D360}"/>
              </a:ext>
            </a:extLst>
          </p:cNvPr>
          <p:cNvSpPr txBox="1"/>
          <p:nvPr/>
        </p:nvSpPr>
        <p:spPr>
          <a:xfrm>
            <a:off x="4836105" y="2949885"/>
            <a:ext cx="1491114"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dirty="0">
                <a:solidFill>
                  <a:srgbClr val="000000">
                    <a:lumMod val="65000"/>
                    <a:lumOff val="35000"/>
                  </a:srgbClr>
                </a:solidFill>
                <a:latin typeface="IBM Plex Sans"/>
              </a:rPr>
              <a:t>Queue manager entry</a:t>
            </a:r>
            <a:endParaRPr kumimoji="0" lang="en-US" sz="1050" b="0" i="0" u="none" strike="noStrike" kern="1200" cap="none" spc="0" normalizeH="0" baseline="0" noProof="0" dirty="0">
              <a:ln>
                <a:noFill/>
              </a:ln>
              <a:solidFill>
                <a:srgbClr val="000000">
                  <a:lumMod val="65000"/>
                  <a:lumOff val="35000"/>
                </a:srgbClr>
              </a:solidFill>
              <a:effectLst/>
              <a:uLnTx/>
              <a:uFillTx/>
              <a:latin typeface="IBM Plex Sans"/>
              <a:ea typeface="+mn-ea"/>
              <a:cs typeface="+mn-cs"/>
            </a:endParaRPr>
          </a:p>
        </p:txBody>
      </p:sp>
      <p:sp>
        <p:nvSpPr>
          <p:cNvPr id="68" name="Rectangle 67">
            <a:extLst>
              <a:ext uri="{FF2B5EF4-FFF2-40B4-BE49-F238E27FC236}">
                <a16:creationId xmlns:a16="http://schemas.microsoft.com/office/drawing/2014/main" id="{667470AE-B8A7-EF4E-8894-E9D67C9C71DD}"/>
              </a:ext>
            </a:extLst>
          </p:cNvPr>
          <p:cNvSpPr/>
          <p:nvPr/>
        </p:nvSpPr>
        <p:spPr bwMode="auto">
          <a:xfrm>
            <a:off x="4836105" y="244572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marL="0" marR="0" lvl="0" indent="0" algn="ctr" defTabSz="460772"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charset="0"/>
                <a:ea typeface="+mn-ea"/>
                <a:cs typeface="+mn-cs"/>
              </a:rPr>
              <a:t>App</a:t>
            </a:r>
          </a:p>
        </p:txBody>
      </p:sp>
      <p:sp>
        <p:nvSpPr>
          <p:cNvPr id="69" name="Rectangle 68">
            <a:extLst>
              <a:ext uri="{FF2B5EF4-FFF2-40B4-BE49-F238E27FC236}">
                <a16:creationId xmlns:a16="http://schemas.microsoft.com/office/drawing/2014/main" id="{85E56024-50D1-7A46-A213-62E63302A9E8}"/>
              </a:ext>
            </a:extLst>
          </p:cNvPr>
          <p:cNvSpPr/>
          <p:nvPr/>
        </p:nvSpPr>
        <p:spPr bwMode="auto">
          <a:xfrm>
            <a:off x="8323124" y="244478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marL="0" marR="0" lvl="0" indent="0" algn="ctr" defTabSz="460772"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charset="0"/>
                <a:ea typeface="+mn-ea"/>
                <a:cs typeface="+mn-cs"/>
              </a:rPr>
              <a:t>App</a:t>
            </a:r>
          </a:p>
        </p:txBody>
      </p:sp>
      <p:grpSp>
        <p:nvGrpSpPr>
          <p:cNvPr id="70" name="Group 69">
            <a:extLst>
              <a:ext uri="{FF2B5EF4-FFF2-40B4-BE49-F238E27FC236}">
                <a16:creationId xmlns:a16="http://schemas.microsoft.com/office/drawing/2014/main" id="{CBA05D94-B395-5A4C-A5AB-10C78B532FBB}"/>
              </a:ext>
            </a:extLst>
          </p:cNvPr>
          <p:cNvGrpSpPr/>
          <p:nvPr/>
        </p:nvGrpSpPr>
        <p:grpSpPr>
          <a:xfrm>
            <a:off x="5594521" y="2396111"/>
            <a:ext cx="858832" cy="351277"/>
            <a:chOff x="5030791" y="2034567"/>
            <a:chExt cx="917897" cy="375435"/>
          </a:xfrm>
        </p:grpSpPr>
        <p:sp>
          <p:nvSpPr>
            <p:cNvPr id="71" name="Rectangle 70">
              <a:extLst>
                <a:ext uri="{FF2B5EF4-FFF2-40B4-BE49-F238E27FC236}">
                  <a16:creationId xmlns:a16="http://schemas.microsoft.com/office/drawing/2014/main" id="{5FCAF74B-4C92-304B-B448-7260FB5E15BA}"/>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2" name="Picture 71">
              <a:extLst>
                <a:ext uri="{FF2B5EF4-FFF2-40B4-BE49-F238E27FC236}">
                  <a16:creationId xmlns:a16="http://schemas.microsoft.com/office/drawing/2014/main" id="{602E687A-86E8-0246-AC27-6F3CA31F0D57}"/>
                </a:ext>
              </a:extLst>
            </p:cNvPr>
            <p:cNvPicPr>
              <a:picLocks noChangeAspect="1"/>
            </p:cNvPicPr>
            <p:nvPr/>
          </p:nvPicPr>
          <p:blipFill rotWithShape="1">
            <a:blip r:embed="rId11">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73" name="Group 72">
            <a:extLst>
              <a:ext uri="{FF2B5EF4-FFF2-40B4-BE49-F238E27FC236}">
                <a16:creationId xmlns:a16="http://schemas.microsoft.com/office/drawing/2014/main" id="{1B28B4A3-04BC-8443-A64B-088F625ED01F}"/>
              </a:ext>
            </a:extLst>
          </p:cNvPr>
          <p:cNvGrpSpPr/>
          <p:nvPr/>
        </p:nvGrpSpPr>
        <p:grpSpPr>
          <a:xfrm>
            <a:off x="7172821" y="2397027"/>
            <a:ext cx="858832" cy="351277"/>
            <a:chOff x="5030791" y="2034567"/>
            <a:chExt cx="917897" cy="375435"/>
          </a:xfrm>
          <a:solidFill>
            <a:schemeClr val="bg1">
              <a:lumMod val="50000"/>
              <a:lumOff val="50000"/>
            </a:schemeClr>
          </a:solidFill>
        </p:grpSpPr>
        <p:sp>
          <p:nvSpPr>
            <p:cNvPr id="74" name="Rectangle 73">
              <a:extLst>
                <a:ext uri="{FF2B5EF4-FFF2-40B4-BE49-F238E27FC236}">
                  <a16:creationId xmlns:a16="http://schemas.microsoft.com/office/drawing/2014/main" id="{D7490009-0C0C-7F46-A2D4-07018089F3B2}"/>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5" name="Picture 74">
              <a:extLst>
                <a:ext uri="{FF2B5EF4-FFF2-40B4-BE49-F238E27FC236}">
                  <a16:creationId xmlns:a16="http://schemas.microsoft.com/office/drawing/2014/main" id="{FF4A460E-AE00-2E4E-AA0A-7818843C1597}"/>
                </a:ext>
              </a:extLst>
            </p:cNvPr>
            <p:cNvPicPr>
              <a:picLocks noChangeAspect="1"/>
            </p:cNvPicPr>
            <p:nvPr/>
          </p:nvPicPr>
          <p:blipFill rotWithShape="1">
            <a:blip r:embed="rId11">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cxnSp>
        <p:nvCxnSpPr>
          <p:cNvPr id="76" name="Straight Connector 75">
            <a:extLst>
              <a:ext uri="{FF2B5EF4-FFF2-40B4-BE49-F238E27FC236}">
                <a16:creationId xmlns:a16="http://schemas.microsoft.com/office/drawing/2014/main" id="{950AD729-2E87-F34C-8257-7A6634B5869B}"/>
              </a:ext>
            </a:extLst>
          </p:cNvPr>
          <p:cNvCxnSpPr>
            <a:stCxn id="68" idx="3"/>
            <a:endCxn id="71" idx="1"/>
          </p:cNvCxnSpPr>
          <p:nvPr/>
        </p:nvCxnSpPr>
        <p:spPr>
          <a:xfrm>
            <a:off x="5303050" y="2571458"/>
            <a:ext cx="291471" cy="292"/>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C3CF413-6735-EB46-A4E6-D3894DEF385D}"/>
              </a:ext>
            </a:extLst>
          </p:cNvPr>
          <p:cNvCxnSpPr>
            <a:cxnSpLocks/>
            <a:stCxn id="74" idx="3"/>
            <a:endCxn id="69" idx="1"/>
          </p:cNvCxnSpPr>
          <p:nvPr/>
        </p:nvCxnSpPr>
        <p:spPr>
          <a:xfrm flipV="1">
            <a:off x="8031653" y="2570518"/>
            <a:ext cx="291471" cy="2148"/>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80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7568A3-8B8C-F643-BB56-DA3C2F1A24E2}"/>
              </a:ext>
            </a:extLst>
          </p:cNvPr>
          <p:cNvSpPr>
            <a:spLocks noGrp="1"/>
          </p:cNvSpPr>
          <p:nvPr>
            <p:ph type="ftr" sz="quarter" idx="10"/>
          </p:nvPr>
        </p:nvSpPr>
        <p:spPr/>
        <p:txBody>
          <a:bodyPr/>
          <a:lstStyle/>
          <a:p>
            <a:r>
              <a:rPr lang="en-GB"/>
              <a:t>© 2020 IBM Corporation    </a:t>
            </a:r>
            <a:endParaRPr lang="en-US" dirty="0"/>
          </a:p>
        </p:txBody>
      </p:sp>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dirty="0"/>
              <a:t>Advanced Message Security</a:t>
            </a:r>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228600" y="1006549"/>
            <a:ext cx="3993356" cy="3701849"/>
          </a:xfrm>
        </p:spPr>
        <p:txBody>
          <a:bodyPr/>
          <a:lstStyle/>
          <a:p>
            <a:r>
              <a:rPr lang="en-US" sz="1400" dirty="0"/>
              <a:t>End-to-end application-to-application encryption may give you the highest level of security, but it’s not always possible to use. For example, where the applications are not AMS enabled or where the originators or recipients of the messages are outside of your domain</a:t>
            </a:r>
          </a:p>
          <a:p>
            <a:endParaRPr lang="en-US" sz="1400" dirty="0"/>
          </a:p>
          <a:p>
            <a:r>
              <a:rPr lang="en-US" sz="1400" dirty="0"/>
              <a:t>MQ on </a:t>
            </a:r>
            <a:r>
              <a:rPr lang="en-US" sz="1400"/>
              <a:t>Distributed long-ago implemented </a:t>
            </a:r>
            <a:r>
              <a:rPr lang="en-US" sz="1400" dirty="0"/>
              <a:t>client level interception to apply AMS policies once messages reach or leave their first queue manager</a:t>
            </a:r>
          </a:p>
          <a:p>
            <a:endParaRPr lang="en-US" sz="1400" dirty="0"/>
          </a:p>
          <a:p>
            <a:r>
              <a:rPr lang="en-US" sz="1400" dirty="0"/>
              <a:t>MQ 9.1.3 on z/OS adds the ability to apply those policies at a queue manager-to-queue manager boundary. This enables the use of AMS within one domain without affecting another</a:t>
            </a:r>
          </a:p>
        </p:txBody>
      </p:sp>
      <p:sp>
        <p:nvSpPr>
          <p:cNvPr id="32" name="TextBox 31">
            <a:extLst>
              <a:ext uri="{FF2B5EF4-FFF2-40B4-BE49-F238E27FC236}">
                <a16:creationId xmlns:a16="http://schemas.microsoft.com/office/drawing/2014/main" id="{C787762A-AB7E-2A4A-AA88-A9C9BE7AA88F}"/>
              </a:ext>
            </a:extLst>
          </p:cNvPr>
          <p:cNvSpPr txBox="1"/>
          <p:nvPr/>
        </p:nvSpPr>
        <p:spPr>
          <a:xfrm>
            <a:off x="5029201" y="30704"/>
            <a:ext cx="4114800" cy="646331"/>
          </a:xfrm>
          <a:prstGeom prst="rect">
            <a:avLst/>
          </a:prstGeom>
          <a:noFill/>
        </p:spPr>
        <p:txBody>
          <a:bodyPr wrap="square" rtlCol="0">
            <a:spAutoFit/>
          </a:bodyPr>
          <a:lstStyle/>
          <a:p>
            <a:pPr algn="r"/>
            <a:r>
              <a:rPr lang="en-US" sz="1800" dirty="0">
                <a:solidFill>
                  <a:schemeClr val="tx2">
                    <a:lumMod val="50000"/>
                  </a:schemeClr>
                </a:solidFill>
                <a:latin typeface="IBM Plex Sans ExtraLight" panose="020B0303050203000203" pitchFamily="34" charset="77"/>
              </a:rPr>
              <a:t>IBM MQ Advanced 9.1.3 CD</a:t>
            </a:r>
            <a:br>
              <a:rPr lang="en-US" sz="1800" dirty="0">
                <a:solidFill>
                  <a:schemeClr val="tx2">
                    <a:lumMod val="50000"/>
                  </a:schemeClr>
                </a:solidFill>
                <a:latin typeface="IBM Plex Sans ExtraLight" panose="020B0303050203000203" pitchFamily="34" charset="77"/>
              </a:rPr>
            </a:br>
            <a:r>
              <a:rPr lang="en-US" sz="1800" dirty="0">
                <a:solidFill>
                  <a:schemeClr val="tx2">
                    <a:lumMod val="50000"/>
                  </a:schemeClr>
                </a:solidFill>
                <a:latin typeface="IBM Plex Sans ExtraLight" panose="020B0303050203000203" pitchFamily="34" charset="77"/>
              </a:rPr>
              <a:t>z/OS</a:t>
            </a:r>
          </a:p>
        </p:txBody>
      </p:sp>
      <p:grpSp>
        <p:nvGrpSpPr>
          <p:cNvPr id="46" name="Group 45">
            <a:extLst>
              <a:ext uri="{FF2B5EF4-FFF2-40B4-BE49-F238E27FC236}">
                <a16:creationId xmlns:a16="http://schemas.microsoft.com/office/drawing/2014/main" id="{A8256BBD-CEDE-3C4E-BC83-318ECD781651}"/>
              </a:ext>
            </a:extLst>
          </p:cNvPr>
          <p:cNvGrpSpPr/>
          <p:nvPr/>
        </p:nvGrpSpPr>
        <p:grpSpPr>
          <a:xfrm>
            <a:off x="4921885" y="477969"/>
            <a:ext cx="3768737" cy="925490"/>
            <a:chOff x="4935152" y="1279017"/>
            <a:chExt cx="3768737" cy="925490"/>
          </a:xfrm>
        </p:grpSpPr>
        <p:pic>
          <p:nvPicPr>
            <p:cNvPr id="35" name="Graphic 34" descr="Line Arrow: Clockwise curve">
              <a:extLst>
                <a:ext uri="{FF2B5EF4-FFF2-40B4-BE49-F238E27FC236}">
                  <a16:creationId xmlns:a16="http://schemas.microsoft.com/office/drawing/2014/main" id="{F78A252E-1F0E-0E4C-A697-C78D86B273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5619666" y="1279017"/>
              <a:ext cx="914400" cy="914400"/>
            </a:xfrm>
            <a:prstGeom prst="rect">
              <a:avLst/>
            </a:prstGeom>
          </p:spPr>
        </p:pic>
        <p:pic>
          <p:nvPicPr>
            <p:cNvPr id="36" name="Graphic 35" descr="Unlock">
              <a:extLst>
                <a:ext uri="{FF2B5EF4-FFF2-40B4-BE49-F238E27FC236}">
                  <a16:creationId xmlns:a16="http://schemas.microsoft.com/office/drawing/2014/main" id="{B39FE85A-012D-8045-8E68-ED42838E7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7247" y="1362896"/>
              <a:ext cx="746642" cy="746642"/>
            </a:xfrm>
            <a:prstGeom prst="rect">
              <a:avLst/>
            </a:prstGeom>
          </p:spPr>
        </p:pic>
        <p:pic>
          <p:nvPicPr>
            <p:cNvPr id="37" name="Graphic 36" descr="Lock">
              <a:extLst>
                <a:ext uri="{FF2B5EF4-FFF2-40B4-BE49-F238E27FC236}">
                  <a16:creationId xmlns:a16="http://schemas.microsoft.com/office/drawing/2014/main" id="{2DCCA8FD-A3CB-4D4E-9E36-485A9C2401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5152" y="1370844"/>
              <a:ext cx="746642" cy="746642"/>
            </a:xfrm>
            <a:prstGeom prst="rect">
              <a:avLst/>
            </a:prstGeom>
          </p:spPr>
        </p:pic>
        <p:pic>
          <p:nvPicPr>
            <p:cNvPr id="40" name="Graphic 39" descr="Line Arrow: Clockwise curve">
              <a:extLst>
                <a:ext uri="{FF2B5EF4-FFF2-40B4-BE49-F238E27FC236}">
                  <a16:creationId xmlns:a16="http://schemas.microsoft.com/office/drawing/2014/main" id="{40E74095-B765-8742-821F-FAE768D9BF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7179783" y="1290107"/>
              <a:ext cx="914400" cy="914400"/>
            </a:xfrm>
            <a:prstGeom prst="rect">
              <a:avLst/>
            </a:prstGeom>
          </p:spPr>
        </p:pic>
        <p:grpSp>
          <p:nvGrpSpPr>
            <p:cNvPr id="45" name="Group 44">
              <a:extLst>
                <a:ext uri="{FF2B5EF4-FFF2-40B4-BE49-F238E27FC236}">
                  <a16:creationId xmlns:a16="http://schemas.microsoft.com/office/drawing/2014/main" id="{8E76CCC4-A478-C74A-9C7A-E94CE0303536}"/>
                </a:ext>
              </a:extLst>
            </p:cNvPr>
            <p:cNvGrpSpPr/>
            <p:nvPr/>
          </p:nvGrpSpPr>
          <p:grpSpPr>
            <a:xfrm>
              <a:off x="6466620" y="1370844"/>
              <a:ext cx="723158" cy="747700"/>
              <a:chOff x="6495346" y="1954028"/>
              <a:chExt cx="723158" cy="747700"/>
            </a:xfrm>
          </p:grpSpPr>
          <p:grpSp>
            <p:nvGrpSpPr>
              <p:cNvPr id="44" name="Group 43">
                <a:extLst>
                  <a:ext uri="{FF2B5EF4-FFF2-40B4-BE49-F238E27FC236}">
                    <a16:creationId xmlns:a16="http://schemas.microsoft.com/office/drawing/2014/main" id="{E243F880-B636-1445-8D30-2A770DB968B7}"/>
                  </a:ext>
                </a:extLst>
              </p:cNvPr>
              <p:cNvGrpSpPr/>
              <p:nvPr/>
            </p:nvGrpSpPr>
            <p:grpSpPr>
              <a:xfrm>
                <a:off x="6495346" y="1954028"/>
                <a:ext cx="723158" cy="747700"/>
                <a:chOff x="6495346" y="1954028"/>
                <a:chExt cx="723158" cy="747700"/>
              </a:xfrm>
            </p:grpSpPr>
            <p:pic>
              <p:nvPicPr>
                <p:cNvPr id="7" name="Picture 6">
                  <a:extLst>
                    <a:ext uri="{FF2B5EF4-FFF2-40B4-BE49-F238E27FC236}">
                      <a16:creationId xmlns:a16="http://schemas.microsoft.com/office/drawing/2014/main" id="{CC9C3409-DB5C-0149-8542-DCB53E5921C1}"/>
                    </a:ext>
                  </a:extLst>
                </p:cNvPr>
                <p:cNvPicPr>
                  <a:picLocks noChangeAspect="1"/>
                </p:cNvPicPr>
                <p:nvPr/>
              </p:nvPicPr>
              <p:blipFill rotWithShape="1">
                <a:blip r:embed="rId8"/>
                <a:srcRect l="-176" t="-8938" r="176" b="23370"/>
                <a:stretch/>
              </p:blipFill>
              <p:spPr>
                <a:xfrm>
                  <a:off x="6495346" y="1954028"/>
                  <a:ext cx="723158" cy="747700"/>
                </a:xfrm>
                <a:prstGeom prst="rect">
                  <a:avLst/>
                </a:prstGeom>
              </p:spPr>
            </p:pic>
            <p:sp>
              <p:nvSpPr>
                <p:cNvPr id="43" name="Rectangle 42">
                  <a:extLst>
                    <a:ext uri="{FF2B5EF4-FFF2-40B4-BE49-F238E27FC236}">
                      <a16:creationId xmlns:a16="http://schemas.microsoft.com/office/drawing/2014/main" id="{923A0C91-6F00-B348-81A6-1EB15FEF188E}"/>
                    </a:ext>
                  </a:extLst>
                </p:cNvPr>
                <p:cNvSpPr/>
                <p:nvPr/>
              </p:nvSpPr>
              <p:spPr>
                <a:xfrm>
                  <a:off x="6606955" y="2128598"/>
                  <a:ext cx="494237" cy="443152"/>
                </a:xfrm>
                <a:prstGeom prst="rect">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pic>
            <p:nvPicPr>
              <p:cNvPr id="39" name="Graphic 38" descr="Safe">
                <a:extLst>
                  <a:ext uri="{FF2B5EF4-FFF2-40B4-BE49-F238E27FC236}">
                    <a16:creationId xmlns:a16="http://schemas.microsoft.com/office/drawing/2014/main" id="{68DED49A-99D3-D244-A986-0C26AFAEE6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8025" y="2061669"/>
                <a:ext cx="617799" cy="617799"/>
              </a:xfrm>
              <a:prstGeom prst="rect">
                <a:avLst/>
              </a:prstGeom>
            </p:spPr>
          </p:pic>
        </p:grpSp>
      </p:grpSp>
      <p:cxnSp>
        <p:nvCxnSpPr>
          <p:cNvPr id="38" name="Straight Connector 37">
            <a:extLst>
              <a:ext uri="{FF2B5EF4-FFF2-40B4-BE49-F238E27FC236}">
                <a16:creationId xmlns:a16="http://schemas.microsoft.com/office/drawing/2014/main" id="{CBA3608D-CB4F-494E-8D3C-7D3D40C51B8D}"/>
              </a:ext>
            </a:extLst>
          </p:cNvPr>
          <p:cNvCxnSpPr>
            <a:cxnSpLocks/>
            <a:stCxn id="71" idx="3"/>
            <a:endCxn id="74" idx="1"/>
          </p:cNvCxnSpPr>
          <p:nvPr/>
        </p:nvCxnSpPr>
        <p:spPr>
          <a:xfrm>
            <a:off x="6453353" y="2571750"/>
            <a:ext cx="719468" cy="916"/>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DB8CE60-7CB1-9D42-8985-10A848747C59}"/>
              </a:ext>
            </a:extLst>
          </p:cNvPr>
          <p:cNvCxnSpPr>
            <a:cxnSpLocks/>
          </p:cNvCxnSpPr>
          <p:nvPr/>
        </p:nvCxnSpPr>
        <p:spPr>
          <a:xfrm>
            <a:off x="7059199" y="2049898"/>
            <a:ext cx="1464483" cy="0"/>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9A5F8FE-43EB-AB4F-BA55-E72C7F34012E}"/>
              </a:ext>
            </a:extLst>
          </p:cNvPr>
          <p:cNvCxnSpPr/>
          <p:nvPr/>
        </p:nvCxnSpPr>
        <p:spPr>
          <a:xfrm flipV="1">
            <a:off x="8523682" y="1832921"/>
            <a:ext cx="0" cy="56319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FEACBEB-0A1B-7942-8471-2B0816610F77}"/>
              </a:ext>
            </a:extLst>
          </p:cNvPr>
          <p:cNvSpPr txBox="1"/>
          <p:nvPr/>
        </p:nvSpPr>
        <p:spPr>
          <a:xfrm>
            <a:off x="7390840" y="1818199"/>
            <a:ext cx="824265"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IBM Plex Sans"/>
                <a:ea typeface="+mn-ea"/>
                <a:cs typeface="+mn-cs"/>
              </a:rPr>
              <a:t>encrypted</a:t>
            </a:r>
          </a:p>
        </p:txBody>
      </p:sp>
      <p:cxnSp>
        <p:nvCxnSpPr>
          <p:cNvPr id="66" name="Straight Connector 65">
            <a:extLst>
              <a:ext uri="{FF2B5EF4-FFF2-40B4-BE49-F238E27FC236}">
                <a16:creationId xmlns:a16="http://schemas.microsoft.com/office/drawing/2014/main" id="{9FEB5D60-0AE2-8B45-ABBC-98036D1ECA0A}"/>
              </a:ext>
            </a:extLst>
          </p:cNvPr>
          <p:cNvCxnSpPr>
            <a:cxnSpLocks/>
          </p:cNvCxnSpPr>
          <p:nvPr/>
        </p:nvCxnSpPr>
        <p:spPr>
          <a:xfrm>
            <a:off x="7059199" y="1824620"/>
            <a:ext cx="0" cy="115517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DA2961A6-2D37-0042-92E4-B0652C15D360}"/>
              </a:ext>
            </a:extLst>
          </p:cNvPr>
          <p:cNvSpPr txBox="1"/>
          <p:nvPr/>
        </p:nvSpPr>
        <p:spPr>
          <a:xfrm>
            <a:off x="6307039" y="2949885"/>
            <a:ext cx="1731564"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IBM Plex Sans"/>
                <a:ea typeface="+mn-ea"/>
                <a:cs typeface="+mn-cs"/>
              </a:rPr>
              <a:t>Organizational boundary</a:t>
            </a:r>
          </a:p>
        </p:txBody>
      </p:sp>
      <p:sp>
        <p:nvSpPr>
          <p:cNvPr id="68" name="Rectangle 67">
            <a:extLst>
              <a:ext uri="{FF2B5EF4-FFF2-40B4-BE49-F238E27FC236}">
                <a16:creationId xmlns:a16="http://schemas.microsoft.com/office/drawing/2014/main" id="{667470AE-B8A7-EF4E-8894-E9D67C9C71DD}"/>
              </a:ext>
            </a:extLst>
          </p:cNvPr>
          <p:cNvSpPr/>
          <p:nvPr/>
        </p:nvSpPr>
        <p:spPr bwMode="auto">
          <a:xfrm>
            <a:off x="4836105" y="244572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marL="0" marR="0" lvl="0" indent="0" algn="ctr" defTabSz="460772"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charset="0"/>
                <a:ea typeface="+mn-ea"/>
                <a:cs typeface="+mn-cs"/>
              </a:rPr>
              <a:t>App</a:t>
            </a:r>
          </a:p>
        </p:txBody>
      </p:sp>
      <p:sp>
        <p:nvSpPr>
          <p:cNvPr id="69" name="Rectangle 68">
            <a:extLst>
              <a:ext uri="{FF2B5EF4-FFF2-40B4-BE49-F238E27FC236}">
                <a16:creationId xmlns:a16="http://schemas.microsoft.com/office/drawing/2014/main" id="{85E56024-50D1-7A46-A213-62E63302A9E8}"/>
              </a:ext>
            </a:extLst>
          </p:cNvPr>
          <p:cNvSpPr/>
          <p:nvPr/>
        </p:nvSpPr>
        <p:spPr bwMode="auto">
          <a:xfrm>
            <a:off x="8323124" y="2444788"/>
            <a:ext cx="466945" cy="251460"/>
          </a:xfrm>
          <a:prstGeom prst="rect">
            <a:avLst/>
          </a:prstGeom>
          <a:solidFill>
            <a:srgbClr val="93D050"/>
          </a:solidFill>
          <a:ln w="28575" cap="flat" cmpd="sng" algn="ctr">
            <a:noFill/>
            <a:prstDash val="solid"/>
            <a:round/>
            <a:headEnd type="none" w="med" len="med"/>
            <a:tailEnd type="none" w="med" len="med"/>
          </a:ln>
          <a:effectLst>
            <a:outerShdw blurRad="88900" dist="25400" dir="2700000" algn="tl" rotWithShape="0">
              <a:schemeClr val="tx2">
                <a:lumMod val="50000"/>
                <a:alpha val="60000"/>
              </a:schemeClr>
            </a:outerShdw>
          </a:effectLst>
        </p:spPr>
        <p:txBody>
          <a:bodyPr vert="horz" wrap="none" lIns="68580" tIns="34290" rIns="68580" bIns="34290" numCol="1" rtlCol="0" anchor="ctr" anchorCtr="0" compatLnSpc="1">
            <a:prstTxWarp prst="textNoShape">
              <a:avLst/>
            </a:prstTxWarp>
          </a:bodyPr>
          <a:lstStyle/>
          <a:p>
            <a:pPr marL="0" marR="0" lvl="0" indent="0" algn="ctr" defTabSz="460772"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FFFFFF"/>
                </a:solidFill>
                <a:effectLst/>
                <a:uLnTx/>
                <a:uFillTx/>
                <a:latin typeface="Arial" charset="0"/>
                <a:ea typeface="+mn-ea"/>
                <a:cs typeface="+mn-cs"/>
              </a:rPr>
              <a:t>App</a:t>
            </a:r>
          </a:p>
        </p:txBody>
      </p:sp>
      <p:grpSp>
        <p:nvGrpSpPr>
          <p:cNvPr id="70" name="Group 69">
            <a:extLst>
              <a:ext uri="{FF2B5EF4-FFF2-40B4-BE49-F238E27FC236}">
                <a16:creationId xmlns:a16="http://schemas.microsoft.com/office/drawing/2014/main" id="{CBA05D94-B395-5A4C-A5AB-10C78B532FBB}"/>
              </a:ext>
            </a:extLst>
          </p:cNvPr>
          <p:cNvGrpSpPr/>
          <p:nvPr/>
        </p:nvGrpSpPr>
        <p:grpSpPr>
          <a:xfrm>
            <a:off x="5594521" y="2396111"/>
            <a:ext cx="858832" cy="351277"/>
            <a:chOff x="5030791" y="2034567"/>
            <a:chExt cx="917897" cy="375435"/>
          </a:xfrm>
        </p:grpSpPr>
        <p:sp>
          <p:nvSpPr>
            <p:cNvPr id="71" name="Rectangle 70">
              <a:extLst>
                <a:ext uri="{FF2B5EF4-FFF2-40B4-BE49-F238E27FC236}">
                  <a16:creationId xmlns:a16="http://schemas.microsoft.com/office/drawing/2014/main" id="{5FCAF74B-4C92-304B-B448-7260FB5E15BA}"/>
                </a:ext>
              </a:extLst>
            </p:cNvPr>
            <p:cNvSpPr/>
            <p:nvPr/>
          </p:nvSpPr>
          <p:spPr>
            <a:xfrm>
              <a:off x="5030791" y="2034567"/>
              <a:ext cx="917897" cy="375435"/>
            </a:xfrm>
            <a:prstGeom prst="rect">
              <a:avLst/>
            </a:prstGeom>
            <a:solidFill>
              <a:srgbClr val="003CC9"/>
            </a:solid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2" name="Picture 71">
              <a:extLst>
                <a:ext uri="{FF2B5EF4-FFF2-40B4-BE49-F238E27FC236}">
                  <a16:creationId xmlns:a16="http://schemas.microsoft.com/office/drawing/2014/main" id="{602E687A-86E8-0246-AC27-6F3CA31F0D57}"/>
                </a:ext>
              </a:extLst>
            </p:cNvPr>
            <p:cNvPicPr>
              <a:picLocks noChangeAspect="1"/>
            </p:cNvPicPr>
            <p:nvPr/>
          </p:nvPicPr>
          <p:blipFill rotWithShape="1">
            <a:blip r:embed="rId11">
              <a:extLst>
                <a:ext uri="{28A0092B-C50C-407E-A947-70E740481C1C}">
                  <a14:useLocalDpi xmlns:a14="http://schemas.microsoft.com/office/drawing/2010/main" val="0"/>
                </a:ext>
              </a:extLst>
            </a:blip>
            <a:srcRect b="23125"/>
            <a:stretch/>
          </p:blipFill>
          <p:spPr>
            <a:xfrm>
              <a:off x="5342307" y="2102047"/>
              <a:ext cx="268005" cy="247535"/>
            </a:xfrm>
            <a:prstGeom prst="rect">
              <a:avLst/>
            </a:prstGeom>
          </p:spPr>
        </p:pic>
      </p:grpSp>
      <p:grpSp>
        <p:nvGrpSpPr>
          <p:cNvPr id="73" name="Group 72">
            <a:extLst>
              <a:ext uri="{FF2B5EF4-FFF2-40B4-BE49-F238E27FC236}">
                <a16:creationId xmlns:a16="http://schemas.microsoft.com/office/drawing/2014/main" id="{1B28B4A3-04BC-8443-A64B-088F625ED01F}"/>
              </a:ext>
            </a:extLst>
          </p:cNvPr>
          <p:cNvGrpSpPr/>
          <p:nvPr/>
        </p:nvGrpSpPr>
        <p:grpSpPr>
          <a:xfrm>
            <a:off x="7172821" y="2397027"/>
            <a:ext cx="858832" cy="351277"/>
            <a:chOff x="5030791" y="2034567"/>
            <a:chExt cx="917897" cy="375435"/>
          </a:xfrm>
          <a:solidFill>
            <a:schemeClr val="bg1">
              <a:lumMod val="50000"/>
              <a:lumOff val="50000"/>
            </a:schemeClr>
          </a:solidFill>
        </p:grpSpPr>
        <p:sp>
          <p:nvSpPr>
            <p:cNvPr id="74" name="Rectangle 73">
              <a:extLst>
                <a:ext uri="{FF2B5EF4-FFF2-40B4-BE49-F238E27FC236}">
                  <a16:creationId xmlns:a16="http://schemas.microsoft.com/office/drawing/2014/main" id="{D7490009-0C0C-7F46-A2D4-07018089F3B2}"/>
                </a:ext>
              </a:extLst>
            </p:cNvPr>
            <p:cNvSpPr/>
            <p:nvPr/>
          </p:nvSpPr>
          <p:spPr>
            <a:xfrm>
              <a:off x="5030791" y="2034567"/>
              <a:ext cx="917897" cy="375435"/>
            </a:xfrm>
            <a:prstGeom prst="rect">
              <a:avLst/>
            </a:prstGeom>
            <a:grpFill/>
            <a:ln w="28575">
              <a:noFill/>
            </a:ln>
            <a:effectLst>
              <a:outerShdw blurRad="88900" dist="25400" dir="2700000" algn="tl" rotWithShape="0">
                <a:schemeClr val="tx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5" name="Picture 74">
              <a:extLst>
                <a:ext uri="{FF2B5EF4-FFF2-40B4-BE49-F238E27FC236}">
                  <a16:creationId xmlns:a16="http://schemas.microsoft.com/office/drawing/2014/main" id="{FF4A460E-AE00-2E4E-AA0A-7818843C1597}"/>
                </a:ext>
              </a:extLst>
            </p:cNvPr>
            <p:cNvPicPr>
              <a:picLocks noChangeAspect="1"/>
            </p:cNvPicPr>
            <p:nvPr/>
          </p:nvPicPr>
          <p:blipFill rotWithShape="1">
            <a:blip r:embed="rId11">
              <a:extLst>
                <a:ext uri="{28A0092B-C50C-407E-A947-70E740481C1C}">
                  <a14:useLocalDpi xmlns:a14="http://schemas.microsoft.com/office/drawing/2010/main" val="0"/>
                </a:ext>
              </a:extLst>
            </a:blip>
            <a:srcRect b="23125"/>
            <a:stretch/>
          </p:blipFill>
          <p:spPr>
            <a:xfrm>
              <a:off x="5342307" y="2102047"/>
              <a:ext cx="268005" cy="247535"/>
            </a:xfrm>
            <a:prstGeom prst="rect">
              <a:avLst/>
            </a:prstGeom>
            <a:grpFill/>
          </p:spPr>
        </p:pic>
      </p:grpSp>
      <p:cxnSp>
        <p:nvCxnSpPr>
          <p:cNvPr id="76" name="Straight Connector 75">
            <a:extLst>
              <a:ext uri="{FF2B5EF4-FFF2-40B4-BE49-F238E27FC236}">
                <a16:creationId xmlns:a16="http://schemas.microsoft.com/office/drawing/2014/main" id="{950AD729-2E87-F34C-8257-7A6634B5869B}"/>
              </a:ext>
            </a:extLst>
          </p:cNvPr>
          <p:cNvCxnSpPr>
            <a:stCxn id="68" idx="3"/>
            <a:endCxn id="71" idx="1"/>
          </p:cNvCxnSpPr>
          <p:nvPr/>
        </p:nvCxnSpPr>
        <p:spPr>
          <a:xfrm>
            <a:off x="5303050" y="2571458"/>
            <a:ext cx="291471" cy="292"/>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C3CF413-6735-EB46-A4E6-D3894DEF385D}"/>
              </a:ext>
            </a:extLst>
          </p:cNvPr>
          <p:cNvCxnSpPr>
            <a:cxnSpLocks/>
            <a:stCxn id="74" idx="3"/>
            <a:endCxn id="69" idx="1"/>
          </p:cNvCxnSpPr>
          <p:nvPr/>
        </p:nvCxnSpPr>
        <p:spPr>
          <a:xfrm flipV="1">
            <a:off x="8031653" y="2570518"/>
            <a:ext cx="291471" cy="2148"/>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63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711" y="138106"/>
            <a:ext cx="4114800" cy="291201"/>
          </a:xfrm>
        </p:spPr>
        <p:txBody>
          <a:bodyPr/>
          <a:lstStyle/>
          <a:p>
            <a:r>
              <a:rPr lang="en-GB" dirty="0">
                <a:solidFill>
                  <a:schemeClr val="bg2"/>
                </a:solidFill>
              </a:rPr>
              <a:t>Dataset encryption with MQ on z/OS</a:t>
            </a:r>
          </a:p>
        </p:txBody>
      </p:sp>
      <p:sp>
        <p:nvSpPr>
          <p:cNvPr id="4" name="Text Placeholder 3"/>
          <p:cNvSpPr>
            <a:spLocks noGrp="1"/>
          </p:cNvSpPr>
          <p:nvPr>
            <p:ph type="body" sz="quarter" idx="12"/>
          </p:nvPr>
        </p:nvSpPr>
        <p:spPr>
          <a:xfrm>
            <a:off x="160711" y="424526"/>
            <a:ext cx="4458255" cy="4119313"/>
          </a:xfrm>
        </p:spPr>
        <p:txBody>
          <a:bodyPr/>
          <a:lstStyle/>
          <a:p>
            <a:endParaRPr lang="en-GB" sz="1400" dirty="0">
              <a:solidFill>
                <a:schemeClr val="bg2"/>
              </a:solidFill>
            </a:endParaRPr>
          </a:p>
          <a:p>
            <a:r>
              <a:rPr lang="en-GB" sz="1400" dirty="0">
                <a:solidFill>
                  <a:schemeClr val="bg2"/>
                </a:solidFill>
              </a:rPr>
              <a:t>z/OS added support for policy based dataset encryption in z/OS 2.2 and later, utilising a CryptoExpress coprocessor</a:t>
            </a:r>
          </a:p>
          <a:p>
            <a:endParaRPr lang="en-GB" sz="1400" dirty="0">
              <a:solidFill>
                <a:schemeClr val="bg2"/>
              </a:solidFill>
            </a:endParaRPr>
          </a:p>
          <a:p>
            <a:r>
              <a:rPr lang="en-GB" sz="1400" dirty="0">
                <a:solidFill>
                  <a:schemeClr val="bg2"/>
                </a:solidFill>
              </a:rPr>
              <a:t>With MQ 9.1.5 CD, Dataset encryption can be used with all of MQ’s datasets</a:t>
            </a:r>
          </a:p>
          <a:p>
            <a:endParaRPr lang="en-GB" sz="1400" dirty="0"/>
          </a:p>
          <a:p>
            <a:r>
              <a:rPr lang="en-GB" sz="1400" dirty="0">
                <a:solidFill>
                  <a:schemeClr val="bg2"/>
                </a:solidFill>
              </a:rPr>
              <a:t>This provides encryption at rest for MQ data, although MQ’s Advanced Message Security capability goes further by providing true end-to-end encryption</a:t>
            </a:r>
          </a:p>
          <a:p>
            <a:endParaRPr lang="en-GB" sz="1400" dirty="0">
              <a:solidFill>
                <a:schemeClr val="bg2"/>
              </a:solidFill>
            </a:endParaRPr>
          </a:p>
          <a:p>
            <a:endParaRPr lang="en-GB" sz="1400" dirty="0"/>
          </a:p>
          <a:p>
            <a:endParaRPr lang="en-GB" sz="1400" dirty="0">
              <a:solidFill>
                <a:schemeClr val="bg2"/>
              </a:solidFill>
            </a:endParaRPr>
          </a:p>
          <a:p>
            <a:endParaRPr lang="en-GB" sz="1400" dirty="0">
              <a:solidFill>
                <a:schemeClr val="bg2"/>
              </a:solidFill>
            </a:endParaRPr>
          </a:p>
          <a:p>
            <a:endParaRPr lang="en-GB" sz="1400" dirty="0">
              <a:solidFill>
                <a:schemeClr val="bg2"/>
              </a:solidFill>
            </a:endParaRPr>
          </a:p>
          <a:p>
            <a:endParaRPr lang="en-GB" sz="1400" dirty="0">
              <a:solidFill>
                <a:schemeClr val="bg2"/>
              </a:solidFill>
            </a:endParaRPr>
          </a:p>
        </p:txBody>
      </p:sp>
      <p:sp>
        <p:nvSpPr>
          <p:cNvPr id="6" name="TextBox 5"/>
          <p:cNvSpPr txBox="1"/>
          <p:nvPr/>
        </p:nvSpPr>
        <p:spPr>
          <a:xfrm>
            <a:off x="4612038" y="4473941"/>
            <a:ext cx="4365008" cy="577081"/>
          </a:xfrm>
          <a:prstGeom prst="rect">
            <a:avLst/>
          </a:prstGeom>
          <a:noFill/>
        </p:spPr>
        <p:txBody>
          <a:bodyPr wrap="square" rtlCol="0">
            <a:spAutoFit/>
          </a:bodyPr>
          <a:lstStyle/>
          <a:p>
            <a:pPr lvl="0">
              <a:defRPr/>
            </a:pPr>
            <a:r>
              <a:rPr lang="en-GB" sz="1050" dirty="0">
                <a:hlinkClick r:id="rId3"/>
              </a:rPr>
              <a:t>https://community.ibm.com/community/user/imwuc/viewdocument/mq-and-the-use-of-data-set-encrypti?CommunityKey=b382f2ab-42f1-4932-aa8b-8786ca722d55</a:t>
            </a:r>
            <a:endParaRPr kumimoji="0" lang="en-GB" sz="1050" b="0" i="0" u="none" strike="noStrike" kern="1200" cap="none" spc="0" normalizeH="0" baseline="0" noProof="0" dirty="0">
              <a:ln>
                <a:noFill/>
              </a:ln>
              <a:solidFill>
                <a:srgbClr val="000000"/>
              </a:solidFill>
              <a:effectLst/>
              <a:uLnTx/>
              <a:uFillTx/>
              <a:latin typeface="IBM Plex Sans"/>
              <a:ea typeface="+mn-ea"/>
              <a:cs typeface="+mn-cs"/>
            </a:endParaRPr>
          </a:p>
        </p:txBody>
      </p:sp>
      <p:grpSp>
        <p:nvGrpSpPr>
          <p:cNvPr id="28" name="Group 27"/>
          <p:cNvGrpSpPr/>
          <p:nvPr/>
        </p:nvGrpSpPr>
        <p:grpSpPr>
          <a:xfrm>
            <a:off x="4912963" y="765515"/>
            <a:ext cx="4122072" cy="2989826"/>
            <a:chOff x="4912963" y="765515"/>
            <a:chExt cx="4122072" cy="2989826"/>
          </a:xfrm>
        </p:grpSpPr>
        <p:sp>
          <p:nvSpPr>
            <p:cNvPr id="7" name="TextBox 6"/>
            <p:cNvSpPr txBox="1"/>
            <p:nvPr/>
          </p:nvSpPr>
          <p:spPr>
            <a:xfrm>
              <a:off x="5377803" y="1821124"/>
              <a:ext cx="1755227"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19027"/>
                  </a:solidFill>
                  <a:effectLst/>
                  <a:uLnTx/>
                  <a:uFillTx/>
                  <a:latin typeface="IBM Plex Sans"/>
                  <a:ea typeface="+mn-ea"/>
                  <a:cs typeface="+mn-cs"/>
                </a:rPr>
                <a:t>Data at Rest</a:t>
              </a:r>
            </a:p>
          </p:txBody>
        </p:sp>
        <p:sp>
          <p:nvSpPr>
            <p:cNvPr id="8" name="TextBox 7"/>
            <p:cNvSpPr txBox="1"/>
            <p:nvPr/>
          </p:nvSpPr>
          <p:spPr>
            <a:xfrm>
              <a:off x="5377802" y="1153816"/>
              <a:ext cx="1755228"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19027"/>
                  </a:solidFill>
                  <a:effectLst/>
                  <a:uLnTx/>
                  <a:uFillTx/>
                  <a:latin typeface="IBM Plex Sans"/>
                  <a:ea typeface="+mn-ea"/>
                  <a:cs typeface="+mn-cs"/>
                </a:rPr>
                <a:t>Integrated Crypto Hardware</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0143" y="1223770"/>
              <a:ext cx="424283" cy="423975"/>
            </a:xfrm>
            <a:prstGeom prst="rect">
              <a:avLst/>
            </a:prstGeom>
          </p:spPr>
        </p:pic>
        <p:sp>
          <p:nvSpPr>
            <p:cNvPr id="10" name="TextBox 9"/>
            <p:cNvSpPr txBox="1"/>
            <p:nvPr/>
          </p:nvSpPr>
          <p:spPr>
            <a:xfrm>
              <a:off x="5619267" y="2813770"/>
              <a:ext cx="1513762"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19027"/>
                  </a:solidFill>
                  <a:effectLst/>
                  <a:uLnTx/>
                  <a:uFillTx/>
                  <a:latin typeface="IBM Plex Sans"/>
                  <a:ea typeface="+mn-ea"/>
                  <a:cs typeface="+mn-cs"/>
                </a:rPr>
                <a:t>Clustering</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9138" y="1800564"/>
              <a:ext cx="309816" cy="378753"/>
            </a:xfrm>
            <a:prstGeom prst="rect">
              <a:avLst/>
            </a:prstGeom>
          </p:spPr>
        </p:pic>
        <p:sp>
          <p:nvSpPr>
            <p:cNvPr id="12" name="TextBox 11"/>
            <p:cNvSpPr txBox="1"/>
            <p:nvPr/>
          </p:nvSpPr>
          <p:spPr>
            <a:xfrm>
              <a:off x="5700708" y="2321354"/>
              <a:ext cx="1432321"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19027"/>
                  </a:solidFill>
                  <a:effectLst/>
                  <a:uLnTx/>
                  <a:uFillTx/>
                  <a:latin typeface="IBM Plex Sans"/>
                  <a:ea typeface="+mn-ea"/>
                  <a:cs typeface="+mn-cs"/>
                </a:rPr>
                <a:t>Network</a:t>
              </a:r>
            </a:p>
          </p:txBody>
        </p:sp>
        <p:cxnSp>
          <p:nvCxnSpPr>
            <p:cNvPr id="15" name="Straight Connector 14"/>
            <p:cNvCxnSpPr/>
            <p:nvPr/>
          </p:nvCxnSpPr>
          <p:spPr>
            <a:xfrm>
              <a:off x="5262077" y="1708815"/>
              <a:ext cx="2880000" cy="0"/>
            </a:xfrm>
            <a:prstGeom prst="line">
              <a:avLst/>
            </a:prstGeom>
            <a:noFill/>
            <a:ln w="6350" cap="flat" cmpd="sng" algn="ctr">
              <a:solidFill>
                <a:srgbClr val="F48F19"/>
              </a:solidFill>
              <a:prstDash val="solid"/>
              <a:miter lim="800000"/>
            </a:ln>
            <a:effectLst/>
          </p:spPr>
        </p:cxn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205" y="2268152"/>
              <a:ext cx="458667" cy="458667"/>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8887" y="2803785"/>
              <a:ext cx="408115" cy="363133"/>
            </a:xfrm>
            <a:prstGeom prst="rect">
              <a:avLst/>
            </a:prstGeom>
          </p:spPr>
        </p:pic>
        <p:sp>
          <p:nvSpPr>
            <p:cNvPr id="19" name="TextBox 18"/>
            <p:cNvSpPr txBox="1"/>
            <p:nvPr/>
          </p:nvSpPr>
          <p:spPr>
            <a:xfrm>
              <a:off x="5356032" y="3328632"/>
              <a:ext cx="1755227"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19027"/>
                  </a:solidFill>
                  <a:effectLst/>
                  <a:uLnTx/>
                  <a:uFillTx/>
                  <a:latin typeface="IBM Plex Sans"/>
                  <a:ea typeface="+mn-ea"/>
                  <a:cs typeface="+mn-cs"/>
                </a:rPr>
                <a:t>Data in Use </a:t>
              </a:r>
            </a:p>
          </p:txBody>
        </p:sp>
        <p:sp>
          <p:nvSpPr>
            <p:cNvPr id="20" name="12-Point Star 19"/>
            <p:cNvSpPr/>
            <p:nvPr/>
          </p:nvSpPr>
          <p:spPr>
            <a:xfrm>
              <a:off x="7294348" y="3339533"/>
              <a:ext cx="460524" cy="415808"/>
            </a:xfrm>
            <a:prstGeom prst="star12">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E5E"/>
                  </a:solidFill>
                  <a:effectLst/>
                  <a:uLnTx/>
                  <a:uFillTx/>
                  <a:latin typeface="IBM Plex Sans"/>
                  <a:ea typeface="+mn-ea"/>
                  <a:cs typeface="+mn-cs"/>
                </a:rPr>
                <a:t>101</a:t>
              </a:r>
            </a:p>
          </p:txBody>
        </p:sp>
        <p:cxnSp>
          <p:nvCxnSpPr>
            <p:cNvPr id="24" name="Straight Connector 23"/>
            <p:cNvCxnSpPr/>
            <p:nvPr/>
          </p:nvCxnSpPr>
          <p:spPr>
            <a:xfrm>
              <a:off x="5262077" y="2240983"/>
              <a:ext cx="2880000" cy="0"/>
            </a:xfrm>
            <a:prstGeom prst="line">
              <a:avLst/>
            </a:prstGeom>
            <a:noFill/>
            <a:ln w="6350" cap="flat" cmpd="sng" algn="ctr">
              <a:solidFill>
                <a:srgbClr val="F48F19"/>
              </a:solidFill>
              <a:prstDash val="solid"/>
              <a:miter lim="800000"/>
            </a:ln>
            <a:effectLst/>
          </p:spPr>
        </p:cxnSp>
        <p:cxnSp>
          <p:nvCxnSpPr>
            <p:cNvPr id="25" name="Straight Connector 24"/>
            <p:cNvCxnSpPr/>
            <p:nvPr/>
          </p:nvCxnSpPr>
          <p:spPr>
            <a:xfrm>
              <a:off x="5262077" y="2774092"/>
              <a:ext cx="2880000" cy="0"/>
            </a:xfrm>
            <a:prstGeom prst="line">
              <a:avLst/>
            </a:prstGeom>
            <a:noFill/>
            <a:ln w="6350" cap="flat" cmpd="sng" algn="ctr">
              <a:solidFill>
                <a:srgbClr val="F48F19"/>
              </a:solidFill>
              <a:prstDash val="solid"/>
              <a:miter lim="800000"/>
            </a:ln>
            <a:effectLst/>
          </p:spPr>
        </p:cxnSp>
        <p:cxnSp>
          <p:nvCxnSpPr>
            <p:cNvPr id="26" name="Straight Connector 25"/>
            <p:cNvCxnSpPr/>
            <p:nvPr/>
          </p:nvCxnSpPr>
          <p:spPr>
            <a:xfrm>
              <a:off x="5262077" y="3281276"/>
              <a:ext cx="2880000" cy="0"/>
            </a:xfrm>
            <a:prstGeom prst="line">
              <a:avLst/>
            </a:prstGeom>
            <a:noFill/>
            <a:ln w="6350" cap="flat" cmpd="sng" algn="ctr">
              <a:solidFill>
                <a:srgbClr val="F48F19"/>
              </a:solidFill>
              <a:prstDash val="solid"/>
              <a:miter lim="800000"/>
            </a:ln>
            <a:effectLst/>
          </p:spPr>
        </p:cxnSp>
        <p:sp>
          <p:nvSpPr>
            <p:cNvPr id="27" name="TextBox 26"/>
            <p:cNvSpPr txBox="1"/>
            <p:nvPr/>
          </p:nvSpPr>
          <p:spPr>
            <a:xfrm>
              <a:off x="4912963" y="765515"/>
              <a:ext cx="4122072"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IBM Plex Sans"/>
                  <a:ea typeface="+mn-ea"/>
                  <a:cs typeface="+mn-cs"/>
                </a:rPr>
                <a:t>Pervasive encryption with IBM z Systems</a:t>
              </a:r>
            </a:p>
          </p:txBody>
        </p:sp>
      </p:grpSp>
      <p:sp>
        <p:nvSpPr>
          <p:cNvPr id="13" name="Footer Placeholder 12">
            <a:extLst>
              <a:ext uri="{FF2B5EF4-FFF2-40B4-BE49-F238E27FC236}">
                <a16:creationId xmlns:a16="http://schemas.microsoft.com/office/drawing/2014/main" id="{6245790A-C907-C94E-845B-F07D9926A7BF}"/>
              </a:ext>
            </a:extLst>
          </p:cNvPr>
          <p:cNvSpPr>
            <a:spLocks noGrp="1"/>
          </p:cNvSpPr>
          <p:nvPr>
            <p:ph type="ftr" sz="quarter" idx="10"/>
          </p:nvPr>
        </p:nvSpPr>
        <p:spPr/>
        <p:txBody>
          <a:bodyPr/>
          <a:lstStyle/>
          <a:p>
            <a:pPr algn="ctr"/>
            <a:r>
              <a:rPr lang="en-GB" spc="-1">
                <a:latin typeface="Arial"/>
                <a:ea typeface="DejaVu Sans"/>
              </a:rPr>
              <a:t>© 2020 IBM Corporation    </a:t>
            </a:r>
            <a:endParaRPr lang="en-GB" spc="-1" dirty="0">
              <a:latin typeface="Arial"/>
            </a:endParaRPr>
          </a:p>
        </p:txBody>
      </p:sp>
    </p:spTree>
    <p:extLst>
      <p:ext uri="{BB962C8B-B14F-4D97-AF65-F5344CB8AC3E}">
        <p14:creationId xmlns:p14="http://schemas.microsoft.com/office/powerpoint/2010/main" val="140950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a:t>z/OS zHyperwrite</a:t>
            </a:r>
            <a:endParaRPr lang="en-US" dirty="0"/>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228600" y="1006549"/>
            <a:ext cx="3993356" cy="3701849"/>
          </a:xfrm>
        </p:spPr>
        <p:txBody>
          <a:bodyPr/>
          <a:lstStyle/>
          <a:p>
            <a:r>
              <a:rPr lang="en-GB"/>
              <a:t>Reduces the cost of using PPRC (Metro-Mirror) to synchronously replicate log data by issuing the write to the primary and secondary copies of the data at the DFSMS (Media Manager) level. </a:t>
            </a:r>
          </a:p>
          <a:p>
            <a:r>
              <a:rPr lang="en-GB"/>
              <a:t>This allows the writes to occur in parallel instead of in series.</a:t>
            </a:r>
          </a:p>
          <a:p>
            <a:endParaRPr lang="en-GB"/>
          </a:p>
          <a:p>
            <a:pPr marL="285750" indent="-285750">
              <a:buFont typeface="Arial" panose="020B0604020202020204" pitchFamily="34" charset="0"/>
              <a:buChar char="•"/>
            </a:pPr>
            <a:r>
              <a:rPr lang="en-GB"/>
              <a:t>Reduced I/O times by </a:t>
            </a:r>
            <a:r>
              <a:rPr lang="en-GB" b="1"/>
              <a:t>up to 60%</a:t>
            </a:r>
            <a:r>
              <a:rPr lang="en-GB"/>
              <a:t>. </a:t>
            </a:r>
          </a:p>
          <a:p>
            <a:pPr marL="285750" indent="-285750">
              <a:buFont typeface="Arial" panose="020B0604020202020204" pitchFamily="34" charset="0"/>
              <a:buChar char="•"/>
            </a:pPr>
            <a:r>
              <a:rPr lang="en-GB"/>
              <a:t>Reduced elapsed time for commit by </a:t>
            </a:r>
            <a:r>
              <a:rPr lang="en-GB" b="1"/>
              <a:t>up to 60%</a:t>
            </a:r>
            <a:r>
              <a:rPr lang="en-GB"/>
              <a:t>, which can reduce contention. </a:t>
            </a:r>
          </a:p>
          <a:p>
            <a:pPr marL="285750" indent="-285750">
              <a:buFont typeface="Arial" panose="020B0604020202020204" pitchFamily="34" charset="0"/>
              <a:buChar char="•"/>
            </a:pPr>
            <a:r>
              <a:rPr lang="en-GB"/>
              <a:t>Improved the sustained log rate, allowing each queue manager to process </a:t>
            </a:r>
            <a:r>
              <a:rPr lang="en-GB" b="1"/>
              <a:t>up to 2.4 times</a:t>
            </a:r>
            <a:r>
              <a:rPr lang="en-GB"/>
              <a:t> the volume of workload. </a:t>
            </a:r>
          </a:p>
          <a:p>
            <a:endParaRPr lang="en-GB"/>
          </a:p>
        </p:txBody>
      </p:sp>
      <p:sp>
        <p:nvSpPr>
          <p:cNvPr id="32" name="TextBox 31">
            <a:extLst>
              <a:ext uri="{FF2B5EF4-FFF2-40B4-BE49-F238E27FC236}">
                <a16:creationId xmlns:a16="http://schemas.microsoft.com/office/drawing/2014/main" id="{2787D05B-21D6-3745-A703-1E943464EAAE}"/>
              </a:ext>
            </a:extLst>
          </p:cNvPr>
          <p:cNvSpPr txBox="1"/>
          <p:nvPr/>
        </p:nvSpPr>
        <p:spPr>
          <a:xfrm>
            <a:off x="6598996" y="30704"/>
            <a:ext cx="2545004" cy="461665"/>
          </a:xfrm>
          <a:prstGeom prst="rect">
            <a:avLst/>
          </a:prstGeom>
          <a:noFill/>
        </p:spPr>
        <p:txBody>
          <a:bodyPr wrap="square" rtlCol="0">
            <a:spAutoFit/>
          </a:bodyPr>
          <a:lstStyle/>
          <a:p>
            <a:pPr algn="r"/>
            <a:r>
              <a:rPr lang="en-US" sz="2400" dirty="0">
                <a:solidFill>
                  <a:schemeClr val="bg2">
                    <a:lumMod val="75000"/>
                  </a:schemeClr>
                </a:solidFill>
                <a:latin typeface="IBM Plex Sans ExtraLight" panose="020B0303050203000203" pitchFamily="34" charset="77"/>
              </a:rPr>
              <a:t>IBM </a:t>
            </a:r>
            <a:r>
              <a:rPr lang="en-US" sz="2400">
                <a:solidFill>
                  <a:schemeClr val="bg2">
                    <a:lumMod val="75000"/>
                  </a:schemeClr>
                </a:solidFill>
                <a:latin typeface="IBM Plex Sans ExtraLight" panose="020B0303050203000203" pitchFamily="34" charset="77"/>
              </a:rPr>
              <a:t>MQ 9.1.2 </a:t>
            </a:r>
            <a:r>
              <a:rPr lang="en-US" sz="2000" dirty="0">
                <a:solidFill>
                  <a:schemeClr val="bg2">
                    <a:lumMod val="75000"/>
                  </a:schemeClr>
                </a:solidFill>
                <a:latin typeface="IBM Plex Sans ExtraLight" panose="020B0303050203000203" pitchFamily="34" charset="77"/>
              </a:rPr>
              <a:t>CD</a:t>
            </a:r>
            <a:endParaRPr lang="en-US" sz="2400" dirty="0">
              <a:solidFill>
                <a:schemeClr val="bg2">
                  <a:lumMod val="75000"/>
                </a:schemeClr>
              </a:solidFill>
              <a:latin typeface="IBM Plex Sans ExtraLight" panose="020B0303050203000203" pitchFamily="34" charset="77"/>
            </a:endParaRPr>
          </a:p>
        </p:txBody>
      </p:sp>
      <p:pic>
        <p:nvPicPr>
          <p:cNvPr id="33" name="Picture 32">
            <a:extLst>
              <a:ext uri="{FF2B5EF4-FFF2-40B4-BE49-F238E27FC236}">
                <a16:creationId xmlns:a16="http://schemas.microsoft.com/office/drawing/2014/main" id="{83FB50E0-9617-473C-8EF6-77ADB67BC382}"/>
              </a:ext>
            </a:extLst>
          </p:cNvPr>
          <p:cNvPicPr/>
          <p:nvPr/>
        </p:nvPicPr>
        <p:blipFill>
          <a:blip r:embed="rId2"/>
          <a:stretch>
            <a:fillRect/>
          </a:stretch>
        </p:blipFill>
        <p:spPr>
          <a:xfrm>
            <a:off x="5075439" y="492369"/>
            <a:ext cx="3745230" cy="4404995"/>
          </a:xfrm>
          <a:prstGeom prst="rect">
            <a:avLst/>
          </a:prstGeom>
        </p:spPr>
      </p:pic>
    </p:spTree>
    <p:extLst>
      <p:ext uri="{BB962C8B-B14F-4D97-AF65-F5344CB8AC3E}">
        <p14:creationId xmlns:p14="http://schemas.microsoft.com/office/powerpoint/2010/main" val="184500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7568A3-8B8C-F643-BB56-DA3C2F1A24E2}"/>
              </a:ext>
            </a:extLst>
          </p:cNvPr>
          <p:cNvSpPr>
            <a:spLocks noGrp="1"/>
          </p:cNvSpPr>
          <p:nvPr>
            <p:ph type="ftr" sz="quarter" idx="10"/>
          </p:nvPr>
        </p:nvSpPr>
        <p:spPr/>
        <p:txBody>
          <a:bodyPr/>
          <a:lstStyle/>
          <a:p>
            <a:r>
              <a:rPr lang="en-GB"/>
              <a:t>© 2020 IBM Corporation    </a:t>
            </a:r>
            <a:endParaRPr lang="en-US" dirty="0"/>
          </a:p>
        </p:txBody>
      </p:sp>
      <p:sp>
        <p:nvSpPr>
          <p:cNvPr id="2" name="Title 1">
            <a:extLst>
              <a:ext uri="{FF2B5EF4-FFF2-40B4-BE49-F238E27FC236}">
                <a16:creationId xmlns:a16="http://schemas.microsoft.com/office/drawing/2014/main" id="{CB0C6008-0B02-404F-8E51-1BB2BD9172FA}"/>
              </a:ext>
            </a:extLst>
          </p:cNvPr>
          <p:cNvSpPr>
            <a:spLocks noGrp="1"/>
          </p:cNvSpPr>
          <p:nvPr>
            <p:ph type="title"/>
          </p:nvPr>
        </p:nvSpPr>
        <p:spPr/>
        <p:txBody>
          <a:bodyPr/>
          <a:lstStyle/>
          <a:p>
            <a:r>
              <a:rPr lang="en-US" dirty="0"/>
              <a:t>Managed File Transfer</a:t>
            </a:r>
          </a:p>
        </p:txBody>
      </p:sp>
      <p:sp>
        <p:nvSpPr>
          <p:cNvPr id="5" name="Text Placeholder 4">
            <a:extLst>
              <a:ext uri="{FF2B5EF4-FFF2-40B4-BE49-F238E27FC236}">
                <a16:creationId xmlns:a16="http://schemas.microsoft.com/office/drawing/2014/main" id="{77D2BD97-36D6-C24C-AB35-CEC28044AFA0}"/>
              </a:ext>
            </a:extLst>
          </p:cNvPr>
          <p:cNvSpPr>
            <a:spLocks noGrp="1"/>
          </p:cNvSpPr>
          <p:nvPr>
            <p:ph type="body" sz="quarter" idx="12"/>
          </p:nvPr>
        </p:nvSpPr>
        <p:spPr>
          <a:xfrm>
            <a:off x="228600" y="1064176"/>
            <a:ext cx="3993356" cy="3644222"/>
          </a:xfrm>
        </p:spPr>
        <p:txBody>
          <a:bodyPr/>
          <a:lstStyle/>
          <a:p>
            <a:r>
              <a:rPr lang="en-US" sz="1400" dirty="0"/>
              <a:t>MFT manages your file transfers, with file-to-file and file-to-message.</a:t>
            </a:r>
          </a:p>
          <a:p>
            <a:endParaRPr lang="en-US" sz="1400" dirty="0"/>
          </a:p>
          <a:p>
            <a:r>
              <a:rPr lang="en-US" sz="1400" dirty="0"/>
              <a:t>MQ 9.1.x continued to focus on resiliency and ease of administration.</a:t>
            </a:r>
          </a:p>
          <a:p>
            <a:endParaRPr lang="en-US" sz="1400" dirty="0"/>
          </a:p>
          <a:p>
            <a:r>
              <a:rPr lang="en-US" sz="1400" dirty="0"/>
              <a:t>Active/standby MFT agent support adds highly available topologies</a:t>
            </a:r>
          </a:p>
          <a:p>
            <a:endParaRPr lang="en-US" sz="1400" dirty="0"/>
          </a:p>
          <a:p>
            <a:r>
              <a:rPr lang="en-US" sz="1400" dirty="0"/>
              <a:t>Expanded the breadth of REST APIs, both for monitoring and configuring MFT resources and for initiating file transfers.</a:t>
            </a:r>
          </a:p>
        </p:txBody>
      </p:sp>
      <p:sp>
        <p:nvSpPr>
          <p:cNvPr id="32" name="TextBox 31">
            <a:extLst>
              <a:ext uri="{FF2B5EF4-FFF2-40B4-BE49-F238E27FC236}">
                <a16:creationId xmlns:a16="http://schemas.microsoft.com/office/drawing/2014/main" id="{C787762A-AB7E-2A4A-AA88-A9C9BE7AA88F}"/>
              </a:ext>
            </a:extLst>
          </p:cNvPr>
          <p:cNvSpPr txBox="1"/>
          <p:nvPr/>
        </p:nvSpPr>
        <p:spPr>
          <a:xfrm>
            <a:off x="4849109" y="30704"/>
            <a:ext cx="4294891" cy="615553"/>
          </a:xfrm>
          <a:prstGeom prst="rect">
            <a:avLst/>
          </a:prstGeom>
          <a:noFill/>
        </p:spPr>
        <p:txBody>
          <a:bodyPr wrap="square" rtlCol="0">
            <a:spAutoFit/>
          </a:bodyPr>
          <a:lstStyle/>
          <a:p>
            <a:pPr algn="r"/>
            <a:r>
              <a:rPr lang="en-US" sz="1800" dirty="0">
                <a:solidFill>
                  <a:schemeClr val="tx2">
                    <a:lumMod val="50000"/>
                  </a:schemeClr>
                </a:solidFill>
                <a:latin typeface="IBM Plex Sans ExtraLight" panose="020B0303050203000203" pitchFamily="34" charset="77"/>
              </a:rPr>
              <a:t>IBM MQ Advanced 9.1 </a:t>
            </a:r>
            <a:r>
              <a:rPr lang="en-US" sz="1600" dirty="0">
                <a:solidFill>
                  <a:schemeClr val="tx2">
                    <a:lumMod val="50000"/>
                  </a:schemeClr>
                </a:solidFill>
                <a:latin typeface="IBM Plex Sans ExtraLight" panose="020B0303050203000203" pitchFamily="34" charset="77"/>
              </a:rPr>
              <a:t>LTS +</a:t>
            </a:r>
            <a:br>
              <a:rPr lang="en-US" sz="1600" dirty="0">
                <a:solidFill>
                  <a:schemeClr val="tx2">
                    <a:lumMod val="50000"/>
                  </a:schemeClr>
                </a:solidFill>
                <a:latin typeface="IBM Plex Sans ExtraLight" panose="020B0303050203000203" pitchFamily="34" charset="77"/>
              </a:rPr>
            </a:br>
            <a:r>
              <a:rPr lang="en-US" sz="1600" dirty="0">
                <a:solidFill>
                  <a:schemeClr val="tx2">
                    <a:lumMod val="50000"/>
                  </a:schemeClr>
                </a:solidFill>
                <a:latin typeface="IBM Plex Sans ExtraLight" panose="020B0303050203000203" pitchFamily="34" charset="77"/>
              </a:rPr>
              <a:t>All platforms</a:t>
            </a:r>
            <a:endParaRPr lang="en-US" sz="1800" dirty="0">
              <a:solidFill>
                <a:schemeClr val="tx2">
                  <a:lumMod val="50000"/>
                </a:schemeClr>
              </a:solidFill>
              <a:latin typeface="IBM Plex Sans ExtraLight" panose="020B0303050203000203" pitchFamily="34" charset="77"/>
            </a:endParaRPr>
          </a:p>
        </p:txBody>
      </p:sp>
      <p:grpSp>
        <p:nvGrpSpPr>
          <p:cNvPr id="34" name="Group 33">
            <a:extLst>
              <a:ext uri="{FF2B5EF4-FFF2-40B4-BE49-F238E27FC236}">
                <a16:creationId xmlns:a16="http://schemas.microsoft.com/office/drawing/2014/main" id="{AD93C389-21BC-8848-B2F9-7E0D5A5B7CFA}"/>
              </a:ext>
            </a:extLst>
          </p:cNvPr>
          <p:cNvGrpSpPr/>
          <p:nvPr/>
        </p:nvGrpSpPr>
        <p:grpSpPr>
          <a:xfrm>
            <a:off x="4892032" y="2104704"/>
            <a:ext cx="4023368" cy="934091"/>
            <a:chOff x="4800603" y="393334"/>
            <a:chExt cx="4023368" cy="934091"/>
          </a:xfrm>
        </p:grpSpPr>
        <p:pic>
          <p:nvPicPr>
            <p:cNvPr id="18" name="Graphic 17" descr="Line Arrow: Clockwise curve">
              <a:extLst>
                <a:ext uri="{FF2B5EF4-FFF2-40B4-BE49-F238E27FC236}">
                  <a16:creationId xmlns:a16="http://schemas.microsoft.com/office/drawing/2014/main" id="{9F38A21A-BE9B-ED4D-905F-F96C29A139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5603754" y="393334"/>
              <a:ext cx="914400" cy="914400"/>
            </a:xfrm>
            <a:prstGeom prst="rect">
              <a:avLst/>
            </a:prstGeom>
          </p:spPr>
        </p:pic>
        <p:pic>
          <p:nvPicPr>
            <p:cNvPr id="21" name="Graphic 20" descr="Line Arrow: Clockwise curve">
              <a:extLst>
                <a:ext uri="{FF2B5EF4-FFF2-40B4-BE49-F238E27FC236}">
                  <a16:creationId xmlns:a16="http://schemas.microsoft.com/office/drawing/2014/main" id="{1659AF2B-3951-C24C-B312-91A963806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233769">
              <a:off x="7163871" y="404424"/>
              <a:ext cx="914400" cy="914400"/>
            </a:xfrm>
            <a:prstGeom prst="rect">
              <a:avLst/>
            </a:prstGeom>
          </p:spPr>
        </p:pic>
        <p:pic>
          <p:nvPicPr>
            <p:cNvPr id="25" name="Picture 24">
              <a:extLst>
                <a:ext uri="{FF2B5EF4-FFF2-40B4-BE49-F238E27FC236}">
                  <a16:creationId xmlns:a16="http://schemas.microsoft.com/office/drawing/2014/main" id="{308FDE6A-FE53-FD41-836B-F15C2B954404}"/>
                </a:ext>
              </a:extLst>
            </p:cNvPr>
            <p:cNvPicPr>
              <a:picLocks noChangeAspect="1"/>
            </p:cNvPicPr>
            <p:nvPr/>
          </p:nvPicPr>
          <p:blipFill rotWithShape="1">
            <a:blip r:embed="rId4"/>
            <a:srcRect l="-176" t="-8938" r="176" b="23370"/>
            <a:stretch/>
          </p:blipFill>
          <p:spPr>
            <a:xfrm>
              <a:off x="6450708" y="485161"/>
              <a:ext cx="723158" cy="747700"/>
            </a:xfrm>
            <a:prstGeom prst="rect">
              <a:avLst/>
            </a:prstGeom>
          </p:spPr>
        </p:pic>
        <p:grpSp>
          <p:nvGrpSpPr>
            <p:cNvPr id="31" name="Group 30">
              <a:extLst>
                <a:ext uri="{FF2B5EF4-FFF2-40B4-BE49-F238E27FC236}">
                  <a16:creationId xmlns:a16="http://schemas.microsoft.com/office/drawing/2014/main" id="{57DA516A-3DC4-304F-AAFE-FCFB0462EF41}"/>
                </a:ext>
              </a:extLst>
            </p:cNvPr>
            <p:cNvGrpSpPr/>
            <p:nvPr/>
          </p:nvGrpSpPr>
          <p:grpSpPr>
            <a:xfrm>
              <a:off x="4800603" y="485161"/>
              <a:ext cx="842712" cy="842264"/>
              <a:chOff x="4935152" y="2443376"/>
              <a:chExt cx="842712" cy="842264"/>
            </a:xfrm>
          </p:grpSpPr>
          <p:grpSp>
            <p:nvGrpSpPr>
              <p:cNvPr id="28" name="Group 27">
                <a:extLst>
                  <a:ext uri="{FF2B5EF4-FFF2-40B4-BE49-F238E27FC236}">
                    <a16:creationId xmlns:a16="http://schemas.microsoft.com/office/drawing/2014/main" id="{3A4BCE4E-C26F-264B-91EF-60D032F3A05F}"/>
                  </a:ext>
                </a:extLst>
              </p:cNvPr>
              <p:cNvGrpSpPr/>
              <p:nvPr/>
            </p:nvGrpSpPr>
            <p:grpSpPr>
              <a:xfrm>
                <a:off x="4935152" y="2538998"/>
                <a:ext cx="746642" cy="746642"/>
                <a:chOff x="4825976" y="2279225"/>
                <a:chExt cx="746642" cy="746642"/>
              </a:xfrm>
            </p:grpSpPr>
            <p:sp>
              <p:nvSpPr>
                <p:cNvPr id="16" name="Folded Corner 15">
                  <a:extLst>
                    <a:ext uri="{FF2B5EF4-FFF2-40B4-BE49-F238E27FC236}">
                      <a16:creationId xmlns:a16="http://schemas.microsoft.com/office/drawing/2014/main" id="{40245781-9E26-4C4A-8EE6-C26E24352D5E}"/>
                    </a:ext>
                  </a:extLst>
                </p:cNvPr>
                <p:cNvSpPr/>
                <p:nvPr/>
              </p:nvSpPr>
              <p:spPr>
                <a:xfrm flipV="1">
                  <a:off x="4980710" y="2376552"/>
                  <a:ext cx="436418" cy="558031"/>
                </a:xfrm>
                <a:prstGeom prst="foldedCorner">
                  <a:avLst>
                    <a:gd name="adj" fmla="val 38265"/>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8" name="Graphic 7" descr="Document">
                  <a:extLst>
                    <a:ext uri="{FF2B5EF4-FFF2-40B4-BE49-F238E27FC236}">
                      <a16:creationId xmlns:a16="http://schemas.microsoft.com/office/drawing/2014/main" id="{5C63AC9F-F4C3-D742-9064-0937FA1A17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976" y="2279225"/>
                  <a:ext cx="746642" cy="746642"/>
                </a:xfrm>
                <a:prstGeom prst="rect">
                  <a:avLst/>
                </a:prstGeom>
              </p:spPr>
            </p:pic>
            <p:sp>
              <p:nvSpPr>
                <p:cNvPr id="27" name="Right Triangle 26">
                  <a:extLst>
                    <a:ext uri="{FF2B5EF4-FFF2-40B4-BE49-F238E27FC236}">
                      <a16:creationId xmlns:a16="http://schemas.microsoft.com/office/drawing/2014/main" id="{D5C25B10-A7DF-6E40-B614-B76680810D1F}"/>
                    </a:ext>
                  </a:extLst>
                </p:cNvPr>
                <p:cNvSpPr/>
                <p:nvPr/>
              </p:nvSpPr>
              <p:spPr>
                <a:xfrm>
                  <a:off x="5236832" y="2377809"/>
                  <a:ext cx="145659" cy="136791"/>
                </a:xfrm>
                <a:prstGeom prst="rtTriangle">
                  <a:avLst/>
                </a:prstGeom>
                <a:solidFill>
                  <a:schemeClr val="bg2">
                    <a:lumMod val="85000"/>
                  </a:schemeClr>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grpSp>
            <p:nvGrpSpPr>
              <p:cNvPr id="41" name="Group 40">
                <a:extLst>
                  <a:ext uri="{FF2B5EF4-FFF2-40B4-BE49-F238E27FC236}">
                    <a16:creationId xmlns:a16="http://schemas.microsoft.com/office/drawing/2014/main" id="{4022F597-51AD-CC46-B7E6-71D847440A54}"/>
                  </a:ext>
                </a:extLst>
              </p:cNvPr>
              <p:cNvGrpSpPr/>
              <p:nvPr/>
            </p:nvGrpSpPr>
            <p:grpSpPr>
              <a:xfrm>
                <a:off x="5031222" y="2443376"/>
                <a:ext cx="746642" cy="746642"/>
                <a:chOff x="4825976" y="2279225"/>
                <a:chExt cx="746642" cy="746642"/>
              </a:xfrm>
            </p:grpSpPr>
            <p:sp>
              <p:nvSpPr>
                <p:cNvPr id="42" name="Folded Corner 41">
                  <a:extLst>
                    <a:ext uri="{FF2B5EF4-FFF2-40B4-BE49-F238E27FC236}">
                      <a16:creationId xmlns:a16="http://schemas.microsoft.com/office/drawing/2014/main" id="{C265C42C-5501-0C42-AAF8-92BC708C8E8F}"/>
                    </a:ext>
                  </a:extLst>
                </p:cNvPr>
                <p:cNvSpPr/>
                <p:nvPr/>
              </p:nvSpPr>
              <p:spPr>
                <a:xfrm flipV="1">
                  <a:off x="4980710" y="2376552"/>
                  <a:ext cx="436418" cy="558031"/>
                </a:xfrm>
                <a:prstGeom prst="foldedCorner">
                  <a:avLst>
                    <a:gd name="adj" fmla="val 38265"/>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46" name="Graphic 45" descr="Document">
                  <a:extLst>
                    <a:ext uri="{FF2B5EF4-FFF2-40B4-BE49-F238E27FC236}">
                      <a16:creationId xmlns:a16="http://schemas.microsoft.com/office/drawing/2014/main" id="{1B4F47D1-EAD0-8045-B1BB-B92294FDE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976" y="2279225"/>
                  <a:ext cx="746642" cy="746642"/>
                </a:xfrm>
                <a:prstGeom prst="rect">
                  <a:avLst/>
                </a:prstGeom>
              </p:spPr>
            </p:pic>
            <p:sp>
              <p:nvSpPr>
                <p:cNvPr id="47" name="Right Triangle 46">
                  <a:extLst>
                    <a:ext uri="{FF2B5EF4-FFF2-40B4-BE49-F238E27FC236}">
                      <a16:creationId xmlns:a16="http://schemas.microsoft.com/office/drawing/2014/main" id="{792DA4FE-71F2-2941-936E-ADB58F19AA8C}"/>
                    </a:ext>
                  </a:extLst>
                </p:cNvPr>
                <p:cNvSpPr/>
                <p:nvPr/>
              </p:nvSpPr>
              <p:spPr>
                <a:xfrm>
                  <a:off x="5236832" y="2377809"/>
                  <a:ext cx="145659" cy="136791"/>
                </a:xfrm>
                <a:prstGeom prst="rtTriangle">
                  <a:avLst/>
                </a:prstGeom>
                <a:solidFill>
                  <a:schemeClr val="bg2">
                    <a:lumMod val="85000"/>
                  </a:schemeClr>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grpSp>
        <p:grpSp>
          <p:nvGrpSpPr>
            <p:cNvPr id="48" name="Group 47">
              <a:extLst>
                <a:ext uri="{FF2B5EF4-FFF2-40B4-BE49-F238E27FC236}">
                  <a16:creationId xmlns:a16="http://schemas.microsoft.com/office/drawing/2014/main" id="{B0174175-6774-E04B-8F22-9B333DD8C091}"/>
                </a:ext>
              </a:extLst>
            </p:cNvPr>
            <p:cNvGrpSpPr/>
            <p:nvPr/>
          </p:nvGrpSpPr>
          <p:grpSpPr>
            <a:xfrm>
              <a:off x="7981259" y="480569"/>
              <a:ext cx="842712" cy="842264"/>
              <a:chOff x="4935152" y="2443376"/>
              <a:chExt cx="842712" cy="842264"/>
            </a:xfrm>
          </p:grpSpPr>
          <p:grpSp>
            <p:nvGrpSpPr>
              <p:cNvPr id="49" name="Group 48">
                <a:extLst>
                  <a:ext uri="{FF2B5EF4-FFF2-40B4-BE49-F238E27FC236}">
                    <a16:creationId xmlns:a16="http://schemas.microsoft.com/office/drawing/2014/main" id="{7A8EC16D-A037-3443-A668-39514C7A0DBE}"/>
                  </a:ext>
                </a:extLst>
              </p:cNvPr>
              <p:cNvGrpSpPr/>
              <p:nvPr/>
            </p:nvGrpSpPr>
            <p:grpSpPr>
              <a:xfrm>
                <a:off x="4935152" y="2538998"/>
                <a:ext cx="746642" cy="746642"/>
                <a:chOff x="4825976" y="2279225"/>
                <a:chExt cx="746642" cy="746642"/>
              </a:xfrm>
            </p:grpSpPr>
            <p:sp>
              <p:nvSpPr>
                <p:cNvPr id="54" name="Folded Corner 53">
                  <a:extLst>
                    <a:ext uri="{FF2B5EF4-FFF2-40B4-BE49-F238E27FC236}">
                      <a16:creationId xmlns:a16="http://schemas.microsoft.com/office/drawing/2014/main" id="{125F76B7-DD08-8445-9360-577917121EFA}"/>
                    </a:ext>
                  </a:extLst>
                </p:cNvPr>
                <p:cNvSpPr/>
                <p:nvPr/>
              </p:nvSpPr>
              <p:spPr>
                <a:xfrm flipV="1">
                  <a:off x="4980710" y="2376552"/>
                  <a:ext cx="436418" cy="558031"/>
                </a:xfrm>
                <a:prstGeom prst="foldedCorner">
                  <a:avLst>
                    <a:gd name="adj" fmla="val 38265"/>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55" name="Graphic 54" descr="Document">
                  <a:extLst>
                    <a:ext uri="{FF2B5EF4-FFF2-40B4-BE49-F238E27FC236}">
                      <a16:creationId xmlns:a16="http://schemas.microsoft.com/office/drawing/2014/main" id="{3D713A45-6D06-0747-9F91-03C4256DB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976" y="2279225"/>
                  <a:ext cx="746642" cy="746642"/>
                </a:xfrm>
                <a:prstGeom prst="rect">
                  <a:avLst/>
                </a:prstGeom>
              </p:spPr>
            </p:pic>
            <p:sp>
              <p:nvSpPr>
                <p:cNvPr id="56" name="Right Triangle 55">
                  <a:extLst>
                    <a:ext uri="{FF2B5EF4-FFF2-40B4-BE49-F238E27FC236}">
                      <a16:creationId xmlns:a16="http://schemas.microsoft.com/office/drawing/2014/main" id="{C1756945-59CC-5947-8129-BF747098E5A9}"/>
                    </a:ext>
                  </a:extLst>
                </p:cNvPr>
                <p:cNvSpPr/>
                <p:nvPr/>
              </p:nvSpPr>
              <p:spPr>
                <a:xfrm>
                  <a:off x="5236832" y="2377809"/>
                  <a:ext cx="145659" cy="136791"/>
                </a:xfrm>
                <a:prstGeom prst="rtTriangle">
                  <a:avLst/>
                </a:prstGeom>
                <a:solidFill>
                  <a:schemeClr val="bg2">
                    <a:lumMod val="85000"/>
                  </a:schemeClr>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grpSp>
            <p:nvGrpSpPr>
              <p:cNvPr id="50" name="Group 49">
                <a:extLst>
                  <a:ext uri="{FF2B5EF4-FFF2-40B4-BE49-F238E27FC236}">
                    <a16:creationId xmlns:a16="http://schemas.microsoft.com/office/drawing/2014/main" id="{61E43103-C434-C54D-99E7-E0306EEC6649}"/>
                  </a:ext>
                </a:extLst>
              </p:cNvPr>
              <p:cNvGrpSpPr/>
              <p:nvPr/>
            </p:nvGrpSpPr>
            <p:grpSpPr>
              <a:xfrm>
                <a:off x="5031222" y="2443376"/>
                <a:ext cx="746642" cy="746642"/>
                <a:chOff x="4825976" y="2279225"/>
                <a:chExt cx="746642" cy="746642"/>
              </a:xfrm>
            </p:grpSpPr>
            <p:sp>
              <p:nvSpPr>
                <p:cNvPr id="51" name="Folded Corner 50">
                  <a:extLst>
                    <a:ext uri="{FF2B5EF4-FFF2-40B4-BE49-F238E27FC236}">
                      <a16:creationId xmlns:a16="http://schemas.microsoft.com/office/drawing/2014/main" id="{6E0A9ADF-02B6-6745-95A0-5970B86D036C}"/>
                    </a:ext>
                  </a:extLst>
                </p:cNvPr>
                <p:cNvSpPr/>
                <p:nvPr/>
              </p:nvSpPr>
              <p:spPr>
                <a:xfrm flipV="1">
                  <a:off x="4980710" y="2376552"/>
                  <a:ext cx="436418" cy="558031"/>
                </a:xfrm>
                <a:prstGeom prst="foldedCorner">
                  <a:avLst>
                    <a:gd name="adj" fmla="val 38265"/>
                  </a:avLst>
                </a:prstGeom>
                <a:solidFill>
                  <a:schemeClr val="bg2"/>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52" name="Graphic 51" descr="Document">
                  <a:extLst>
                    <a:ext uri="{FF2B5EF4-FFF2-40B4-BE49-F238E27FC236}">
                      <a16:creationId xmlns:a16="http://schemas.microsoft.com/office/drawing/2014/main" id="{79496CB6-6672-1D44-9211-65BF162571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976" y="2279225"/>
                  <a:ext cx="746642" cy="746642"/>
                </a:xfrm>
                <a:prstGeom prst="rect">
                  <a:avLst/>
                </a:prstGeom>
              </p:spPr>
            </p:pic>
            <p:sp>
              <p:nvSpPr>
                <p:cNvPr id="53" name="Right Triangle 52">
                  <a:extLst>
                    <a:ext uri="{FF2B5EF4-FFF2-40B4-BE49-F238E27FC236}">
                      <a16:creationId xmlns:a16="http://schemas.microsoft.com/office/drawing/2014/main" id="{15EF3EF0-6D82-F14F-9250-B75F76CD26A4}"/>
                    </a:ext>
                  </a:extLst>
                </p:cNvPr>
                <p:cNvSpPr/>
                <p:nvPr/>
              </p:nvSpPr>
              <p:spPr>
                <a:xfrm>
                  <a:off x="5236832" y="2377809"/>
                  <a:ext cx="145659" cy="136791"/>
                </a:xfrm>
                <a:prstGeom prst="rtTriangle">
                  <a:avLst/>
                </a:prstGeom>
                <a:solidFill>
                  <a:schemeClr val="bg2">
                    <a:lumMod val="85000"/>
                  </a:schemeClr>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grpSp>
        </p:grpSp>
      </p:grpSp>
    </p:spTree>
    <p:extLst>
      <p:ext uri="{BB962C8B-B14F-4D97-AF65-F5344CB8AC3E}">
        <p14:creationId xmlns:p14="http://schemas.microsoft.com/office/powerpoint/2010/main" val="878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9000">
              <a:schemeClr val="tx1"/>
            </a:gs>
            <a:gs pos="100000">
              <a:schemeClr val="bg1"/>
            </a:gs>
          </a:gsLst>
          <a:path path="circle">
            <a:fillToRect l="100000" t="100000"/>
          </a:path>
        </a:gradFill>
        <a:effectLst/>
      </p:bgPr>
    </p:bg>
    <p:spTree>
      <p:nvGrpSpPr>
        <p:cNvPr id="1" name=""/>
        <p:cNvGrpSpPr/>
        <p:nvPr/>
      </p:nvGrpSpPr>
      <p:grpSpPr>
        <a:xfrm>
          <a:off x="0" y="0"/>
          <a:ext cx="0" cy="0"/>
          <a:chOff x="0" y="0"/>
          <a:chExt cx="0" cy="0"/>
        </a:xfrm>
      </p:grpSpPr>
      <p:sp>
        <p:nvSpPr>
          <p:cNvPr id="5" name="Text Placeholder 4"/>
          <p:cNvSpPr txBox="1">
            <a:spLocks/>
          </p:cNvSpPr>
          <p:nvPr/>
        </p:nvSpPr>
        <p:spPr>
          <a:xfrm>
            <a:off x="3926229" y="2150724"/>
            <a:ext cx="5301514" cy="623248"/>
          </a:xfrm>
          <a:prstGeom prst="rect">
            <a:avLst/>
          </a:prstGeom>
        </p:spPr>
        <p:txBody>
          <a:bodyPr lIns="0"/>
          <a:lstStyle>
            <a:lvl1pPr marL="173034" indent="-173034" algn="l" rtl="0" eaLnBrk="1" fontAlgn="base" hangingPunct="1">
              <a:spcBef>
                <a:spcPct val="50000"/>
              </a:spcBef>
              <a:spcAft>
                <a:spcPct val="0"/>
              </a:spcAft>
              <a:buClr>
                <a:schemeClr val="tx1"/>
              </a:buClr>
              <a:buFont typeface="Wingdings" panose="05000000000000000000" pitchFamily="2" charset="2"/>
              <a:buChar char="§"/>
              <a:defRPr sz="2133">
                <a:solidFill>
                  <a:srgbClr val="352869"/>
                </a:solidFill>
                <a:latin typeface="IBM Plex Sans" charset="0"/>
                <a:ea typeface="IBM Plex Sans" charset="0"/>
                <a:cs typeface="IBM Plex Sans" charset="0"/>
              </a:defRPr>
            </a:lvl1pPr>
            <a:lvl2pPr marL="509575" indent="-163509" algn="l" rtl="0" eaLnBrk="1" fontAlgn="base" hangingPunct="1">
              <a:spcBef>
                <a:spcPct val="0"/>
              </a:spcBef>
              <a:spcAft>
                <a:spcPct val="0"/>
              </a:spcAft>
              <a:buClr>
                <a:schemeClr val="tx1"/>
              </a:buClr>
              <a:buFont typeface="Arial" panose="020B0604020202020204" pitchFamily="34" charset="0"/>
              <a:buChar char="–"/>
              <a:defRPr sz="1867">
                <a:solidFill>
                  <a:srgbClr val="352869"/>
                </a:solidFill>
                <a:latin typeface="IBM Plex Sans" charset="0"/>
                <a:ea typeface="IBM Plex Sans" charset="0"/>
                <a:cs typeface="IBM Plex Sans" charset="0"/>
              </a:defRPr>
            </a:lvl2pPr>
            <a:lvl3pPr marL="855641" indent="-173034" algn="l" rtl="0" eaLnBrk="1" fontAlgn="base" hangingPunct="1">
              <a:spcBef>
                <a:spcPct val="0"/>
              </a:spcBef>
              <a:spcAft>
                <a:spcPct val="0"/>
              </a:spcAft>
              <a:buClr>
                <a:schemeClr val="tx1"/>
              </a:buClr>
              <a:buChar char="•"/>
              <a:defRPr sz="1600">
                <a:solidFill>
                  <a:srgbClr val="352869"/>
                </a:solidFill>
                <a:latin typeface="IBM Plex Sans" charset="0"/>
                <a:ea typeface="IBM Plex Sans" charset="0"/>
                <a:cs typeface="IBM Plex Sans" charset="0"/>
              </a:defRPr>
            </a:lvl3pPr>
            <a:lvl4pPr marL="1203295" indent="-173034"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9836" indent="-163509" algn="l" rtl="0" eaLnBrk="1" fontAlgn="base" hangingPunct="1">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25" indent="-163509" algn="l" rtl="0" eaLnBrk="1" fontAlgn="base" hangingPunct="1">
              <a:spcBef>
                <a:spcPct val="20000"/>
              </a:spcBef>
              <a:spcAft>
                <a:spcPct val="0"/>
              </a:spcAft>
              <a:buClr>
                <a:schemeClr val="bg1"/>
              </a:buClr>
              <a:buChar char="»"/>
              <a:defRPr sz="1600">
                <a:solidFill>
                  <a:schemeClr val="bg1"/>
                </a:solidFill>
                <a:latin typeface="+mn-lt"/>
              </a:defRPr>
            </a:lvl6pPr>
            <a:lvl7pPr marL="2454213" indent="-163509" algn="l" rtl="0" eaLnBrk="1" fontAlgn="base" hangingPunct="1">
              <a:spcBef>
                <a:spcPct val="20000"/>
              </a:spcBef>
              <a:spcAft>
                <a:spcPct val="0"/>
              </a:spcAft>
              <a:buClr>
                <a:schemeClr val="bg1"/>
              </a:buClr>
              <a:buChar char="»"/>
              <a:defRPr sz="1600">
                <a:solidFill>
                  <a:schemeClr val="bg1"/>
                </a:solidFill>
                <a:latin typeface="+mn-lt"/>
              </a:defRPr>
            </a:lvl7pPr>
            <a:lvl8pPr marL="2911402" indent="-163509" algn="l" rtl="0" eaLnBrk="1" fontAlgn="base" hangingPunct="1">
              <a:spcBef>
                <a:spcPct val="20000"/>
              </a:spcBef>
              <a:spcAft>
                <a:spcPct val="0"/>
              </a:spcAft>
              <a:buClr>
                <a:schemeClr val="bg1"/>
              </a:buClr>
              <a:buChar char="»"/>
              <a:defRPr sz="1600">
                <a:solidFill>
                  <a:schemeClr val="bg1"/>
                </a:solidFill>
                <a:latin typeface="+mn-lt"/>
              </a:defRPr>
            </a:lvl8pPr>
            <a:lvl9pPr marL="3368590" indent="-163509" algn="l" rtl="0" eaLnBrk="1" fontAlgn="base" hangingPunct="1">
              <a:spcBef>
                <a:spcPct val="20000"/>
              </a:spcBef>
              <a:spcAft>
                <a:spcPct val="0"/>
              </a:spcAft>
              <a:buClr>
                <a:schemeClr val="bg1"/>
              </a:buClr>
              <a:buChar char="»"/>
              <a:defRPr sz="1600">
                <a:solidFill>
                  <a:schemeClr val="bg1"/>
                </a:solidFill>
                <a:latin typeface="+mn-lt"/>
              </a:defRPr>
            </a:lvl9pPr>
          </a:lstStyle>
          <a:p>
            <a:pPr marL="0" marR="0" lvl="0" indent="0" algn="l" defTabSz="685800" rtl="0" eaLnBrk="1" fontAlgn="base" latinLnBrk="0" hangingPunct="1">
              <a:lnSpc>
                <a:spcPct val="100000"/>
              </a:lnSpc>
              <a:spcBef>
                <a:spcPct val="50000"/>
              </a:spcBef>
              <a:spcAft>
                <a:spcPct val="0"/>
              </a:spcAft>
              <a:buClr>
                <a:srgbClr val="1D3548"/>
              </a:buClr>
              <a:buSzTx/>
              <a:buFont typeface="Wingdings" panose="05000000000000000000" pitchFamily="2" charset="2"/>
              <a:buNone/>
              <a:tabLst/>
              <a:defRPr/>
            </a:pPr>
            <a:r>
              <a:rPr kumimoji="0" lang="en-GB" sz="3200" b="0" i="0" u="none" strike="noStrike" kern="1200" cap="none" spc="0" normalizeH="0" baseline="0" noProof="0" dirty="0">
                <a:ln>
                  <a:noFill/>
                </a:ln>
                <a:solidFill>
                  <a:srgbClr val="FFFFFF"/>
                </a:solidFill>
                <a:effectLst/>
                <a:uLnTx/>
                <a:uFillTx/>
                <a:latin typeface="IBM Plex Sans Light" panose="020B0403050203000203" pitchFamily="34" charset="77"/>
              </a:rPr>
              <a:t>Building applications</a:t>
            </a:r>
            <a:endParaRPr kumimoji="0" lang="en-GB" sz="3200" b="0" i="0" u="none" strike="noStrike" kern="0" cap="none" spc="0" normalizeH="0" baseline="0" noProof="0" dirty="0">
              <a:ln>
                <a:noFill/>
              </a:ln>
              <a:solidFill>
                <a:srgbClr val="FFFFFF"/>
              </a:solidFill>
              <a:effectLst/>
              <a:uLnTx/>
              <a:uFillTx/>
              <a:latin typeface="IBM Plex Sans Light" panose="020B0403050203000203" pitchFamily="34" charset="77"/>
            </a:endParaRPr>
          </a:p>
        </p:txBody>
      </p:sp>
      <p:pic>
        <p:nvPicPr>
          <p:cNvPr id="7" name="Picture 6">
            <a:extLst>
              <a:ext uri="{FF2B5EF4-FFF2-40B4-BE49-F238E27FC236}">
                <a16:creationId xmlns:a16="http://schemas.microsoft.com/office/drawing/2014/main" id="{E2F23B6B-C566-674D-8A77-F107276DB904}"/>
              </a:ext>
            </a:extLst>
          </p:cNvPr>
          <p:cNvPicPr>
            <a:picLocks noChangeAspect="1"/>
          </p:cNvPicPr>
          <p:nvPr/>
        </p:nvPicPr>
        <p:blipFill>
          <a:blip r:embed="rId2"/>
          <a:stretch>
            <a:fillRect/>
          </a:stretch>
        </p:blipFill>
        <p:spPr>
          <a:xfrm>
            <a:off x="1488377" y="1792759"/>
            <a:ext cx="1376892" cy="1800000"/>
          </a:xfrm>
          <a:prstGeom prst="rect">
            <a:avLst/>
          </a:prstGeom>
        </p:spPr>
      </p:pic>
    </p:spTree>
    <p:extLst>
      <p:ext uri="{BB962C8B-B14F-4D97-AF65-F5344CB8AC3E}">
        <p14:creationId xmlns:p14="http://schemas.microsoft.com/office/powerpoint/2010/main" val="331528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9"/>
          </p:nvPr>
        </p:nvSpPr>
        <p:spPr/>
        <p:txBody>
          <a:bodyPr/>
          <a:lstStyle/>
          <a:p>
            <a:pPr marL="0" indent="0">
              <a:buNone/>
            </a:pPr>
            <a:r>
              <a:rPr lang="en-US" b="1"/>
              <a:t>learn-mq</a:t>
            </a:r>
            <a:endParaRPr lang="en-US" b="1" dirty="0"/>
          </a:p>
          <a:p>
            <a:pPr marL="0" indent="0">
              <a:buNone/>
            </a:pPr>
            <a:endParaRPr lang="en-US" dirty="0"/>
          </a:p>
          <a:p>
            <a:pPr marL="0" indent="0">
              <a:buNone/>
            </a:pPr>
            <a:r>
              <a:rPr lang="en-US" sz="1400" dirty="0"/>
              <a:t>Finding it hard to get developers started with MQ?</a:t>
            </a:r>
          </a:p>
          <a:p>
            <a:pPr marL="0" indent="0">
              <a:buNone/>
            </a:pPr>
            <a:endParaRPr lang="en-US" sz="1400" dirty="0"/>
          </a:p>
          <a:p>
            <a:pPr marL="0" indent="0">
              <a:buNone/>
            </a:pPr>
            <a:r>
              <a:rPr lang="en-US" sz="1400" dirty="0"/>
              <a:t>Point them to:</a:t>
            </a:r>
          </a:p>
          <a:p>
            <a:pPr marL="0" indent="0">
              <a:buNone/>
            </a:pPr>
            <a:r>
              <a:rPr lang="en-US" sz="1400"/>
              <a:t>ibm.biz/learn-mq</a:t>
            </a:r>
            <a:endParaRPr lang="en-US" b="1" dirty="0"/>
          </a:p>
        </p:txBody>
      </p:sp>
      <p:sp>
        <p:nvSpPr>
          <p:cNvPr id="8" name="Content Placeholder 7"/>
          <p:cNvSpPr>
            <a:spLocks noGrp="1"/>
          </p:cNvSpPr>
          <p:nvPr>
            <p:ph sz="quarter" idx="20"/>
          </p:nvPr>
        </p:nvSpPr>
        <p:spPr/>
        <p:txBody>
          <a:bodyPr/>
          <a:lstStyle/>
          <a:p>
            <a:pPr marL="0" indent="0">
              <a:buNone/>
            </a:pPr>
            <a:r>
              <a:rPr lang="en-US" dirty="0">
                <a:solidFill>
                  <a:schemeClr val="bg1"/>
                </a:solidFill>
              </a:rPr>
              <a:t>Totally new to MQ? Learn the basics</a:t>
            </a:r>
          </a:p>
        </p:txBody>
      </p:sp>
      <p:sp>
        <p:nvSpPr>
          <p:cNvPr id="9" name="Content Placeholder 8"/>
          <p:cNvSpPr>
            <a:spLocks noGrp="1"/>
          </p:cNvSpPr>
          <p:nvPr>
            <p:ph sz="quarter" idx="21"/>
          </p:nvPr>
        </p:nvSpPr>
        <p:spPr/>
        <p:txBody>
          <a:bodyPr/>
          <a:lstStyle/>
          <a:p>
            <a:pPr marL="0" indent="0">
              <a:buNone/>
            </a:pPr>
            <a:r>
              <a:rPr lang="en-US" dirty="0">
                <a:solidFill>
                  <a:schemeClr val="bg1"/>
                </a:solidFill>
              </a:rPr>
              <a:t>Step-by-step guide to getting up and running with MQ</a:t>
            </a:r>
          </a:p>
        </p:txBody>
      </p:sp>
      <p:sp>
        <p:nvSpPr>
          <p:cNvPr id="10" name="Content Placeholder 9"/>
          <p:cNvSpPr>
            <a:spLocks noGrp="1"/>
          </p:cNvSpPr>
          <p:nvPr>
            <p:ph sz="quarter" idx="22"/>
          </p:nvPr>
        </p:nvSpPr>
        <p:spPr>
          <a:xfrm>
            <a:off x="6858000" y="0"/>
            <a:ext cx="2286000" cy="5143500"/>
          </a:xfrm>
        </p:spPr>
        <p:txBody>
          <a:bodyPr/>
          <a:lstStyle/>
          <a:p>
            <a:pPr marL="0" indent="0">
              <a:buNone/>
            </a:pPr>
            <a:r>
              <a:rPr lang="en-US" dirty="0">
                <a:solidFill>
                  <a:schemeClr val="bg1"/>
                </a:solidFill>
              </a:rPr>
              <a:t>Tutorials on building your applications</a:t>
            </a:r>
          </a:p>
        </p:txBody>
      </p:sp>
      <p:pic>
        <p:nvPicPr>
          <p:cNvPr id="2" name="Picture 1">
            <a:extLst>
              <a:ext uri="{FF2B5EF4-FFF2-40B4-BE49-F238E27FC236}">
                <a16:creationId xmlns:a16="http://schemas.microsoft.com/office/drawing/2014/main" id="{DEA068CE-187E-994F-B18C-F84E007D92B2}"/>
              </a:ext>
            </a:extLst>
          </p:cNvPr>
          <p:cNvPicPr>
            <a:picLocks noChangeAspect="1"/>
          </p:cNvPicPr>
          <p:nvPr/>
        </p:nvPicPr>
        <p:blipFill>
          <a:blip r:embed="rId3"/>
          <a:stretch>
            <a:fillRect/>
          </a:stretch>
        </p:blipFill>
        <p:spPr>
          <a:xfrm>
            <a:off x="7025862" y="984739"/>
            <a:ext cx="1878495" cy="2132565"/>
          </a:xfrm>
          <a:prstGeom prst="rect">
            <a:avLst/>
          </a:prstGeom>
        </p:spPr>
      </p:pic>
      <p:pic>
        <p:nvPicPr>
          <p:cNvPr id="3" name="Picture 2">
            <a:extLst>
              <a:ext uri="{FF2B5EF4-FFF2-40B4-BE49-F238E27FC236}">
                <a16:creationId xmlns:a16="http://schemas.microsoft.com/office/drawing/2014/main" id="{E91F8B8E-1733-524B-B554-D79BEB62ED0F}"/>
              </a:ext>
            </a:extLst>
          </p:cNvPr>
          <p:cNvPicPr>
            <a:picLocks noChangeAspect="1"/>
          </p:cNvPicPr>
          <p:nvPr/>
        </p:nvPicPr>
        <p:blipFill>
          <a:blip r:embed="rId4"/>
          <a:stretch>
            <a:fillRect/>
          </a:stretch>
        </p:blipFill>
        <p:spPr>
          <a:xfrm>
            <a:off x="7430105" y="2273084"/>
            <a:ext cx="1594074" cy="2439593"/>
          </a:xfrm>
          <a:prstGeom prst="rect">
            <a:avLst/>
          </a:prstGeom>
        </p:spPr>
      </p:pic>
      <p:pic>
        <p:nvPicPr>
          <p:cNvPr id="17" name="Picture 16">
            <a:extLst>
              <a:ext uri="{FF2B5EF4-FFF2-40B4-BE49-F238E27FC236}">
                <a16:creationId xmlns:a16="http://schemas.microsoft.com/office/drawing/2014/main" id="{68FC8603-9B5C-924B-9177-4D5AFB8A4F58}"/>
              </a:ext>
            </a:extLst>
          </p:cNvPr>
          <p:cNvPicPr>
            <a:picLocks noChangeAspect="1"/>
          </p:cNvPicPr>
          <p:nvPr/>
        </p:nvPicPr>
        <p:blipFill>
          <a:blip r:embed="rId5"/>
          <a:stretch>
            <a:fillRect/>
          </a:stretch>
        </p:blipFill>
        <p:spPr>
          <a:xfrm>
            <a:off x="2385437" y="984739"/>
            <a:ext cx="2087125" cy="452818"/>
          </a:xfrm>
          <a:prstGeom prst="rect">
            <a:avLst/>
          </a:prstGeom>
        </p:spPr>
      </p:pic>
      <p:pic>
        <p:nvPicPr>
          <p:cNvPr id="18" name="Picture 17">
            <a:extLst>
              <a:ext uri="{FF2B5EF4-FFF2-40B4-BE49-F238E27FC236}">
                <a16:creationId xmlns:a16="http://schemas.microsoft.com/office/drawing/2014/main" id="{9258DA82-63F8-2B45-BE12-FF092650F368}"/>
              </a:ext>
            </a:extLst>
          </p:cNvPr>
          <p:cNvPicPr>
            <a:picLocks noChangeAspect="1"/>
          </p:cNvPicPr>
          <p:nvPr/>
        </p:nvPicPr>
        <p:blipFill>
          <a:blip r:embed="rId6"/>
          <a:stretch>
            <a:fillRect/>
          </a:stretch>
        </p:blipFill>
        <p:spPr>
          <a:xfrm>
            <a:off x="2385437" y="1437557"/>
            <a:ext cx="2087125" cy="3651174"/>
          </a:xfrm>
          <a:prstGeom prst="rect">
            <a:avLst/>
          </a:prstGeom>
        </p:spPr>
      </p:pic>
      <p:pic>
        <p:nvPicPr>
          <p:cNvPr id="19" name="Picture 18">
            <a:extLst>
              <a:ext uri="{FF2B5EF4-FFF2-40B4-BE49-F238E27FC236}">
                <a16:creationId xmlns:a16="http://schemas.microsoft.com/office/drawing/2014/main" id="{240576E8-F35F-5643-8158-F7A0E01B4137}"/>
              </a:ext>
            </a:extLst>
          </p:cNvPr>
          <p:cNvPicPr>
            <a:picLocks noChangeAspect="1"/>
          </p:cNvPicPr>
          <p:nvPr/>
        </p:nvPicPr>
        <p:blipFill>
          <a:blip r:embed="rId7"/>
          <a:stretch>
            <a:fillRect/>
          </a:stretch>
        </p:blipFill>
        <p:spPr>
          <a:xfrm>
            <a:off x="4675631" y="1211148"/>
            <a:ext cx="2082931" cy="3393831"/>
          </a:xfrm>
          <a:prstGeom prst="rect">
            <a:avLst/>
          </a:prstGeom>
        </p:spPr>
      </p:pic>
    </p:spTree>
    <p:extLst>
      <p:ext uri="{BB962C8B-B14F-4D97-AF65-F5344CB8AC3E}">
        <p14:creationId xmlns:p14="http://schemas.microsoft.com/office/powerpoint/2010/main" val="12466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uiExpand="1" build="p" animBg="1"/>
      <p:bldP spid="10"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3925A864-31DA-4B36-AE87-A9D9FF799F56}"/>
              </a:ext>
            </a:extLst>
          </p:cNvPr>
          <p:cNvSpPr>
            <a:spLocks noGrp="1"/>
          </p:cNvSpPr>
          <p:nvPr>
            <p:ph type="title"/>
          </p:nvPr>
        </p:nvSpPr>
        <p:spPr>
          <a:xfrm>
            <a:off x="0" y="-1"/>
            <a:ext cx="9143999" cy="5143501"/>
          </a:xfrm>
        </p:spPr>
        <p:txBody>
          <a:bodyPr/>
          <a:lstStyle/>
          <a:p>
            <a:r>
              <a:rPr lang="en-GB" sz="3200" dirty="0"/>
              <a:t>IBM MQ Transformation</a:t>
            </a:r>
            <a:br>
              <a:rPr lang="en-GB" sz="3200" dirty="0"/>
            </a:br>
            <a:endParaRPr lang="en-GB" sz="3200" i="1" dirty="0"/>
          </a:p>
        </p:txBody>
      </p:sp>
      <p:grpSp>
        <p:nvGrpSpPr>
          <p:cNvPr id="15" name="Group 14">
            <a:extLst>
              <a:ext uri="{FF2B5EF4-FFF2-40B4-BE49-F238E27FC236}">
                <a16:creationId xmlns:a16="http://schemas.microsoft.com/office/drawing/2014/main" id="{2DF6ABA6-CAA4-4D4F-82D9-E38BEFBB757A}"/>
              </a:ext>
            </a:extLst>
          </p:cNvPr>
          <p:cNvGrpSpPr/>
          <p:nvPr/>
        </p:nvGrpSpPr>
        <p:grpSpPr>
          <a:xfrm>
            <a:off x="-1" y="1057256"/>
            <a:ext cx="2286900" cy="4088990"/>
            <a:chOff x="-1" y="1406013"/>
            <a:chExt cx="3049200" cy="5451987"/>
          </a:xfrm>
        </p:grpSpPr>
        <p:sp>
          <p:nvSpPr>
            <p:cNvPr id="12" name="Rectangle 11">
              <a:extLst>
                <a:ext uri="{FF2B5EF4-FFF2-40B4-BE49-F238E27FC236}">
                  <a16:creationId xmlns:a16="http://schemas.microsoft.com/office/drawing/2014/main" id="{031FFD60-382A-4C2B-8FEC-6E239A48E31C}"/>
                </a:ext>
              </a:extLst>
            </p:cNvPr>
            <p:cNvSpPr/>
            <p:nvPr/>
          </p:nvSpPr>
          <p:spPr>
            <a:xfrm>
              <a:off x="-1" y="1406013"/>
              <a:ext cx="3049200" cy="5451987"/>
            </a:xfrm>
            <a:prstGeom prst="rect">
              <a:avLst/>
            </a:prstGeom>
            <a:solidFill>
              <a:schemeClr val="bg1"/>
            </a:solidFill>
          </p:spPr>
          <p:txBody>
            <a:bodyPr wrap="square" lIns="172800" tIns="143100" rIns="172800" bIns="0" rtlCol="0" anchor="t">
              <a:noAutofit/>
            </a:bodyPr>
            <a:lstStyle/>
            <a:p>
              <a:pPr algn="ctr">
                <a:spcBef>
                  <a:spcPts val="1100"/>
                </a:spcBef>
                <a:defRPr/>
              </a:pPr>
              <a:r>
                <a:rPr lang="en-GB" sz="1598" b="1" dirty="0">
                  <a:solidFill>
                    <a:srgbClr val="FFFFFF"/>
                  </a:solidFill>
                  <a:latin typeface="IBM Plex Sans"/>
                  <a:cs typeface="Arial"/>
                </a:rPr>
                <a:t>Developer Agility</a:t>
              </a:r>
            </a:p>
            <a:p>
              <a:pPr algn="ctr">
                <a:spcBef>
                  <a:spcPts val="1100"/>
                </a:spcBef>
                <a:defRPr/>
              </a:pPr>
              <a:r>
                <a:rPr lang="en-GB" sz="1598" dirty="0">
                  <a:solidFill>
                    <a:srgbClr val="FFFFFF"/>
                  </a:solidFill>
                  <a:latin typeface="IBM Plex Sans"/>
                  <a:cs typeface="Arial"/>
                </a:rPr>
                <a:t>Delivery teams are being empowered  within the organization. They need to be enabled to complete their day to day operations independently.</a:t>
              </a:r>
            </a:p>
          </p:txBody>
        </p:sp>
        <p:pic>
          <p:nvPicPr>
            <p:cNvPr id="13" name="Graphic 12" descr="Meeting">
              <a:extLst>
                <a:ext uri="{FF2B5EF4-FFF2-40B4-BE49-F238E27FC236}">
                  <a16:creationId xmlns:a16="http://schemas.microsoft.com/office/drawing/2014/main" id="{4BBE4B09-A9AC-4115-B7E0-7254EC6D84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377" y="5008684"/>
              <a:ext cx="1600203" cy="1600203"/>
            </a:xfrm>
            <a:prstGeom prst="rect">
              <a:avLst/>
            </a:prstGeom>
          </p:spPr>
        </p:pic>
      </p:grpSp>
      <p:grpSp>
        <p:nvGrpSpPr>
          <p:cNvPr id="37" name="Group 36">
            <a:extLst>
              <a:ext uri="{FF2B5EF4-FFF2-40B4-BE49-F238E27FC236}">
                <a16:creationId xmlns:a16="http://schemas.microsoft.com/office/drawing/2014/main" id="{41EC2A52-16A2-4BBC-8987-365CC454C761}"/>
              </a:ext>
            </a:extLst>
          </p:cNvPr>
          <p:cNvGrpSpPr/>
          <p:nvPr/>
        </p:nvGrpSpPr>
        <p:grpSpPr>
          <a:xfrm>
            <a:off x="2280802" y="1057256"/>
            <a:ext cx="2286900" cy="4088990"/>
            <a:chOff x="3041069" y="1406013"/>
            <a:chExt cx="3049200" cy="5451987"/>
          </a:xfrm>
        </p:grpSpPr>
        <p:sp>
          <p:nvSpPr>
            <p:cNvPr id="20" name="Rectangle 19">
              <a:extLst>
                <a:ext uri="{FF2B5EF4-FFF2-40B4-BE49-F238E27FC236}">
                  <a16:creationId xmlns:a16="http://schemas.microsoft.com/office/drawing/2014/main" id="{361CF2FF-6857-4657-94AC-CC76609D8B37}"/>
                </a:ext>
              </a:extLst>
            </p:cNvPr>
            <p:cNvSpPr/>
            <p:nvPr/>
          </p:nvSpPr>
          <p:spPr>
            <a:xfrm>
              <a:off x="3041069" y="1406013"/>
              <a:ext cx="3049200" cy="5451987"/>
            </a:xfrm>
            <a:prstGeom prst="rect">
              <a:avLst/>
            </a:prstGeom>
            <a:solidFill>
              <a:schemeClr val="accent3"/>
            </a:solidFill>
          </p:spPr>
          <p:txBody>
            <a:bodyPr wrap="square" lIns="172800" tIns="143100" rIns="172800" bIns="0" rtlCol="0" anchor="t">
              <a:noAutofit/>
            </a:bodyPr>
            <a:lstStyle/>
            <a:p>
              <a:pPr algn="ctr">
                <a:defRPr/>
              </a:pPr>
              <a:r>
                <a:rPr lang="en-GB" sz="1598" b="1" dirty="0">
                  <a:solidFill>
                    <a:srgbClr val="FFFFFF"/>
                  </a:solidFill>
                  <a:latin typeface="IBM Plex Sans"/>
                </a:rPr>
                <a:t>Adopt Multi-Cloud</a:t>
              </a:r>
            </a:p>
            <a:p>
              <a:pPr algn="ctr">
                <a:defRPr/>
              </a:pPr>
              <a:endParaRPr lang="en-GB" sz="1598" dirty="0">
                <a:solidFill>
                  <a:srgbClr val="FFFFFF"/>
                </a:solidFill>
                <a:latin typeface="IBM Plex Sans"/>
              </a:endParaRPr>
            </a:p>
            <a:p>
              <a:pPr algn="ctr">
                <a:defRPr/>
              </a:pPr>
              <a:r>
                <a:rPr lang="en-GB" sz="1598" dirty="0">
                  <a:solidFill>
                    <a:srgbClr val="FFFFFF"/>
                  </a:solidFill>
                  <a:latin typeface="IBM Plex Sans"/>
                </a:rPr>
                <a:t>Delivery teams are empowered to select their cloud of choice, and expect connectivity to be provided across these.</a:t>
              </a:r>
            </a:p>
          </p:txBody>
        </p:sp>
        <p:grpSp>
          <p:nvGrpSpPr>
            <p:cNvPr id="26" name="Group 25">
              <a:extLst>
                <a:ext uri="{FF2B5EF4-FFF2-40B4-BE49-F238E27FC236}">
                  <a16:creationId xmlns:a16="http://schemas.microsoft.com/office/drawing/2014/main" id="{FBC74C44-0597-447C-AA5B-C52E8CDB04CE}"/>
                </a:ext>
              </a:extLst>
            </p:cNvPr>
            <p:cNvGrpSpPr/>
            <p:nvPr/>
          </p:nvGrpSpPr>
          <p:grpSpPr>
            <a:xfrm>
              <a:off x="3393831" y="5229950"/>
              <a:ext cx="2356339" cy="1582641"/>
              <a:chOff x="2426677" y="3751384"/>
              <a:chExt cx="2057400" cy="1381858"/>
            </a:xfrm>
          </p:grpSpPr>
          <p:pic>
            <p:nvPicPr>
              <p:cNvPr id="27" name="Graphic 26" descr="Cloud">
                <a:extLst>
                  <a:ext uri="{FF2B5EF4-FFF2-40B4-BE49-F238E27FC236}">
                    <a16:creationId xmlns:a16="http://schemas.microsoft.com/office/drawing/2014/main" id="{8D43C7A6-4401-413C-B922-5E2AD28443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6677" y="3751384"/>
                <a:ext cx="914400" cy="914400"/>
              </a:xfrm>
              <a:prstGeom prst="rect">
                <a:avLst/>
              </a:prstGeom>
            </p:spPr>
          </p:pic>
          <p:pic>
            <p:nvPicPr>
              <p:cNvPr id="28" name="Graphic 27" descr="Cloud">
                <a:extLst>
                  <a:ext uri="{FF2B5EF4-FFF2-40B4-BE49-F238E27FC236}">
                    <a16:creationId xmlns:a16="http://schemas.microsoft.com/office/drawing/2014/main" id="{051E784C-9208-44FA-81C4-1803F46E7D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677" y="3761642"/>
                <a:ext cx="914400" cy="914400"/>
              </a:xfrm>
              <a:prstGeom prst="rect">
                <a:avLst/>
              </a:prstGeom>
            </p:spPr>
          </p:pic>
          <p:pic>
            <p:nvPicPr>
              <p:cNvPr id="29" name="Graphic 28" descr="Cloud">
                <a:extLst>
                  <a:ext uri="{FF2B5EF4-FFF2-40B4-BE49-F238E27FC236}">
                    <a16:creationId xmlns:a16="http://schemas.microsoft.com/office/drawing/2014/main" id="{770BA8D0-0A00-4692-A5A4-9D6D6F7A01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4553" y="4218842"/>
                <a:ext cx="914400" cy="914400"/>
              </a:xfrm>
              <a:prstGeom prst="rect">
                <a:avLst/>
              </a:prstGeom>
            </p:spPr>
          </p:pic>
          <p:sp>
            <p:nvSpPr>
              <p:cNvPr id="30" name="Oval 29">
                <a:extLst>
                  <a:ext uri="{FF2B5EF4-FFF2-40B4-BE49-F238E27FC236}">
                    <a16:creationId xmlns:a16="http://schemas.microsoft.com/office/drawing/2014/main" id="{181F9890-1ED7-4202-A7FA-50AF4C166BF0}"/>
                  </a:ext>
                </a:extLst>
              </p:cNvPr>
              <p:cNvSpPr/>
              <p:nvPr/>
            </p:nvSpPr>
            <p:spPr>
              <a:xfrm>
                <a:off x="2883877" y="3982915"/>
                <a:ext cx="1055076" cy="720970"/>
              </a:xfrm>
              <a:prstGeom prst="ellipse">
                <a:avLst/>
              </a:prstGeom>
              <a:noFill/>
              <a:ln w="57150">
                <a:solidFill>
                  <a:schemeClr val="bg2"/>
                </a:solidFill>
              </a:ln>
            </p:spPr>
            <p:txBody>
              <a:bodyPr wrap="square" lIns="0" tIns="0" rIns="0" bIns="0" rtlCol="0" anchor="ctr">
                <a:noAutofit/>
              </a:bodyPr>
              <a:lstStyle/>
              <a:p>
                <a:pPr algn="ctr" defTabSz="685783">
                  <a:defRPr/>
                </a:pPr>
                <a:endParaRPr lang="en-GB" sz="1200" dirty="0" err="1">
                  <a:solidFill>
                    <a:srgbClr val="FFFFFF"/>
                  </a:solidFill>
                  <a:latin typeface="Arial"/>
                  <a:cs typeface="Arial"/>
                </a:endParaRPr>
              </a:p>
            </p:txBody>
          </p:sp>
        </p:grpSp>
      </p:grpSp>
      <p:grpSp>
        <p:nvGrpSpPr>
          <p:cNvPr id="54" name="Group 53">
            <a:extLst>
              <a:ext uri="{FF2B5EF4-FFF2-40B4-BE49-F238E27FC236}">
                <a16:creationId xmlns:a16="http://schemas.microsoft.com/office/drawing/2014/main" id="{09B86E56-6706-4B95-BF87-64252E4E9E2D}"/>
              </a:ext>
            </a:extLst>
          </p:cNvPr>
          <p:cNvGrpSpPr/>
          <p:nvPr/>
        </p:nvGrpSpPr>
        <p:grpSpPr>
          <a:xfrm>
            <a:off x="4568505" y="1057256"/>
            <a:ext cx="2286900" cy="4088990"/>
            <a:chOff x="6091340" y="1406011"/>
            <a:chExt cx="3049200" cy="5451987"/>
          </a:xfrm>
        </p:grpSpPr>
        <p:sp>
          <p:nvSpPr>
            <p:cNvPr id="46" name="Rectangle 45">
              <a:extLst>
                <a:ext uri="{FF2B5EF4-FFF2-40B4-BE49-F238E27FC236}">
                  <a16:creationId xmlns:a16="http://schemas.microsoft.com/office/drawing/2014/main" id="{C0536BCC-1F20-4FAE-8DF9-EB5B3BB95A02}"/>
                </a:ext>
              </a:extLst>
            </p:cNvPr>
            <p:cNvSpPr/>
            <p:nvPr/>
          </p:nvSpPr>
          <p:spPr>
            <a:xfrm>
              <a:off x="6091340" y="1406011"/>
              <a:ext cx="3049200" cy="5451987"/>
            </a:xfrm>
            <a:prstGeom prst="rect">
              <a:avLst/>
            </a:prstGeom>
            <a:solidFill>
              <a:schemeClr val="accent2"/>
            </a:solidFill>
          </p:spPr>
          <p:txBody>
            <a:bodyPr wrap="square" lIns="172800" tIns="143100" rIns="172800" bIns="0" rtlCol="0" anchor="t">
              <a:noAutofit/>
            </a:bodyPr>
            <a:lstStyle/>
            <a:p>
              <a:pPr algn="ctr">
                <a:defRPr/>
              </a:pPr>
              <a:r>
                <a:rPr lang="en-GB" sz="1598" b="1" dirty="0">
                  <a:solidFill>
                    <a:srgbClr val="FFFFFF"/>
                  </a:solidFill>
                  <a:latin typeface="IBM Plex Sans"/>
                </a:rPr>
                <a:t>Operational Agility</a:t>
              </a:r>
            </a:p>
            <a:p>
              <a:pPr algn="ctr">
                <a:defRPr/>
              </a:pPr>
              <a:endParaRPr lang="en-GB" sz="1598" dirty="0">
                <a:solidFill>
                  <a:srgbClr val="FFFFFF"/>
                </a:solidFill>
                <a:latin typeface="IBM Plex Sans"/>
              </a:endParaRPr>
            </a:p>
            <a:p>
              <a:pPr algn="ctr">
                <a:defRPr/>
              </a:pPr>
              <a:r>
                <a:rPr lang="en-GB" sz="1598" dirty="0">
                  <a:solidFill>
                    <a:srgbClr val="FFFFFF"/>
                  </a:solidFill>
                  <a:latin typeface="IBM Plex Sans"/>
                </a:rPr>
                <a:t>IBM MQ operational teams are being challenged to simplify the management of their infrastructure to drive cost savings.</a:t>
              </a:r>
            </a:p>
          </p:txBody>
        </p:sp>
        <p:pic>
          <p:nvPicPr>
            <p:cNvPr id="52" name="Graphic 51" descr="Gears">
              <a:extLst>
                <a:ext uri="{FF2B5EF4-FFF2-40B4-BE49-F238E27FC236}">
                  <a16:creationId xmlns:a16="http://schemas.microsoft.com/office/drawing/2014/main" id="{B14E3640-A0C5-4B5D-9F8F-9F343B22ED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22832" y="5140568"/>
              <a:ext cx="1652955" cy="1652955"/>
            </a:xfrm>
            <a:prstGeom prst="rect">
              <a:avLst/>
            </a:prstGeom>
          </p:spPr>
        </p:pic>
      </p:grpSp>
      <p:grpSp>
        <p:nvGrpSpPr>
          <p:cNvPr id="69" name="Group 68">
            <a:extLst>
              <a:ext uri="{FF2B5EF4-FFF2-40B4-BE49-F238E27FC236}">
                <a16:creationId xmlns:a16="http://schemas.microsoft.com/office/drawing/2014/main" id="{69B0BC2A-A755-49C8-9140-8FF1394E0735}"/>
              </a:ext>
            </a:extLst>
          </p:cNvPr>
          <p:cNvGrpSpPr/>
          <p:nvPr/>
        </p:nvGrpSpPr>
        <p:grpSpPr>
          <a:xfrm>
            <a:off x="6850985" y="1057256"/>
            <a:ext cx="2286900" cy="4088990"/>
            <a:chOff x="2238088" y="-4060489"/>
            <a:chExt cx="3049200" cy="5451987"/>
          </a:xfrm>
        </p:grpSpPr>
        <p:sp>
          <p:nvSpPr>
            <p:cNvPr id="57" name="Rectangle 56">
              <a:extLst>
                <a:ext uri="{FF2B5EF4-FFF2-40B4-BE49-F238E27FC236}">
                  <a16:creationId xmlns:a16="http://schemas.microsoft.com/office/drawing/2014/main" id="{5470654D-091B-4D9A-A60A-2BE24E0598C5}"/>
                </a:ext>
              </a:extLst>
            </p:cNvPr>
            <p:cNvSpPr/>
            <p:nvPr/>
          </p:nvSpPr>
          <p:spPr>
            <a:xfrm>
              <a:off x="2238088" y="-4060489"/>
              <a:ext cx="3049200" cy="5451987"/>
            </a:xfrm>
            <a:prstGeom prst="rect">
              <a:avLst/>
            </a:prstGeom>
            <a:solidFill>
              <a:schemeClr val="accent1"/>
            </a:solidFill>
          </p:spPr>
          <p:txBody>
            <a:bodyPr wrap="square" lIns="172800" tIns="143100" rIns="172800" bIns="0" rtlCol="0" anchor="t">
              <a:noAutofit/>
            </a:bodyPr>
            <a:lstStyle/>
            <a:p>
              <a:pPr algn="ctr">
                <a:spcBef>
                  <a:spcPts val="1100"/>
                </a:spcBef>
                <a:defRPr/>
              </a:pPr>
              <a:r>
                <a:rPr lang="en-GB" sz="1598" b="1" dirty="0">
                  <a:solidFill>
                    <a:srgbClr val="FFFFFF"/>
                  </a:solidFill>
                  <a:latin typeface="IBM Plex Sans"/>
                  <a:cs typeface="Arial"/>
                </a:rPr>
                <a:t>Organic Growth</a:t>
              </a:r>
            </a:p>
            <a:p>
              <a:pPr algn="ctr">
                <a:spcBef>
                  <a:spcPts val="1100"/>
                </a:spcBef>
                <a:defRPr/>
              </a:pPr>
              <a:r>
                <a:rPr lang="en-GB" sz="1598" dirty="0">
                  <a:solidFill>
                    <a:srgbClr val="FFFFFF"/>
                  </a:solidFill>
                  <a:latin typeface="IBM Plex Sans"/>
                  <a:cs typeface="Arial"/>
                </a:rPr>
                <a:t>Organizations that originally chosen IBM MQ for a project that has matured, and need improved scalability, availability and security.</a:t>
              </a:r>
            </a:p>
          </p:txBody>
        </p:sp>
        <p:pic>
          <p:nvPicPr>
            <p:cNvPr id="62" name="Graphic 61" descr="Seeds">
              <a:extLst>
                <a:ext uri="{FF2B5EF4-FFF2-40B4-BE49-F238E27FC236}">
                  <a16:creationId xmlns:a16="http://schemas.microsoft.com/office/drawing/2014/main" id="{E6373046-524A-4B6C-8536-1AEAD88BD1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11634" y="560771"/>
              <a:ext cx="425893" cy="425893"/>
            </a:xfrm>
            <a:prstGeom prst="rect">
              <a:avLst/>
            </a:prstGeom>
          </p:spPr>
        </p:pic>
        <p:pic>
          <p:nvPicPr>
            <p:cNvPr id="63" name="Graphic 62" descr="Plant">
              <a:extLst>
                <a:ext uri="{FF2B5EF4-FFF2-40B4-BE49-F238E27FC236}">
                  <a16:creationId xmlns:a16="http://schemas.microsoft.com/office/drawing/2014/main" id="{0C6CADC3-75B6-47A9-B95C-CB34DD3C33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4618" y="268738"/>
              <a:ext cx="717927" cy="717927"/>
            </a:xfrm>
            <a:prstGeom prst="rect">
              <a:avLst/>
            </a:prstGeom>
          </p:spPr>
        </p:pic>
        <p:pic>
          <p:nvPicPr>
            <p:cNvPr id="64" name="Graphic 63" descr="Deciduous tree">
              <a:extLst>
                <a:ext uri="{FF2B5EF4-FFF2-40B4-BE49-F238E27FC236}">
                  <a16:creationId xmlns:a16="http://schemas.microsoft.com/office/drawing/2014/main" id="{9356701C-55A8-4D93-ADA6-B1E83F3B56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55799" y="-371258"/>
              <a:ext cx="1357923" cy="1357923"/>
            </a:xfrm>
            <a:prstGeom prst="rect">
              <a:avLst/>
            </a:prstGeom>
          </p:spPr>
        </p:pic>
      </p:grpSp>
      <p:sp>
        <p:nvSpPr>
          <p:cNvPr id="2" name="Footer Placeholder 1">
            <a:extLst>
              <a:ext uri="{FF2B5EF4-FFF2-40B4-BE49-F238E27FC236}">
                <a16:creationId xmlns:a16="http://schemas.microsoft.com/office/drawing/2014/main" id="{5CB75F91-E589-B444-BFE4-10C1A95030A4}"/>
              </a:ext>
            </a:extLst>
          </p:cNvPr>
          <p:cNvSpPr>
            <a:spLocks noGrp="1"/>
          </p:cNvSpPr>
          <p:nvPr>
            <p:ph type="ftr" sz="quarter" idx="11"/>
          </p:nvPr>
        </p:nvSpPr>
        <p:spPr/>
        <p:txBody>
          <a:bodyPr/>
          <a:lstStyle/>
          <a:p>
            <a:r>
              <a:rPr lang="en-GB"/>
              <a:t>© 2020 IBM Corporation    </a:t>
            </a:r>
            <a:endParaRPr lang="en-US" dirty="0"/>
          </a:p>
        </p:txBody>
      </p:sp>
    </p:spTree>
    <p:extLst>
      <p:ext uri="{BB962C8B-B14F-4D97-AF65-F5344CB8AC3E}">
        <p14:creationId xmlns:p14="http://schemas.microsoft.com/office/powerpoint/2010/main" val="2310713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B4694A-38CD-DF44-9463-54AF618BCDDB}"/>
              </a:ext>
            </a:extLst>
          </p:cNvPr>
          <p:cNvSpPr>
            <a:spLocks noGrp="1"/>
          </p:cNvSpPr>
          <p:nvPr>
            <p:ph type="ftr" sz="quarter" idx="10"/>
          </p:nvPr>
        </p:nvSpPr>
        <p:spPr/>
        <p:txBody>
          <a:bodyPr/>
          <a:lstStyle/>
          <a:p>
            <a:r>
              <a:rPr lang="en-GB"/>
              <a:t>© 2020 IBM Corporation    </a:t>
            </a:r>
            <a:endParaRPr lang="en-US" dirty="0"/>
          </a:p>
        </p:txBody>
      </p:sp>
      <p:sp>
        <p:nvSpPr>
          <p:cNvPr id="4" name="Title 3">
            <a:extLst>
              <a:ext uri="{FF2B5EF4-FFF2-40B4-BE49-F238E27FC236}">
                <a16:creationId xmlns:a16="http://schemas.microsoft.com/office/drawing/2014/main" id="{C02D3903-78CD-3C49-825D-62DCDC17607E}"/>
              </a:ext>
            </a:extLst>
          </p:cNvPr>
          <p:cNvSpPr>
            <a:spLocks noGrp="1"/>
          </p:cNvSpPr>
          <p:nvPr>
            <p:ph type="title"/>
          </p:nvPr>
        </p:nvSpPr>
        <p:spPr/>
        <p:txBody>
          <a:bodyPr/>
          <a:lstStyle/>
          <a:p>
            <a:r>
              <a:rPr lang="en-US" dirty="0"/>
              <a:t>Demonstrating the simplicity of MQ</a:t>
            </a:r>
          </a:p>
        </p:txBody>
      </p:sp>
      <p:sp>
        <p:nvSpPr>
          <p:cNvPr id="5" name="Text Placeholder 4">
            <a:extLst>
              <a:ext uri="{FF2B5EF4-FFF2-40B4-BE49-F238E27FC236}">
                <a16:creationId xmlns:a16="http://schemas.microsoft.com/office/drawing/2014/main" id="{7AB254B7-645A-8B4F-A38D-67DC104970B2}"/>
              </a:ext>
            </a:extLst>
          </p:cNvPr>
          <p:cNvSpPr>
            <a:spLocks noGrp="1"/>
          </p:cNvSpPr>
          <p:nvPr>
            <p:ph type="body" sz="quarter" idx="12"/>
          </p:nvPr>
        </p:nvSpPr>
        <p:spPr>
          <a:xfrm>
            <a:off x="228598" y="492369"/>
            <a:ext cx="4114800" cy="4119313"/>
          </a:xfrm>
        </p:spPr>
        <p:txBody>
          <a:bodyPr/>
          <a:lstStyle/>
          <a:p>
            <a:r>
              <a:rPr lang="en-US" sz="1400" dirty="0"/>
              <a:t>There’s nothing like flashing lights and wires to grab people’s attention. We want everyone to know how easy it is to write messaging applications and how powerful MQ is in supporting them</a:t>
            </a:r>
          </a:p>
          <a:p>
            <a:endParaRPr lang="en-US" sz="1400" dirty="0"/>
          </a:p>
          <a:p>
            <a:endParaRPr lang="en-US" sz="1400" dirty="0"/>
          </a:p>
          <a:p>
            <a:r>
              <a:rPr lang="en-US" sz="1400" dirty="0"/>
              <a:t>Ever tried </a:t>
            </a:r>
            <a:r>
              <a:rPr lang="en-US" sz="1400" b="1" dirty="0"/>
              <a:t>Scratch,</a:t>
            </a:r>
            <a:r>
              <a:rPr lang="en-US" sz="1400" dirty="0"/>
              <a:t> a graphical way to code, aimed at kids but ideal to show how easily asynchronous messaging can improve your applications with an MQ plugin</a:t>
            </a:r>
          </a:p>
          <a:p>
            <a:endParaRPr lang="en-US" sz="1400" dirty="0"/>
          </a:p>
          <a:p>
            <a:endParaRPr lang="en-US" sz="1400" dirty="0"/>
          </a:p>
          <a:p>
            <a:endParaRPr lang="en-US" sz="1400" dirty="0"/>
          </a:p>
          <a:p>
            <a:r>
              <a:rPr lang="en-US" sz="1400" dirty="0"/>
              <a:t>Heard of the </a:t>
            </a:r>
            <a:r>
              <a:rPr lang="en-US" sz="1400" b="1" dirty="0"/>
              <a:t>Raspberry PI</a:t>
            </a:r>
            <a:r>
              <a:rPr lang="en-US" sz="1400" dirty="0"/>
              <a:t>? You think MQ is a heavyweight solution? We run an HA pair of queue managers on two $5 Raspberry PI Zeros!</a:t>
            </a:r>
          </a:p>
          <a:p>
            <a:endParaRPr lang="en-US" sz="1400" dirty="0"/>
          </a:p>
          <a:p>
            <a:r>
              <a:rPr lang="en-US" sz="1400"/>
              <a:t> </a:t>
            </a:r>
          </a:p>
          <a:p>
            <a:endParaRPr lang="en-US" sz="1400"/>
          </a:p>
          <a:p>
            <a:r>
              <a:rPr lang="en-US" sz="1400"/>
              <a:t>The PI version of MQ is now available under a developer (unsupported) license</a:t>
            </a:r>
            <a:endParaRPr lang="en-US" sz="1400" dirty="0"/>
          </a:p>
        </p:txBody>
      </p:sp>
      <p:pic>
        <p:nvPicPr>
          <p:cNvPr id="7" name="Picture 6">
            <a:extLst>
              <a:ext uri="{FF2B5EF4-FFF2-40B4-BE49-F238E27FC236}">
                <a16:creationId xmlns:a16="http://schemas.microsoft.com/office/drawing/2014/main" id="{D6CCFB8F-5D76-E148-885D-C6FBD6AB52BC}"/>
              </a:ext>
            </a:extLst>
          </p:cNvPr>
          <p:cNvPicPr>
            <a:picLocks noChangeAspect="1"/>
          </p:cNvPicPr>
          <p:nvPr/>
        </p:nvPicPr>
        <p:blipFill>
          <a:blip r:embed="rId2"/>
          <a:stretch>
            <a:fillRect/>
          </a:stretch>
        </p:blipFill>
        <p:spPr>
          <a:xfrm>
            <a:off x="6433597" y="2431077"/>
            <a:ext cx="2481803" cy="2117805"/>
          </a:xfrm>
          <a:prstGeom prst="rect">
            <a:avLst/>
          </a:prstGeom>
          <a:effectLst>
            <a:outerShdw blurRad="50800" dist="76200" dir="2700000" algn="tl" rotWithShape="0">
              <a:prstClr val="black">
                <a:alpha val="40000"/>
              </a:prstClr>
            </a:outerShdw>
          </a:effectLst>
        </p:spPr>
      </p:pic>
      <p:pic>
        <p:nvPicPr>
          <p:cNvPr id="8" name="Picture 7">
            <a:extLst>
              <a:ext uri="{FF2B5EF4-FFF2-40B4-BE49-F238E27FC236}">
                <a16:creationId xmlns:a16="http://schemas.microsoft.com/office/drawing/2014/main" id="{2452CF56-22A8-FD4B-BBDC-C882AD44B662}"/>
              </a:ext>
            </a:extLst>
          </p:cNvPr>
          <p:cNvPicPr>
            <a:picLocks noChangeAspect="1"/>
          </p:cNvPicPr>
          <p:nvPr/>
        </p:nvPicPr>
        <p:blipFill>
          <a:blip r:embed="rId3"/>
          <a:stretch>
            <a:fillRect/>
          </a:stretch>
        </p:blipFill>
        <p:spPr>
          <a:xfrm>
            <a:off x="5094514" y="514475"/>
            <a:ext cx="3820886" cy="1710844"/>
          </a:xfrm>
          <a:prstGeom prst="rect">
            <a:avLst/>
          </a:prstGeom>
          <a:effectLst>
            <a:outerShdw blurRad="50800" dist="76200" dir="2700000" algn="tl" rotWithShape="0">
              <a:prstClr val="black">
                <a:alpha val="40000"/>
              </a:prstClr>
            </a:outerShdw>
          </a:effectLst>
        </p:spPr>
      </p:pic>
      <p:pic>
        <p:nvPicPr>
          <p:cNvPr id="12" name="Content Placeholder 4">
            <a:extLst>
              <a:ext uri="{FF2B5EF4-FFF2-40B4-BE49-F238E27FC236}">
                <a16:creationId xmlns:a16="http://schemas.microsoft.com/office/drawing/2014/main" id="{15C5561A-FE5A-DA46-8EBC-F604EFC0E04D}"/>
              </a:ext>
            </a:extLst>
          </p:cNvPr>
          <p:cNvPicPr>
            <a:picLocks noChangeAspect="1"/>
          </p:cNvPicPr>
          <p:nvPr/>
        </p:nvPicPr>
        <p:blipFill rotWithShape="1">
          <a:blip r:embed="rId4"/>
          <a:srcRect t="57593" r="65386"/>
          <a:stretch/>
        </p:blipFill>
        <p:spPr>
          <a:xfrm>
            <a:off x="4713094" y="2431911"/>
            <a:ext cx="1511612" cy="1388958"/>
          </a:xfrm>
          <a:prstGeom prst="rect">
            <a:avLst/>
          </a:prstGeom>
          <a:effectLst>
            <a:outerShdw blurRad="50800" dist="76200" dir="2700000" algn="tl" rotWithShape="0">
              <a:prstClr val="black">
                <a:alpha val="40000"/>
              </a:prstClr>
            </a:outerShdw>
          </a:effectLst>
        </p:spPr>
      </p:pic>
      <p:sp>
        <p:nvSpPr>
          <p:cNvPr id="13" name="Rectangle 12">
            <a:extLst>
              <a:ext uri="{FF2B5EF4-FFF2-40B4-BE49-F238E27FC236}">
                <a16:creationId xmlns:a16="http://schemas.microsoft.com/office/drawing/2014/main" id="{7351705E-CF7D-BC4E-8958-CDCAAB9471FE}"/>
              </a:ext>
            </a:extLst>
          </p:cNvPr>
          <p:cNvSpPr/>
          <p:nvPr/>
        </p:nvSpPr>
        <p:spPr>
          <a:xfrm>
            <a:off x="984067" y="4122233"/>
            <a:ext cx="2603863" cy="358118"/>
          </a:xfrm>
          <a:prstGeom prst="rect">
            <a:avLst/>
          </a:prstGeom>
          <a:solidFill>
            <a:srgbClr val="EAEAEA"/>
          </a:solidFill>
          <a:ln>
            <a:noFill/>
          </a:ln>
          <a:effectLst>
            <a:outerShdw blurRad="50800" dist="63500" dir="2700000" algn="tl" rotWithShape="0">
              <a:prstClr val="black">
                <a:alpha val="40000"/>
              </a:prstClr>
            </a:outerShdw>
          </a:effectLst>
        </p:spPr>
        <p:txBody>
          <a:bodyPr wrap="square" lIns="0" tIns="0" rIns="0" bIns="0" rtlCol="0" anchor="ctr">
            <a:noAutofit/>
          </a:bodyPr>
          <a:lstStyle/>
          <a:p>
            <a:pPr algn="ctr"/>
            <a:r>
              <a:rPr lang="en-US" sz="1400" b="1" dirty="0">
                <a:latin typeface="Arial"/>
                <a:cs typeface="Arial"/>
              </a:rPr>
              <a:t>ibm.biz/ibmmq-pi</a:t>
            </a:r>
          </a:p>
        </p:txBody>
      </p:sp>
      <p:sp>
        <p:nvSpPr>
          <p:cNvPr id="14" name="Rectangle 13">
            <a:extLst>
              <a:ext uri="{FF2B5EF4-FFF2-40B4-BE49-F238E27FC236}">
                <a16:creationId xmlns:a16="http://schemas.microsoft.com/office/drawing/2014/main" id="{2519BF2C-A0AB-0A41-9E44-C35B889F8FA1}"/>
              </a:ext>
            </a:extLst>
          </p:cNvPr>
          <p:cNvSpPr/>
          <p:nvPr/>
        </p:nvSpPr>
        <p:spPr>
          <a:xfrm>
            <a:off x="984068" y="2768272"/>
            <a:ext cx="2603863" cy="358118"/>
          </a:xfrm>
          <a:prstGeom prst="rect">
            <a:avLst/>
          </a:prstGeom>
          <a:solidFill>
            <a:srgbClr val="EAEAEA"/>
          </a:solidFill>
          <a:ln>
            <a:noFill/>
          </a:ln>
          <a:effectLst>
            <a:outerShdw blurRad="50800" dist="63500" dir="2700000" algn="tl" rotWithShape="0">
              <a:prstClr val="black">
                <a:alpha val="40000"/>
              </a:prstClr>
            </a:outerShdw>
          </a:effectLst>
        </p:spPr>
        <p:txBody>
          <a:bodyPr wrap="square" lIns="0" tIns="0" rIns="0" bIns="0" rtlCol="0" anchor="ctr">
            <a:noAutofit/>
          </a:bodyPr>
          <a:lstStyle/>
          <a:p>
            <a:pPr algn="ctr"/>
            <a:r>
              <a:rPr lang="en-US" sz="1400" b="1" dirty="0">
                <a:latin typeface="Arial"/>
                <a:cs typeface="Arial"/>
              </a:rPr>
              <a:t>ibm.biz/ibmmq-scratch</a:t>
            </a:r>
          </a:p>
        </p:txBody>
      </p:sp>
    </p:spTree>
    <p:extLst>
      <p:ext uri="{BB962C8B-B14F-4D97-AF65-F5344CB8AC3E}">
        <p14:creationId xmlns:p14="http://schemas.microsoft.com/office/powerpoint/2010/main" val="408329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4639F9-8F13-3A49-B5F6-945D1E9A9EF1}"/>
              </a:ext>
            </a:extLst>
          </p:cNvPr>
          <p:cNvSpPr>
            <a:spLocks noGrp="1"/>
          </p:cNvSpPr>
          <p:nvPr>
            <p:ph type="ftr" sz="quarter" idx="10"/>
          </p:nvPr>
        </p:nvSpPr>
        <p:spPr/>
        <p:txBody>
          <a:bodyPr/>
          <a:lstStyle/>
          <a:p>
            <a:r>
              <a:rPr lang="en-GB"/>
              <a:t>© 2020 IBM Corporation    </a:t>
            </a:r>
            <a:endParaRPr lang="en-US" dirty="0"/>
          </a:p>
        </p:txBody>
      </p:sp>
      <p:sp>
        <p:nvSpPr>
          <p:cNvPr id="2" name="Title 1">
            <a:extLst>
              <a:ext uri="{FF2B5EF4-FFF2-40B4-BE49-F238E27FC236}">
                <a16:creationId xmlns:a16="http://schemas.microsoft.com/office/drawing/2014/main" id="{7B84CB85-EAA1-B84F-8550-14E258141C73}"/>
              </a:ext>
            </a:extLst>
          </p:cNvPr>
          <p:cNvSpPr>
            <a:spLocks noGrp="1"/>
          </p:cNvSpPr>
          <p:nvPr>
            <p:ph type="title"/>
          </p:nvPr>
        </p:nvSpPr>
        <p:spPr/>
        <p:txBody>
          <a:bodyPr/>
          <a:lstStyle/>
          <a:p>
            <a:r>
              <a:rPr lang="en-US" dirty="0"/>
              <a:t>Developing applications</a:t>
            </a:r>
          </a:p>
        </p:txBody>
      </p:sp>
      <p:sp>
        <p:nvSpPr>
          <p:cNvPr id="6" name="Text Placeholder 5">
            <a:extLst>
              <a:ext uri="{FF2B5EF4-FFF2-40B4-BE49-F238E27FC236}">
                <a16:creationId xmlns:a16="http://schemas.microsoft.com/office/drawing/2014/main" id="{46F3CB22-FFEF-A94E-990B-BB5B739D8F16}"/>
              </a:ext>
            </a:extLst>
          </p:cNvPr>
          <p:cNvSpPr>
            <a:spLocks noGrp="1"/>
          </p:cNvSpPr>
          <p:nvPr>
            <p:ph type="body" sz="quarter" idx="12"/>
          </p:nvPr>
        </p:nvSpPr>
        <p:spPr/>
        <p:txBody>
          <a:bodyPr anchor="t"/>
          <a:lstStyle/>
          <a:p>
            <a:r>
              <a:rPr lang="en-US" sz="1400" dirty="0"/>
              <a:t>Build your applications simply, with no need for an</a:t>
            </a:r>
            <a:br>
              <a:rPr lang="en-US" sz="1400" dirty="0"/>
            </a:br>
            <a:r>
              <a:rPr lang="en-US" sz="1400" dirty="0"/>
              <a:t>MQ installation</a:t>
            </a:r>
          </a:p>
          <a:p>
            <a:endParaRPr lang="en-US" sz="800" dirty="0"/>
          </a:p>
          <a:p>
            <a:pPr marL="225419"/>
            <a:r>
              <a:rPr lang="en-US" sz="1200" dirty="0"/>
              <a:t>Pull Java directly from the </a:t>
            </a:r>
            <a:r>
              <a:rPr lang="en-US" sz="1200" b="1" dirty="0"/>
              <a:t>Maven</a:t>
            </a:r>
            <a:r>
              <a:rPr lang="en-US" sz="1200" dirty="0"/>
              <a:t> repository and .NET from NuGet</a:t>
            </a:r>
          </a:p>
          <a:p>
            <a:pPr marL="225419"/>
            <a:endParaRPr lang="en-US" sz="700" dirty="0"/>
          </a:p>
          <a:p>
            <a:pPr marL="225419"/>
            <a:r>
              <a:rPr lang="en-US" sz="1200" dirty="0"/>
              <a:t>The </a:t>
            </a:r>
            <a:r>
              <a:rPr lang="en-US" sz="1200" b="1" dirty="0"/>
              <a:t>SDK</a:t>
            </a:r>
            <a:r>
              <a:rPr lang="en-US" sz="1200" dirty="0"/>
              <a:t> has been added to the MQ redistributable client, removing the need to install it to build from </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Develop your applications on the platform of your choice for free</a:t>
            </a:r>
          </a:p>
          <a:p>
            <a:endParaRPr lang="en-US" sz="1400" dirty="0"/>
          </a:p>
          <a:p>
            <a:r>
              <a:rPr lang="en-US" sz="1400" dirty="0"/>
              <a:t>The full MQ Advanced for Developers is available on Windows and Linux with the addition of a MacOS MQ client and SDK for Developers</a:t>
            </a:r>
          </a:p>
        </p:txBody>
      </p:sp>
      <p:pic>
        <p:nvPicPr>
          <p:cNvPr id="20" name="Graphic 19" descr="Download from cloud">
            <a:extLst>
              <a:ext uri="{FF2B5EF4-FFF2-40B4-BE49-F238E27FC236}">
                <a16:creationId xmlns:a16="http://schemas.microsoft.com/office/drawing/2014/main" id="{BD017619-45DB-0947-88E7-A3887D0F4A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0815" y="1669533"/>
            <a:ext cx="914400" cy="914400"/>
          </a:xfrm>
          <a:prstGeom prst="rect">
            <a:avLst/>
          </a:prstGeom>
          <a:effectLst>
            <a:outerShdw blurRad="50800" dist="38100" dir="2700000" algn="tl" rotWithShape="0">
              <a:prstClr val="black">
                <a:alpha val="40000"/>
              </a:prstClr>
            </a:outerShdw>
          </a:effectLst>
        </p:spPr>
      </p:pic>
      <p:sp>
        <p:nvSpPr>
          <p:cNvPr id="22" name="TextBox 21">
            <a:extLst>
              <a:ext uri="{FF2B5EF4-FFF2-40B4-BE49-F238E27FC236}">
                <a16:creationId xmlns:a16="http://schemas.microsoft.com/office/drawing/2014/main" id="{8A7C84C5-5AAE-E84E-B06C-ADF334D54770}"/>
              </a:ext>
            </a:extLst>
          </p:cNvPr>
          <p:cNvSpPr txBox="1"/>
          <p:nvPr/>
        </p:nvSpPr>
        <p:spPr>
          <a:xfrm>
            <a:off x="5812356" y="1613396"/>
            <a:ext cx="829073" cy="369332"/>
          </a:xfrm>
          <a:prstGeom prst="rect">
            <a:avLst/>
          </a:prstGeom>
          <a:noFill/>
        </p:spPr>
        <p:txBody>
          <a:bodyPr wrap="none" rtlCol="0">
            <a:spAutoFit/>
          </a:bodyPr>
          <a:lstStyle/>
          <a:p>
            <a:r>
              <a:rPr lang="en-US" sz="1800" b="1" dirty="0">
                <a:solidFill>
                  <a:schemeClr val="tx1">
                    <a:lumMod val="75000"/>
                    <a:lumOff val="25000"/>
                  </a:schemeClr>
                </a:solidFill>
                <a:latin typeface="IBM Plex Sans Condensed" panose="020B0506050203000203" pitchFamily="34" charset="77"/>
              </a:rPr>
              <a:t>Maven</a:t>
            </a:r>
          </a:p>
        </p:txBody>
      </p:sp>
      <p:sp>
        <p:nvSpPr>
          <p:cNvPr id="24" name="TextBox 23">
            <a:extLst>
              <a:ext uri="{FF2B5EF4-FFF2-40B4-BE49-F238E27FC236}">
                <a16:creationId xmlns:a16="http://schemas.microsoft.com/office/drawing/2014/main" id="{E4EA1494-CE17-E944-B860-89F91FE14CDB}"/>
              </a:ext>
            </a:extLst>
          </p:cNvPr>
          <p:cNvSpPr txBox="1"/>
          <p:nvPr/>
        </p:nvSpPr>
        <p:spPr>
          <a:xfrm>
            <a:off x="6348720" y="1245867"/>
            <a:ext cx="585417" cy="369332"/>
          </a:xfrm>
          <a:prstGeom prst="rect">
            <a:avLst/>
          </a:prstGeom>
          <a:noFill/>
        </p:spPr>
        <p:txBody>
          <a:bodyPr wrap="none" rtlCol="0">
            <a:spAutoFit/>
          </a:bodyPr>
          <a:lstStyle/>
          <a:p>
            <a:r>
              <a:rPr lang="en-US" sz="1800" b="1" dirty="0">
                <a:solidFill>
                  <a:schemeClr val="tx1">
                    <a:lumMod val="75000"/>
                    <a:lumOff val="25000"/>
                  </a:schemeClr>
                </a:solidFill>
                <a:latin typeface="IBM Plex Sans Condensed" panose="020B0506050203000203" pitchFamily="34" charset="77"/>
              </a:rPr>
              <a:t>IBM</a:t>
            </a:r>
          </a:p>
        </p:txBody>
      </p:sp>
      <p:pic>
        <p:nvPicPr>
          <p:cNvPr id="16386" name="Picture 2" descr="Image result for Mac icon">
            <a:extLst>
              <a:ext uri="{FF2B5EF4-FFF2-40B4-BE49-F238E27FC236}">
                <a16:creationId xmlns:a16="http://schemas.microsoft.com/office/drawing/2014/main" id="{A7150E7E-7FA1-1548-BA44-3BCFFBF0D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986" y="3301739"/>
            <a:ext cx="1381571" cy="138157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1E93B5A2-7B28-2E43-8B5C-BD214529FB7E}"/>
              </a:ext>
            </a:extLst>
          </p:cNvPr>
          <p:cNvCxnSpPr/>
          <p:nvPr/>
        </p:nvCxnSpPr>
        <p:spPr>
          <a:xfrm>
            <a:off x="4564685" y="2988545"/>
            <a:ext cx="404477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0F47A03-F7FD-EF4B-91F4-5829A03287AB}"/>
              </a:ext>
            </a:extLst>
          </p:cNvPr>
          <p:cNvCxnSpPr/>
          <p:nvPr/>
        </p:nvCxnSpPr>
        <p:spPr>
          <a:xfrm>
            <a:off x="519912" y="2983014"/>
            <a:ext cx="4044773"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D3583DA-14D2-7448-A1C3-7CE566801DF9}"/>
              </a:ext>
            </a:extLst>
          </p:cNvPr>
          <p:cNvSpPr txBox="1"/>
          <p:nvPr/>
        </p:nvSpPr>
        <p:spPr>
          <a:xfrm>
            <a:off x="6988745" y="1300202"/>
            <a:ext cx="622286" cy="369332"/>
          </a:xfrm>
          <a:prstGeom prst="rect">
            <a:avLst/>
          </a:prstGeom>
          <a:noFill/>
        </p:spPr>
        <p:txBody>
          <a:bodyPr wrap="none" rtlCol="0">
            <a:spAutoFit/>
          </a:bodyPr>
          <a:lstStyle/>
          <a:p>
            <a:r>
              <a:rPr lang="en-US" sz="1800" b="1" dirty="0">
                <a:solidFill>
                  <a:schemeClr val="tx1">
                    <a:lumMod val="75000"/>
                    <a:lumOff val="25000"/>
                  </a:schemeClr>
                </a:solidFill>
                <a:latin typeface="IBM Plex Sans Condensed" panose="020B0506050203000203" pitchFamily="34" charset="77"/>
              </a:rPr>
              <a:t>npm</a:t>
            </a:r>
          </a:p>
        </p:txBody>
      </p:sp>
      <p:sp>
        <p:nvSpPr>
          <p:cNvPr id="16" name="Rectangle 15">
            <a:extLst>
              <a:ext uri="{FF2B5EF4-FFF2-40B4-BE49-F238E27FC236}">
                <a16:creationId xmlns:a16="http://schemas.microsoft.com/office/drawing/2014/main" id="{B448D413-3F74-BE40-99C9-17119DD00BFF}"/>
              </a:ext>
            </a:extLst>
          </p:cNvPr>
          <p:cNvSpPr/>
          <p:nvPr/>
        </p:nvSpPr>
        <p:spPr>
          <a:xfrm>
            <a:off x="833866" y="2290624"/>
            <a:ext cx="2904268" cy="358118"/>
          </a:xfrm>
          <a:prstGeom prst="rect">
            <a:avLst/>
          </a:prstGeom>
          <a:solidFill>
            <a:srgbClr val="EBEBEB"/>
          </a:solidFill>
          <a:ln>
            <a:noFill/>
          </a:ln>
          <a:effectLst>
            <a:outerShdw blurRad="50800" dist="63500" dir="2700000" algn="tl" rotWithShape="0">
              <a:prstClr val="black">
                <a:alpha val="40000"/>
              </a:prstClr>
            </a:outerShdw>
          </a:effectLst>
        </p:spPr>
        <p:txBody>
          <a:bodyPr wrap="square" lIns="0" tIns="0" rIns="0" bIns="0" rtlCol="0" anchor="ctr">
            <a:noAutofit/>
          </a:bodyPr>
          <a:lstStyle/>
          <a:p>
            <a:pPr marL="225419" algn="ctr"/>
            <a:r>
              <a:rPr lang="en-US" sz="1400" b="1" dirty="0"/>
              <a:t>ibm.biz/MQdownloads</a:t>
            </a:r>
          </a:p>
        </p:txBody>
      </p:sp>
      <p:sp>
        <p:nvSpPr>
          <p:cNvPr id="18" name="TextBox 17">
            <a:extLst>
              <a:ext uri="{FF2B5EF4-FFF2-40B4-BE49-F238E27FC236}">
                <a16:creationId xmlns:a16="http://schemas.microsoft.com/office/drawing/2014/main" id="{4071A12D-E853-6D40-B6F2-181A560A88DB}"/>
              </a:ext>
            </a:extLst>
          </p:cNvPr>
          <p:cNvSpPr txBox="1"/>
          <p:nvPr/>
        </p:nvSpPr>
        <p:spPr>
          <a:xfrm>
            <a:off x="7385216" y="1723869"/>
            <a:ext cx="805029" cy="369332"/>
          </a:xfrm>
          <a:prstGeom prst="rect">
            <a:avLst/>
          </a:prstGeom>
          <a:noFill/>
        </p:spPr>
        <p:txBody>
          <a:bodyPr wrap="none" rtlCol="0">
            <a:spAutoFit/>
          </a:bodyPr>
          <a:lstStyle/>
          <a:p>
            <a:r>
              <a:rPr lang="en-US" sz="1800" b="1" dirty="0">
                <a:solidFill>
                  <a:schemeClr val="tx1">
                    <a:lumMod val="75000"/>
                    <a:lumOff val="25000"/>
                  </a:schemeClr>
                </a:solidFill>
                <a:latin typeface="IBM Plex Sans Condensed" panose="020B0506050203000203" pitchFamily="34" charset="77"/>
              </a:rPr>
              <a:t>NuGet</a:t>
            </a:r>
          </a:p>
        </p:txBody>
      </p:sp>
      <p:sp>
        <p:nvSpPr>
          <p:cNvPr id="5" name="TextBox 4">
            <a:extLst>
              <a:ext uri="{FF2B5EF4-FFF2-40B4-BE49-F238E27FC236}">
                <a16:creationId xmlns:a16="http://schemas.microsoft.com/office/drawing/2014/main" id="{EAB42FA4-6A80-0C4E-A041-9685C4C2E395}"/>
              </a:ext>
            </a:extLst>
          </p:cNvPr>
          <p:cNvSpPr txBox="1"/>
          <p:nvPr/>
        </p:nvSpPr>
        <p:spPr>
          <a:xfrm>
            <a:off x="6532183" y="3532698"/>
            <a:ext cx="760144" cy="507831"/>
          </a:xfrm>
          <a:prstGeom prst="rect">
            <a:avLst/>
          </a:prstGeom>
          <a:noFill/>
        </p:spPr>
        <p:txBody>
          <a:bodyPr wrap="none" rtlCol="0">
            <a:spAutoFit/>
          </a:bodyPr>
          <a:lstStyle/>
          <a:p>
            <a:r>
              <a:rPr lang="en-US" sz="2700" b="1" dirty="0"/>
              <a:t>&lt;/&gt;</a:t>
            </a:r>
          </a:p>
        </p:txBody>
      </p:sp>
    </p:spTree>
    <p:extLst>
      <p:ext uri="{BB962C8B-B14F-4D97-AF65-F5344CB8AC3E}">
        <p14:creationId xmlns:p14="http://schemas.microsoft.com/office/powerpoint/2010/main" val="340004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4639F9-8F13-3A49-B5F6-945D1E9A9EF1}"/>
              </a:ext>
            </a:extLst>
          </p:cNvPr>
          <p:cNvSpPr>
            <a:spLocks noGrp="1"/>
          </p:cNvSpPr>
          <p:nvPr>
            <p:ph type="ftr" sz="quarter" idx="10"/>
          </p:nvPr>
        </p:nvSpPr>
        <p:spPr/>
        <p:txBody>
          <a:bodyPr/>
          <a:lstStyle/>
          <a:p>
            <a:r>
              <a:rPr lang="en-GB"/>
              <a:t>© 2020 IBM Corporation    </a:t>
            </a:r>
            <a:endParaRPr lang="en-US" dirty="0"/>
          </a:p>
        </p:txBody>
      </p:sp>
      <p:sp>
        <p:nvSpPr>
          <p:cNvPr id="2" name="Title 1">
            <a:extLst>
              <a:ext uri="{FF2B5EF4-FFF2-40B4-BE49-F238E27FC236}">
                <a16:creationId xmlns:a16="http://schemas.microsoft.com/office/drawing/2014/main" id="{7B84CB85-EAA1-B84F-8550-14E258141C73}"/>
              </a:ext>
            </a:extLst>
          </p:cNvPr>
          <p:cNvSpPr>
            <a:spLocks noGrp="1"/>
          </p:cNvSpPr>
          <p:nvPr>
            <p:ph type="title"/>
          </p:nvPr>
        </p:nvSpPr>
        <p:spPr/>
        <p:txBody>
          <a:bodyPr/>
          <a:lstStyle/>
          <a:p>
            <a:r>
              <a:rPr lang="en-US" dirty="0"/>
              <a:t>Writing new applications</a:t>
            </a:r>
          </a:p>
        </p:txBody>
      </p:sp>
      <p:sp>
        <p:nvSpPr>
          <p:cNvPr id="6" name="Text Placeholder 5">
            <a:extLst>
              <a:ext uri="{FF2B5EF4-FFF2-40B4-BE49-F238E27FC236}">
                <a16:creationId xmlns:a16="http://schemas.microsoft.com/office/drawing/2014/main" id="{46F3CB22-FFEF-A94E-990B-BB5B739D8F16}"/>
              </a:ext>
            </a:extLst>
          </p:cNvPr>
          <p:cNvSpPr>
            <a:spLocks noGrp="1"/>
          </p:cNvSpPr>
          <p:nvPr>
            <p:ph type="body" sz="quarter" idx="12"/>
          </p:nvPr>
        </p:nvSpPr>
        <p:spPr>
          <a:xfrm>
            <a:off x="232195" y="642390"/>
            <a:ext cx="4250531" cy="4119313"/>
          </a:xfrm>
        </p:spPr>
        <p:txBody>
          <a:bodyPr anchor="t"/>
          <a:lstStyle/>
          <a:p>
            <a:r>
              <a:rPr lang="en-US" b="1" dirty="0"/>
              <a:t>REST Messaging</a:t>
            </a:r>
          </a:p>
          <a:p>
            <a:r>
              <a:rPr lang="en-US" sz="1400" dirty="0"/>
              <a:t>Providing a very simple way to get messages in and out of your MQ system</a:t>
            </a:r>
          </a:p>
          <a:p>
            <a:r>
              <a:rPr lang="en-US" sz="1400" dirty="0"/>
              <a:t>9.1.2 CD boosted the performance capability, 9.1.3 CD added message browse and 9.1.5 CD added publish</a:t>
            </a:r>
            <a:endParaRPr lang="en-US" dirty="0"/>
          </a:p>
          <a:p>
            <a:endParaRPr lang="en-US" dirty="0"/>
          </a:p>
          <a:p>
            <a:endParaRPr lang="en-US" dirty="0"/>
          </a:p>
          <a:p>
            <a:r>
              <a:rPr lang="en-US" b="1" dirty="0"/>
              <a:t>.NET Core</a:t>
            </a:r>
          </a:p>
          <a:p>
            <a:r>
              <a:rPr lang="en-US" sz="1400" dirty="0"/>
              <a:t>9.1.1 CD brought support for .NET Core on Windows</a:t>
            </a:r>
          </a:p>
          <a:p>
            <a:r>
              <a:rPr lang="en-US" sz="1400" dirty="0"/>
              <a:t>9.1.2 CD added Linux support</a:t>
            </a:r>
          </a:p>
          <a:p>
            <a:endParaRPr lang="en-US" dirty="0"/>
          </a:p>
          <a:p>
            <a:endParaRPr lang="en-US" dirty="0"/>
          </a:p>
          <a:p>
            <a:endParaRPr lang="en-US" dirty="0"/>
          </a:p>
          <a:p>
            <a:r>
              <a:rPr lang="en-US" b="1" dirty="0"/>
              <a:t>Open Source language bindings</a:t>
            </a:r>
          </a:p>
          <a:p>
            <a:r>
              <a:rPr lang="en-US" sz="1400" dirty="0"/>
              <a:t>Write MQI applications in Node.js and Golang</a:t>
            </a:r>
          </a:p>
          <a:p>
            <a:r>
              <a:rPr lang="en-US" sz="1400" dirty="0"/>
              <a:t>New simpler JMS style API for Golang</a:t>
            </a:r>
          </a:p>
          <a:p>
            <a:pPr algn="ctr"/>
            <a:endParaRPr lang="en-US" sz="1200" dirty="0"/>
          </a:p>
          <a:p>
            <a:r>
              <a:rPr lang="en-US" sz="1400" b="1" dirty="0"/>
              <a:t>                    github.com/ibm-messaging</a:t>
            </a:r>
          </a:p>
          <a:p>
            <a:endParaRPr lang="en-US" sz="1400" dirty="0"/>
          </a:p>
        </p:txBody>
      </p:sp>
      <p:grpSp>
        <p:nvGrpSpPr>
          <p:cNvPr id="17" name="Group 16">
            <a:extLst>
              <a:ext uri="{FF2B5EF4-FFF2-40B4-BE49-F238E27FC236}">
                <a16:creationId xmlns:a16="http://schemas.microsoft.com/office/drawing/2014/main" id="{4990E8B0-BDE3-9E49-9689-E14A1AF985B1}"/>
              </a:ext>
            </a:extLst>
          </p:cNvPr>
          <p:cNvGrpSpPr/>
          <p:nvPr/>
        </p:nvGrpSpPr>
        <p:grpSpPr>
          <a:xfrm>
            <a:off x="5403574" y="2182180"/>
            <a:ext cx="1154483" cy="1054505"/>
            <a:chOff x="4854677" y="2229901"/>
            <a:chExt cx="1154483" cy="1054505"/>
          </a:xfrm>
        </p:grpSpPr>
        <p:pic>
          <p:nvPicPr>
            <p:cNvPr id="17414" name="Picture 6" descr="Image result for code icon">
              <a:extLst>
                <a:ext uri="{FF2B5EF4-FFF2-40B4-BE49-F238E27FC236}">
                  <a16:creationId xmlns:a16="http://schemas.microsoft.com/office/drawing/2014/main" id="{815F9731-0136-D847-A484-5115E21CC77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8592" y="2229901"/>
              <a:ext cx="818956" cy="81895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3E465C2-FC54-024B-8D66-B878DBF50DE3}"/>
                </a:ext>
              </a:extLst>
            </p:cNvPr>
            <p:cNvSpPr txBox="1"/>
            <p:nvPr/>
          </p:nvSpPr>
          <p:spPr>
            <a:xfrm>
              <a:off x="4854677" y="2915074"/>
              <a:ext cx="1154483"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.NET Core</a:t>
              </a:r>
            </a:p>
          </p:txBody>
        </p:sp>
      </p:grpSp>
      <p:grpSp>
        <p:nvGrpSpPr>
          <p:cNvPr id="21" name="Group 20">
            <a:extLst>
              <a:ext uri="{FF2B5EF4-FFF2-40B4-BE49-F238E27FC236}">
                <a16:creationId xmlns:a16="http://schemas.microsoft.com/office/drawing/2014/main" id="{B801D727-5A9D-3146-B590-140075B89D60}"/>
              </a:ext>
            </a:extLst>
          </p:cNvPr>
          <p:cNvGrpSpPr/>
          <p:nvPr/>
        </p:nvGrpSpPr>
        <p:grpSpPr>
          <a:xfrm>
            <a:off x="4608228" y="3694526"/>
            <a:ext cx="1386918" cy="1067177"/>
            <a:chOff x="4780479" y="2229901"/>
            <a:chExt cx="1386918" cy="1067177"/>
          </a:xfrm>
        </p:grpSpPr>
        <p:pic>
          <p:nvPicPr>
            <p:cNvPr id="22" name="Picture 6" descr="Image result for code icon">
              <a:extLst>
                <a:ext uri="{FF2B5EF4-FFF2-40B4-BE49-F238E27FC236}">
                  <a16:creationId xmlns:a16="http://schemas.microsoft.com/office/drawing/2014/main" id="{7E139C55-8402-0944-87A1-6E6CF76B37F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8592" y="2229901"/>
              <a:ext cx="818956" cy="81895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92284D-89BD-1441-B5D0-C51F818C5F6A}"/>
                </a:ext>
              </a:extLst>
            </p:cNvPr>
            <p:cNvSpPr txBox="1"/>
            <p:nvPr/>
          </p:nvSpPr>
          <p:spPr>
            <a:xfrm>
              <a:off x="4780479" y="2927746"/>
              <a:ext cx="1386918"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Node.js MQI</a:t>
              </a:r>
            </a:p>
          </p:txBody>
        </p:sp>
      </p:grpSp>
      <p:grpSp>
        <p:nvGrpSpPr>
          <p:cNvPr id="27" name="Group 26">
            <a:extLst>
              <a:ext uri="{FF2B5EF4-FFF2-40B4-BE49-F238E27FC236}">
                <a16:creationId xmlns:a16="http://schemas.microsoft.com/office/drawing/2014/main" id="{B6DE0DB6-465B-234B-99F5-32B66CEBA641}"/>
              </a:ext>
            </a:extLst>
          </p:cNvPr>
          <p:cNvGrpSpPr/>
          <p:nvPr/>
        </p:nvGrpSpPr>
        <p:grpSpPr>
          <a:xfrm>
            <a:off x="6095261" y="3690753"/>
            <a:ext cx="1332416" cy="1070950"/>
            <a:chOff x="4789819" y="2229901"/>
            <a:chExt cx="1332416" cy="1070950"/>
          </a:xfrm>
        </p:grpSpPr>
        <p:pic>
          <p:nvPicPr>
            <p:cNvPr id="29" name="Picture 6" descr="Image result for code icon">
              <a:extLst>
                <a:ext uri="{FF2B5EF4-FFF2-40B4-BE49-F238E27FC236}">
                  <a16:creationId xmlns:a16="http://schemas.microsoft.com/office/drawing/2014/main" id="{0655F4AF-4A36-FA46-B268-A473B84FE03D}"/>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8592" y="2229901"/>
              <a:ext cx="818956" cy="81895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265939AB-0C64-A04A-B818-ACCE2357A288}"/>
                </a:ext>
              </a:extLst>
            </p:cNvPr>
            <p:cNvSpPr txBox="1"/>
            <p:nvPr/>
          </p:nvSpPr>
          <p:spPr>
            <a:xfrm>
              <a:off x="4789819" y="2931519"/>
              <a:ext cx="1332416"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Golang MQI</a:t>
              </a:r>
            </a:p>
          </p:txBody>
        </p:sp>
      </p:grpSp>
      <p:grpSp>
        <p:nvGrpSpPr>
          <p:cNvPr id="31" name="Group 30">
            <a:extLst>
              <a:ext uri="{FF2B5EF4-FFF2-40B4-BE49-F238E27FC236}">
                <a16:creationId xmlns:a16="http://schemas.microsoft.com/office/drawing/2014/main" id="{57647886-5111-DF47-BC18-4F6B24AB0C57}"/>
              </a:ext>
            </a:extLst>
          </p:cNvPr>
          <p:cNvGrpSpPr/>
          <p:nvPr/>
        </p:nvGrpSpPr>
        <p:grpSpPr>
          <a:xfrm>
            <a:off x="5567489" y="835766"/>
            <a:ext cx="818956" cy="1063117"/>
            <a:chOff x="5018592" y="2229901"/>
            <a:chExt cx="818956" cy="1063117"/>
          </a:xfrm>
        </p:grpSpPr>
        <p:pic>
          <p:nvPicPr>
            <p:cNvPr id="32" name="Picture 6" descr="Image result for code icon">
              <a:extLst>
                <a:ext uri="{FF2B5EF4-FFF2-40B4-BE49-F238E27FC236}">
                  <a16:creationId xmlns:a16="http://schemas.microsoft.com/office/drawing/2014/main" id="{14517074-6A96-FC48-8CD2-19FBD2C6541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8592" y="2229901"/>
              <a:ext cx="818956" cy="8189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1772E2C-E972-BB41-99B3-73CB47550631}"/>
                </a:ext>
              </a:extLst>
            </p:cNvPr>
            <p:cNvSpPr txBox="1"/>
            <p:nvPr/>
          </p:nvSpPr>
          <p:spPr>
            <a:xfrm>
              <a:off x="5076852" y="2923686"/>
              <a:ext cx="702436"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REST</a:t>
              </a:r>
            </a:p>
          </p:txBody>
        </p:sp>
      </p:grpSp>
      <p:pic>
        <p:nvPicPr>
          <p:cNvPr id="16" name="Picture 15">
            <a:extLst>
              <a:ext uri="{FF2B5EF4-FFF2-40B4-BE49-F238E27FC236}">
                <a16:creationId xmlns:a16="http://schemas.microsoft.com/office/drawing/2014/main" id="{8FA4FE7C-F1D2-FA4D-BF48-52A4DE45293B}"/>
              </a:ext>
            </a:extLst>
          </p:cNvPr>
          <p:cNvPicPr>
            <a:picLocks noChangeAspect="1"/>
          </p:cNvPicPr>
          <p:nvPr/>
        </p:nvPicPr>
        <p:blipFill rotWithShape="1">
          <a:blip r:embed="rId4"/>
          <a:srcRect l="-1" t="2037" r="-3059" b="3380"/>
          <a:stretch/>
        </p:blipFill>
        <p:spPr>
          <a:xfrm>
            <a:off x="7142990" y="172304"/>
            <a:ext cx="1627483" cy="1106030"/>
          </a:xfrm>
          <a:prstGeom prst="rect">
            <a:avLst/>
          </a:prstGeom>
        </p:spPr>
      </p:pic>
      <p:grpSp>
        <p:nvGrpSpPr>
          <p:cNvPr id="41" name="Group 40">
            <a:extLst>
              <a:ext uri="{FF2B5EF4-FFF2-40B4-BE49-F238E27FC236}">
                <a16:creationId xmlns:a16="http://schemas.microsoft.com/office/drawing/2014/main" id="{1FE172B2-FD0E-6C4D-93FC-9BC5B8396216}"/>
              </a:ext>
            </a:extLst>
          </p:cNvPr>
          <p:cNvGrpSpPr/>
          <p:nvPr/>
        </p:nvGrpSpPr>
        <p:grpSpPr>
          <a:xfrm>
            <a:off x="7527792" y="3690753"/>
            <a:ext cx="1338828" cy="1070950"/>
            <a:chOff x="4789819" y="2229901"/>
            <a:chExt cx="1338828" cy="1070950"/>
          </a:xfrm>
        </p:grpSpPr>
        <p:pic>
          <p:nvPicPr>
            <p:cNvPr id="43" name="Picture 6" descr="Image result for code icon">
              <a:extLst>
                <a:ext uri="{FF2B5EF4-FFF2-40B4-BE49-F238E27FC236}">
                  <a16:creationId xmlns:a16="http://schemas.microsoft.com/office/drawing/2014/main" id="{D243785A-70AF-294A-A81F-30E5A18B6F1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8592" y="2229901"/>
              <a:ext cx="818956" cy="81895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8D7DF0D-474E-2B44-9B11-5BB203B6EB9D}"/>
                </a:ext>
              </a:extLst>
            </p:cNvPr>
            <p:cNvSpPr txBox="1"/>
            <p:nvPr/>
          </p:nvSpPr>
          <p:spPr>
            <a:xfrm>
              <a:off x="4789819" y="2931519"/>
              <a:ext cx="1338828"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Golang JMS</a:t>
              </a:r>
            </a:p>
          </p:txBody>
        </p:sp>
      </p:grpSp>
      <p:sp>
        <p:nvSpPr>
          <p:cNvPr id="45" name="TextBox 44">
            <a:extLst>
              <a:ext uri="{FF2B5EF4-FFF2-40B4-BE49-F238E27FC236}">
                <a16:creationId xmlns:a16="http://schemas.microsoft.com/office/drawing/2014/main" id="{8AE956B8-2032-E247-B32C-688ED324F3FD}"/>
              </a:ext>
            </a:extLst>
          </p:cNvPr>
          <p:cNvSpPr txBox="1"/>
          <p:nvPr/>
        </p:nvSpPr>
        <p:spPr>
          <a:xfrm>
            <a:off x="7203818" y="2218000"/>
            <a:ext cx="1098378"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Windows</a:t>
            </a:r>
          </a:p>
        </p:txBody>
      </p:sp>
      <p:sp>
        <p:nvSpPr>
          <p:cNvPr id="46" name="TextBox 45">
            <a:extLst>
              <a:ext uri="{FF2B5EF4-FFF2-40B4-BE49-F238E27FC236}">
                <a16:creationId xmlns:a16="http://schemas.microsoft.com/office/drawing/2014/main" id="{D7E04CAA-8DCA-EF4A-BF4A-4FA36F3E7821}"/>
              </a:ext>
            </a:extLst>
          </p:cNvPr>
          <p:cNvSpPr txBox="1"/>
          <p:nvPr/>
        </p:nvSpPr>
        <p:spPr>
          <a:xfrm>
            <a:off x="7323134" y="2803977"/>
            <a:ext cx="721672" cy="369332"/>
          </a:xfrm>
          <a:prstGeom prst="rect">
            <a:avLst/>
          </a:prstGeom>
          <a:noFill/>
        </p:spPr>
        <p:txBody>
          <a:bodyPr wrap="none" rtlCol="0">
            <a:spAutoFit/>
          </a:bodyPr>
          <a:lstStyle/>
          <a:p>
            <a:r>
              <a:rPr lang="en-US" sz="1800" b="1" dirty="0">
                <a:solidFill>
                  <a:schemeClr val="tx1">
                    <a:lumMod val="85000"/>
                    <a:lumOff val="15000"/>
                  </a:schemeClr>
                </a:solidFill>
                <a:latin typeface="IBM Plex Sans Condensed" panose="020B0506050203000203" pitchFamily="34" charset="77"/>
              </a:rPr>
              <a:t>Linux</a:t>
            </a:r>
          </a:p>
        </p:txBody>
      </p:sp>
      <p:cxnSp>
        <p:nvCxnSpPr>
          <p:cNvPr id="62" name="Straight Connector 61">
            <a:extLst>
              <a:ext uri="{FF2B5EF4-FFF2-40B4-BE49-F238E27FC236}">
                <a16:creationId xmlns:a16="http://schemas.microsoft.com/office/drawing/2014/main" id="{6C75DEC6-5EAD-3240-BE63-479D9082FBF9}"/>
              </a:ext>
            </a:extLst>
          </p:cNvPr>
          <p:cNvCxnSpPr/>
          <p:nvPr/>
        </p:nvCxnSpPr>
        <p:spPr>
          <a:xfrm>
            <a:off x="4564685" y="3427736"/>
            <a:ext cx="404477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89C9F72-109A-4A4F-B774-00178F7D4615}"/>
              </a:ext>
            </a:extLst>
          </p:cNvPr>
          <p:cNvCxnSpPr/>
          <p:nvPr/>
        </p:nvCxnSpPr>
        <p:spPr>
          <a:xfrm>
            <a:off x="4564684" y="2065889"/>
            <a:ext cx="404477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637AD0ED-1458-6945-AF0C-268820558491}"/>
              </a:ext>
            </a:extLst>
          </p:cNvPr>
          <p:cNvCxnSpPr/>
          <p:nvPr/>
        </p:nvCxnSpPr>
        <p:spPr>
          <a:xfrm>
            <a:off x="519912" y="3422205"/>
            <a:ext cx="4044773"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BCAB120-4FDC-F64F-B68B-4EBC945A5893}"/>
              </a:ext>
            </a:extLst>
          </p:cNvPr>
          <p:cNvCxnSpPr/>
          <p:nvPr/>
        </p:nvCxnSpPr>
        <p:spPr>
          <a:xfrm>
            <a:off x="519911" y="2060358"/>
            <a:ext cx="4044773"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08DFA1A2-39BD-9A47-B401-63541F65340F}"/>
              </a:ext>
            </a:extLst>
          </p:cNvPr>
          <p:cNvSpPr txBox="1"/>
          <p:nvPr/>
        </p:nvSpPr>
        <p:spPr>
          <a:xfrm>
            <a:off x="6882869" y="1317571"/>
            <a:ext cx="1848583" cy="646331"/>
          </a:xfrm>
          <a:prstGeom prst="rect">
            <a:avLst/>
          </a:prstGeom>
          <a:noFill/>
        </p:spPr>
        <p:txBody>
          <a:bodyPr wrap="none" rtlCol="0">
            <a:spAutoFit/>
          </a:bodyPr>
          <a:lstStyle/>
          <a:p>
            <a:pPr algn="ctr"/>
            <a:r>
              <a:rPr lang="en-US" sz="1800" b="1" dirty="0">
                <a:solidFill>
                  <a:schemeClr val="tx1">
                    <a:lumMod val="85000"/>
                    <a:lumOff val="15000"/>
                  </a:schemeClr>
                </a:solidFill>
                <a:latin typeface="IBM Plex Sans Condensed" panose="020B0506050203000203" pitchFamily="34" charset="77"/>
              </a:rPr>
              <a:t>put, get, browse,</a:t>
            </a:r>
            <a:br>
              <a:rPr lang="en-US" sz="1800" b="1" dirty="0">
                <a:solidFill>
                  <a:schemeClr val="tx1">
                    <a:lumMod val="85000"/>
                    <a:lumOff val="15000"/>
                  </a:schemeClr>
                </a:solidFill>
                <a:latin typeface="IBM Plex Sans Condensed" panose="020B0506050203000203" pitchFamily="34" charset="77"/>
              </a:rPr>
            </a:br>
            <a:r>
              <a:rPr lang="en-US" sz="1800" b="1" dirty="0">
                <a:solidFill>
                  <a:schemeClr val="tx1">
                    <a:lumMod val="85000"/>
                    <a:lumOff val="15000"/>
                  </a:schemeClr>
                </a:solidFill>
                <a:latin typeface="IBM Plex Sans Condensed" panose="020B0506050203000203" pitchFamily="34" charset="77"/>
              </a:rPr>
              <a:t>publish</a:t>
            </a:r>
          </a:p>
        </p:txBody>
      </p:sp>
      <p:sp>
        <p:nvSpPr>
          <p:cNvPr id="36" name="Rectangle 35">
            <a:extLst>
              <a:ext uri="{FF2B5EF4-FFF2-40B4-BE49-F238E27FC236}">
                <a16:creationId xmlns:a16="http://schemas.microsoft.com/office/drawing/2014/main" id="{E652B266-39A7-B64D-8EAF-3E2C8062D3B2}"/>
              </a:ext>
            </a:extLst>
          </p:cNvPr>
          <p:cNvSpPr/>
          <p:nvPr/>
        </p:nvSpPr>
        <p:spPr>
          <a:xfrm>
            <a:off x="984068" y="4609506"/>
            <a:ext cx="2603863" cy="358118"/>
          </a:xfrm>
          <a:prstGeom prst="rect">
            <a:avLst/>
          </a:prstGeom>
          <a:solidFill>
            <a:srgbClr val="EAEAEA"/>
          </a:solidFill>
          <a:ln>
            <a:noFill/>
          </a:ln>
          <a:effectLst>
            <a:outerShdw blurRad="50800" dist="63500" dir="2700000" algn="tl" rotWithShape="0">
              <a:prstClr val="black">
                <a:alpha val="40000"/>
              </a:prstClr>
            </a:outerShdw>
          </a:effectLst>
        </p:spPr>
        <p:txBody>
          <a:bodyPr wrap="square" lIns="0" tIns="0" rIns="0" bIns="0" rtlCol="0" anchor="ctr">
            <a:noAutofit/>
          </a:bodyPr>
          <a:lstStyle/>
          <a:p>
            <a:pPr algn="ctr"/>
            <a:r>
              <a:rPr lang="en-US" sz="1400" b="1" dirty="0"/>
              <a:t>github.com/ibm-messaging</a:t>
            </a:r>
          </a:p>
        </p:txBody>
      </p:sp>
    </p:spTree>
    <p:extLst>
      <p:ext uri="{BB962C8B-B14F-4D97-AF65-F5344CB8AC3E}">
        <p14:creationId xmlns:p14="http://schemas.microsoft.com/office/powerpoint/2010/main" val="162330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45F10C58-F9C4-7345-892A-DBA1547C4AD3}"/>
              </a:ext>
            </a:extLst>
          </p:cNvPr>
          <p:cNvPicPr>
            <a:picLocks noChangeAspect="1"/>
          </p:cNvPicPr>
          <p:nvPr/>
        </p:nvPicPr>
        <p:blipFill>
          <a:blip r:embed="rId3"/>
          <a:stretch>
            <a:fillRect/>
          </a:stretch>
        </p:blipFill>
        <p:spPr>
          <a:xfrm>
            <a:off x="440684" y="1319854"/>
            <a:ext cx="1232647" cy="1720134"/>
          </a:xfrm>
          <a:prstGeom prst="rect">
            <a:avLst/>
          </a:prstGeom>
        </p:spPr>
      </p:pic>
      <p:pic>
        <p:nvPicPr>
          <p:cNvPr id="99" name="Picture 98">
            <a:extLst>
              <a:ext uri="{FF2B5EF4-FFF2-40B4-BE49-F238E27FC236}">
                <a16:creationId xmlns:a16="http://schemas.microsoft.com/office/drawing/2014/main" id="{69E984C4-2D77-9D4C-83D9-49DB5E363EF1}"/>
              </a:ext>
            </a:extLst>
          </p:cNvPr>
          <p:cNvPicPr>
            <a:picLocks noChangeAspect="1"/>
          </p:cNvPicPr>
          <p:nvPr/>
        </p:nvPicPr>
        <p:blipFill>
          <a:blip r:embed="rId4"/>
          <a:stretch>
            <a:fillRect/>
          </a:stretch>
        </p:blipFill>
        <p:spPr>
          <a:xfrm>
            <a:off x="216683" y="2950507"/>
            <a:ext cx="1648195" cy="1648195"/>
          </a:xfrm>
          <a:prstGeom prst="rect">
            <a:avLst/>
          </a:prstGeom>
        </p:spPr>
      </p:pic>
      <p:sp>
        <p:nvSpPr>
          <p:cNvPr id="3" name="Content Placeholder 2"/>
          <p:cNvSpPr>
            <a:spLocks noGrp="1"/>
          </p:cNvSpPr>
          <p:nvPr>
            <p:ph sz="quarter" idx="20"/>
          </p:nvPr>
        </p:nvSpPr>
        <p:spPr/>
        <p:txBody>
          <a:bodyPr/>
          <a:lstStyle/>
          <a:p>
            <a:r>
              <a:rPr lang="en-US" dirty="0"/>
              <a:t> </a:t>
            </a:r>
          </a:p>
        </p:txBody>
      </p:sp>
      <p:sp>
        <p:nvSpPr>
          <p:cNvPr id="4" name="Content Placeholder 3"/>
          <p:cNvSpPr>
            <a:spLocks noGrp="1"/>
          </p:cNvSpPr>
          <p:nvPr>
            <p:ph sz="quarter" idx="21"/>
          </p:nvPr>
        </p:nvSpPr>
        <p:spPr/>
        <p:txBody>
          <a:bodyPr/>
          <a:lstStyle/>
          <a:p>
            <a:r>
              <a:rPr lang="en-US" dirty="0"/>
              <a:t> </a:t>
            </a:r>
          </a:p>
        </p:txBody>
      </p:sp>
      <p:sp>
        <p:nvSpPr>
          <p:cNvPr id="5" name="Content Placeholder 4"/>
          <p:cNvSpPr>
            <a:spLocks noGrp="1"/>
          </p:cNvSpPr>
          <p:nvPr>
            <p:ph sz="quarter" idx="22"/>
          </p:nvPr>
        </p:nvSpPr>
        <p:spPr>
          <a:xfrm>
            <a:off x="6876809" y="0"/>
            <a:ext cx="2286000" cy="5143500"/>
          </a:xfrm>
          <a:solidFill>
            <a:srgbClr val="02115A"/>
          </a:solidFill>
        </p:spPr>
        <p:txBody>
          <a:bodyPr/>
          <a:lstStyle/>
          <a:p>
            <a:r>
              <a:rPr lang="en-US" dirty="0"/>
              <a:t> </a:t>
            </a:r>
          </a:p>
        </p:txBody>
      </p:sp>
      <p:sp>
        <p:nvSpPr>
          <p:cNvPr id="9" name="Oval 8">
            <a:extLst>
              <a:ext uri="{FF2B5EF4-FFF2-40B4-BE49-F238E27FC236}">
                <a16:creationId xmlns:a16="http://schemas.microsoft.com/office/drawing/2014/main" id="{982C531F-55C3-5E4E-9D7B-826A2BC43592}"/>
              </a:ext>
            </a:extLst>
          </p:cNvPr>
          <p:cNvSpPr/>
          <p:nvPr/>
        </p:nvSpPr>
        <p:spPr>
          <a:xfrm>
            <a:off x="2621490" y="351993"/>
            <a:ext cx="6083598" cy="4363750"/>
          </a:xfrm>
          <a:prstGeom prst="ellipse">
            <a:avLst/>
          </a:prstGeom>
          <a:gradFill flip="none" rotWithShape="1">
            <a:gsLst>
              <a:gs pos="0">
                <a:schemeClr val="bg2"/>
              </a:gs>
              <a:gs pos="97000">
                <a:schemeClr val="bg2">
                  <a:alpha val="0"/>
                </a:schemeClr>
              </a:gs>
            </a:gsLst>
            <a:path path="circle">
              <a:fillToRect l="50000" t="50000" r="50000" b="50000"/>
            </a:path>
            <a:tileRect/>
          </a:gradFill>
          <a:effectLst>
            <a:softEdge rad="0"/>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2" name="Content Placeholder 1"/>
          <p:cNvSpPr>
            <a:spLocks noGrp="1"/>
          </p:cNvSpPr>
          <p:nvPr>
            <p:ph sz="quarter" idx="19"/>
          </p:nvPr>
        </p:nvSpPr>
        <p:spPr>
          <a:xfrm>
            <a:off x="0" y="-1"/>
            <a:ext cx="2286000" cy="5143500"/>
          </a:xfrm>
        </p:spPr>
        <p:txBody>
          <a:bodyPr/>
          <a:lstStyle/>
          <a:p>
            <a:r>
              <a:rPr lang="en-US" dirty="0"/>
              <a:t>Run IBM MQ in any location or cloud, exactly as you</a:t>
            </a:r>
            <a:br>
              <a:rPr lang="en-US" dirty="0"/>
            </a:br>
            <a:r>
              <a:rPr lang="en-US" dirty="0"/>
              <a:t>need it </a:t>
            </a:r>
          </a:p>
        </p:txBody>
      </p:sp>
      <p:sp>
        <p:nvSpPr>
          <p:cNvPr id="7" name="Footer Placeholder 6"/>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69" name="Group 22"/>
          <p:cNvGrpSpPr>
            <a:grpSpLocks/>
          </p:cNvGrpSpPr>
          <p:nvPr/>
        </p:nvGrpSpPr>
        <p:grpSpPr bwMode="auto">
          <a:xfrm>
            <a:off x="4895430" y="2373123"/>
            <a:ext cx="1364440" cy="952516"/>
            <a:chOff x="5923196" y="3969117"/>
            <a:chExt cx="2423972" cy="1691126"/>
          </a:xfrm>
          <a:solidFill>
            <a:schemeClr val="bg2"/>
          </a:solidFill>
          <a:effectLst>
            <a:outerShdw blurRad="50800" dist="76200" dir="2700000" algn="tl" rotWithShape="0">
              <a:prstClr val="black">
                <a:alpha val="40000"/>
              </a:prstClr>
            </a:outerShdw>
          </a:effectLst>
        </p:grpSpPr>
        <p:sp>
          <p:nvSpPr>
            <p:cNvPr id="71" name="Freeform 70"/>
            <p:cNvSpPr/>
            <p:nvPr/>
          </p:nvSpPr>
          <p:spPr>
            <a:xfrm>
              <a:off x="5923196" y="3969117"/>
              <a:ext cx="2423972" cy="169112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rgbClr val="ECECEC"/>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72" name="TextBox 93"/>
            <p:cNvSpPr txBox="1">
              <a:spLocks noChangeArrowheads="1"/>
            </p:cNvSpPr>
            <p:nvPr/>
          </p:nvSpPr>
          <p:spPr bwMode="auto">
            <a:xfrm>
              <a:off x="6307645" y="4820956"/>
              <a:ext cx="1737721" cy="491792"/>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Kubernetes</a:t>
              </a:r>
            </a:p>
          </p:txBody>
        </p:sp>
      </p:grpSp>
      <p:grpSp>
        <p:nvGrpSpPr>
          <p:cNvPr id="95" name="Group 94">
            <a:extLst>
              <a:ext uri="{FF2B5EF4-FFF2-40B4-BE49-F238E27FC236}">
                <a16:creationId xmlns:a16="http://schemas.microsoft.com/office/drawing/2014/main" id="{C121E778-5D84-2043-8CC2-EFC1BBDEAC6B}"/>
              </a:ext>
            </a:extLst>
          </p:cNvPr>
          <p:cNvGrpSpPr/>
          <p:nvPr/>
        </p:nvGrpSpPr>
        <p:grpSpPr>
          <a:xfrm>
            <a:off x="7240902" y="1374778"/>
            <a:ext cx="1818084" cy="1269206"/>
            <a:chOff x="7257031" y="1909425"/>
            <a:chExt cx="1818084" cy="1269206"/>
          </a:xfrm>
          <a:solidFill>
            <a:schemeClr val="bg2">
              <a:lumMod val="95000"/>
            </a:schemeClr>
          </a:solidFill>
        </p:grpSpPr>
        <p:sp>
          <p:nvSpPr>
            <p:cNvPr id="102" name="Freeform 101">
              <a:extLst>
                <a:ext uri="{FF2B5EF4-FFF2-40B4-BE49-F238E27FC236}">
                  <a16:creationId xmlns:a16="http://schemas.microsoft.com/office/drawing/2014/main" id="{0F5285AF-F751-804D-BF24-34241A39708F}"/>
                </a:ext>
              </a:extLst>
            </p:cNvPr>
            <p:cNvSpPr/>
            <p:nvPr/>
          </p:nvSpPr>
          <p:spPr bwMode="auto">
            <a:xfrm>
              <a:off x="7257031" y="1909425"/>
              <a:ext cx="1818084" cy="126920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grpFill/>
            <a:ln w="2857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pic>
          <p:nvPicPr>
            <p:cNvPr id="97" name="Picture 2" descr="PB_AWS_logo_RGB">
              <a:extLst>
                <a:ext uri="{FF2B5EF4-FFF2-40B4-BE49-F238E27FC236}">
                  <a16:creationId xmlns:a16="http://schemas.microsoft.com/office/drawing/2014/main" id="{364C5775-81D1-9F4E-9917-9CB9B2275F8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57325" y="2587304"/>
              <a:ext cx="1010476" cy="446294"/>
            </a:xfrm>
            <a:prstGeom prst="rect">
              <a:avLst/>
            </a:prstGeom>
            <a:grpFill/>
          </p:spPr>
        </p:pic>
      </p:grpSp>
      <p:grpSp>
        <p:nvGrpSpPr>
          <p:cNvPr id="21" name="Group 20">
            <a:extLst>
              <a:ext uri="{FF2B5EF4-FFF2-40B4-BE49-F238E27FC236}">
                <a16:creationId xmlns:a16="http://schemas.microsoft.com/office/drawing/2014/main" id="{C508F7C5-F78A-334E-BB9B-9E0D32C706B4}"/>
              </a:ext>
            </a:extLst>
          </p:cNvPr>
          <p:cNvGrpSpPr/>
          <p:nvPr/>
        </p:nvGrpSpPr>
        <p:grpSpPr>
          <a:xfrm>
            <a:off x="4569531" y="227638"/>
            <a:ext cx="1364440" cy="980307"/>
            <a:chOff x="4569531" y="1551689"/>
            <a:chExt cx="1364440" cy="980307"/>
          </a:xfrm>
        </p:grpSpPr>
        <p:sp>
          <p:nvSpPr>
            <p:cNvPr id="56" name="Freeform 55"/>
            <p:cNvSpPr/>
            <p:nvPr/>
          </p:nvSpPr>
          <p:spPr bwMode="auto">
            <a:xfrm>
              <a:off x="4569531" y="1551689"/>
              <a:ext cx="1364440" cy="980307"/>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lumMod val="9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53" name="AutoShape 4" descr="Related image"/>
            <p:cNvSpPr>
              <a:spLocks noChangeAspect="1" noChangeArrowheads="1"/>
            </p:cNvSpPr>
            <p:nvPr/>
          </p:nvSpPr>
          <p:spPr bwMode="auto">
            <a:xfrm>
              <a:off x="5017009" y="2024998"/>
              <a:ext cx="584114" cy="41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AWS</a:t>
              </a:r>
            </a:p>
          </p:txBody>
        </p:sp>
      </p:grpSp>
      <p:grpSp>
        <p:nvGrpSpPr>
          <p:cNvPr id="20" name="Group 19">
            <a:extLst>
              <a:ext uri="{FF2B5EF4-FFF2-40B4-BE49-F238E27FC236}">
                <a16:creationId xmlns:a16="http://schemas.microsoft.com/office/drawing/2014/main" id="{2CF7DDE7-9B6B-0242-B5B7-BFA77466F7D0}"/>
              </a:ext>
            </a:extLst>
          </p:cNvPr>
          <p:cNvGrpSpPr/>
          <p:nvPr/>
        </p:nvGrpSpPr>
        <p:grpSpPr>
          <a:xfrm>
            <a:off x="2570769" y="1171510"/>
            <a:ext cx="1843165" cy="1690406"/>
            <a:chOff x="2570769" y="2516825"/>
            <a:chExt cx="1843165" cy="1690406"/>
          </a:xfrm>
        </p:grpSpPr>
        <p:grpSp>
          <p:nvGrpSpPr>
            <p:cNvPr id="13" name="Group 12"/>
            <p:cNvGrpSpPr/>
            <p:nvPr/>
          </p:nvGrpSpPr>
          <p:grpSpPr>
            <a:xfrm>
              <a:off x="2590451" y="2516825"/>
              <a:ext cx="1823483" cy="1690406"/>
              <a:chOff x="2590451" y="2656307"/>
              <a:chExt cx="1823483" cy="1690406"/>
            </a:xfrm>
          </p:grpSpPr>
          <p:grpSp>
            <p:nvGrpSpPr>
              <p:cNvPr id="32" name="Group 31"/>
              <p:cNvGrpSpPr/>
              <p:nvPr/>
            </p:nvGrpSpPr>
            <p:grpSpPr>
              <a:xfrm>
                <a:off x="2590451" y="2656307"/>
                <a:ext cx="1823483" cy="1394222"/>
                <a:chOff x="2461023" y="3516828"/>
                <a:chExt cx="1823483" cy="1394222"/>
              </a:xfrm>
            </p:grpSpPr>
            <p:sp>
              <p:nvSpPr>
                <p:cNvPr id="37" name="Rounded Rectangle 36"/>
                <p:cNvSpPr/>
                <p:nvPr/>
              </p:nvSpPr>
              <p:spPr>
                <a:xfrm>
                  <a:off x="2461023" y="3516828"/>
                  <a:ext cx="1668065" cy="1394222"/>
                </a:xfrm>
                <a:prstGeom prst="roundRect">
                  <a:avLst>
                    <a:gd name="adj" fmla="val 7989"/>
                  </a:avLst>
                </a:prstGeom>
                <a:solidFill>
                  <a:schemeClr val="bg2"/>
                </a:solidFill>
                <a:ln w="28575">
                  <a:no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Thin" panose="020B0203050203000203" pitchFamily="34" charset="77"/>
                    <a:ea typeface="+mn-ea"/>
                    <a:cs typeface="+mn-cs"/>
                  </a:endParaRPr>
                </a:p>
              </p:txBody>
            </p:sp>
            <p:sp>
              <p:nvSpPr>
                <p:cNvPr id="42" name="AutoShape 4" descr="Related image"/>
                <p:cNvSpPr>
                  <a:spLocks noChangeAspect="1" noChangeArrowheads="1"/>
                </p:cNvSpPr>
                <p:nvPr/>
              </p:nvSpPr>
              <p:spPr bwMode="auto">
                <a:xfrm>
                  <a:off x="2492062" y="3720096"/>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Linux</a:t>
                  </a:r>
                </a:p>
              </p:txBody>
            </p:sp>
            <p:sp>
              <p:nvSpPr>
                <p:cNvPr id="44" name="AutoShape 4" descr="Related image"/>
                <p:cNvSpPr>
                  <a:spLocks noChangeAspect="1" noChangeArrowheads="1"/>
                </p:cNvSpPr>
                <p:nvPr/>
              </p:nvSpPr>
              <p:spPr bwMode="auto">
                <a:xfrm>
                  <a:off x="2548107" y="3983637"/>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Windows</a:t>
                  </a:r>
                </a:p>
              </p:txBody>
            </p:sp>
            <p:sp>
              <p:nvSpPr>
                <p:cNvPr id="45" name="AutoShape 4" descr="Related image"/>
                <p:cNvSpPr>
                  <a:spLocks noChangeAspect="1" noChangeArrowheads="1"/>
                </p:cNvSpPr>
                <p:nvPr/>
              </p:nvSpPr>
              <p:spPr bwMode="auto">
                <a:xfrm>
                  <a:off x="3461769" y="3949167"/>
                  <a:ext cx="822737" cy="50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endParaRPr>
                </a:p>
              </p:txBody>
            </p:sp>
            <p:sp>
              <p:nvSpPr>
                <p:cNvPr id="47" name="AutoShape 4" descr="Related image"/>
                <p:cNvSpPr>
                  <a:spLocks noChangeAspect="1" noChangeArrowheads="1"/>
                </p:cNvSpPr>
                <p:nvPr/>
              </p:nvSpPr>
              <p:spPr bwMode="auto">
                <a:xfrm>
                  <a:off x="3071589" y="3763919"/>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AIX</a:t>
                  </a:r>
                </a:p>
              </p:txBody>
            </p:sp>
            <p:sp>
              <p:nvSpPr>
                <p:cNvPr id="48" name="AutoShape 4" descr="Related image"/>
                <p:cNvSpPr>
                  <a:spLocks noChangeAspect="1" noChangeArrowheads="1"/>
                </p:cNvSpPr>
                <p:nvPr/>
              </p:nvSpPr>
              <p:spPr bwMode="auto">
                <a:xfrm>
                  <a:off x="3159766" y="4175560"/>
                  <a:ext cx="506644" cy="37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IBMi</a:t>
                  </a:r>
                </a:p>
              </p:txBody>
            </p:sp>
            <p:sp>
              <p:nvSpPr>
                <p:cNvPr id="49" name="AutoShape 4" descr="Related image"/>
                <p:cNvSpPr>
                  <a:spLocks noChangeAspect="1" noChangeArrowheads="1"/>
                </p:cNvSpPr>
                <p:nvPr/>
              </p:nvSpPr>
              <p:spPr bwMode="auto">
                <a:xfrm>
                  <a:off x="3436093" y="3585016"/>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IBM Z</a:t>
                  </a:r>
                </a:p>
              </p:txBody>
            </p:sp>
          </p:grpSp>
          <p:sp>
            <p:nvSpPr>
              <p:cNvPr id="75" name="AutoShape 4" descr="Related image"/>
              <p:cNvSpPr>
                <a:spLocks noChangeAspect="1" noChangeArrowheads="1"/>
              </p:cNvSpPr>
              <p:nvPr/>
            </p:nvSpPr>
            <p:spPr bwMode="auto">
              <a:xfrm>
                <a:off x="2934330" y="3740934"/>
                <a:ext cx="822737" cy="60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Appliance</a:t>
                </a:r>
              </a:p>
            </p:txBody>
          </p:sp>
        </p:grpSp>
        <p:sp>
          <p:nvSpPr>
            <p:cNvPr id="86" name="AutoShape 4" descr="Related image">
              <a:extLst>
                <a:ext uri="{FF2B5EF4-FFF2-40B4-BE49-F238E27FC236}">
                  <a16:creationId xmlns:a16="http://schemas.microsoft.com/office/drawing/2014/main" id="{0BFF5836-6C2D-7846-830D-9F63EC729A70}"/>
                </a:ext>
              </a:extLst>
            </p:cNvPr>
            <p:cNvSpPr>
              <a:spLocks noChangeAspect="1" noChangeArrowheads="1"/>
            </p:cNvSpPr>
            <p:nvPr/>
          </p:nvSpPr>
          <p:spPr bwMode="auto">
            <a:xfrm>
              <a:off x="3651264" y="3430772"/>
              <a:ext cx="668443" cy="4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zLinux</a:t>
              </a:r>
            </a:p>
          </p:txBody>
        </p:sp>
        <p:sp>
          <p:nvSpPr>
            <p:cNvPr id="105" name="AutoShape 4" descr="Related image">
              <a:extLst>
                <a:ext uri="{FF2B5EF4-FFF2-40B4-BE49-F238E27FC236}">
                  <a16:creationId xmlns:a16="http://schemas.microsoft.com/office/drawing/2014/main" id="{837F7F0B-816C-1744-9DB1-B62D907DC73F}"/>
                </a:ext>
              </a:extLst>
            </p:cNvPr>
            <p:cNvSpPr>
              <a:spLocks noChangeAspect="1" noChangeArrowheads="1"/>
            </p:cNvSpPr>
            <p:nvPr/>
          </p:nvSpPr>
          <p:spPr bwMode="auto">
            <a:xfrm>
              <a:off x="2570769" y="3365553"/>
              <a:ext cx="1045845" cy="4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5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HPE NonStop</a:t>
              </a:r>
            </a:p>
          </p:txBody>
        </p:sp>
      </p:grpSp>
      <p:pic>
        <p:nvPicPr>
          <p:cNvPr id="8" name="Picture 7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45584"/>
          <a:stretch>
            <a:fillRect/>
          </a:stretch>
        </p:blipFill>
        <p:spPr bwMode="auto">
          <a:xfrm>
            <a:off x="2347723" y="2422718"/>
            <a:ext cx="1766623" cy="472373"/>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mage result for Z14 ibm"/>
          <p:cNvPicPr>
            <a:picLocks noChangeAspect="1" noChangeArrowheads="1"/>
          </p:cNvPicPr>
          <p:nvPr/>
        </p:nvPicPr>
        <p:blipFill rotWithShape="1">
          <a:blip r:embed="rId7">
            <a:extLst>
              <a:ext uri="{28A0092B-C50C-407E-A947-70E740481C1C}">
                <a14:useLocalDpi xmlns:a14="http://schemas.microsoft.com/office/drawing/2010/main" val="0"/>
              </a:ext>
            </a:extLst>
          </a:blip>
          <a:srcRect l="27985" t="4161" r="28823" b="4805"/>
          <a:stretch/>
        </p:blipFill>
        <p:spPr bwMode="auto">
          <a:xfrm>
            <a:off x="2340205" y="92264"/>
            <a:ext cx="1027796" cy="1218501"/>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836DE94-0FAF-E449-8DA9-79A130EFAE77}"/>
              </a:ext>
            </a:extLst>
          </p:cNvPr>
          <p:cNvGrpSpPr/>
          <p:nvPr/>
        </p:nvGrpSpPr>
        <p:grpSpPr>
          <a:xfrm>
            <a:off x="5773934" y="361724"/>
            <a:ext cx="1364440" cy="981247"/>
            <a:chOff x="5773934" y="1685775"/>
            <a:chExt cx="1364440" cy="981247"/>
          </a:xfrm>
        </p:grpSpPr>
        <p:sp>
          <p:nvSpPr>
            <p:cNvPr id="62" name="Freeform 61"/>
            <p:cNvSpPr/>
            <p:nvPr/>
          </p:nvSpPr>
          <p:spPr bwMode="auto">
            <a:xfrm>
              <a:off x="5773934" y="1685775"/>
              <a:ext cx="1364440" cy="981247"/>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rgbClr val="E4E4E4"/>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106" name="AutoShape 4" descr="Related image">
              <a:extLst>
                <a:ext uri="{FF2B5EF4-FFF2-40B4-BE49-F238E27FC236}">
                  <a16:creationId xmlns:a16="http://schemas.microsoft.com/office/drawing/2014/main" id="{A6C81D5E-9ABC-1C4F-8818-DD8639F63367}"/>
                </a:ext>
              </a:extLst>
            </p:cNvPr>
            <p:cNvSpPr>
              <a:spLocks noChangeAspect="1" noChangeArrowheads="1"/>
            </p:cNvSpPr>
            <p:nvPr/>
          </p:nvSpPr>
          <p:spPr bwMode="auto">
            <a:xfrm>
              <a:off x="6235197" y="2096612"/>
              <a:ext cx="651136" cy="41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Azure</a:t>
              </a:r>
            </a:p>
          </p:txBody>
        </p:sp>
      </p:grpSp>
      <p:grpSp>
        <p:nvGrpSpPr>
          <p:cNvPr id="84" name="Group 83">
            <a:extLst>
              <a:ext uri="{FF2B5EF4-FFF2-40B4-BE49-F238E27FC236}">
                <a16:creationId xmlns:a16="http://schemas.microsoft.com/office/drawing/2014/main" id="{A7D6EE48-636C-7C4E-9C57-5571BD9700C9}"/>
              </a:ext>
            </a:extLst>
          </p:cNvPr>
          <p:cNvGrpSpPr/>
          <p:nvPr/>
        </p:nvGrpSpPr>
        <p:grpSpPr>
          <a:xfrm>
            <a:off x="6745046" y="497776"/>
            <a:ext cx="1818084" cy="1269206"/>
            <a:chOff x="7097699" y="1791679"/>
            <a:chExt cx="1818084" cy="1269206"/>
          </a:xfrm>
          <a:solidFill>
            <a:schemeClr val="bg2"/>
          </a:solidFill>
        </p:grpSpPr>
        <p:sp>
          <p:nvSpPr>
            <p:cNvPr id="93" name="Freeform 92">
              <a:extLst>
                <a:ext uri="{FF2B5EF4-FFF2-40B4-BE49-F238E27FC236}">
                  <a16:creationId xmlns:a16="http://schemas.microsoft.com/office/drawing/2014/main" id="{A87A8AB5-4E0E-C547-AE6F-E1318A116E4A}"/>
                </a:ext>
              </a:extLst>
            </p:cNvPr>
            <p:cNvSpPr/>
            <p:nvPr/>
          </p:nvSpPr>
          <p:spPr bwMode="auto">
            <a:xfrm>
              <a:off x="7097699" y="1791679"/>
              <a:ext cx="1818084" cy="126920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grpFill/>
            <a:ln w="28575">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pic>
          <p:nvPicPr>
            <p:cNvPr id="88" name="Picture 4" descr="Related image">
              <a:extLst>
                <a:ext uri="{FF2B5EF4-FFF2-40B4-BE49-F238E27FC236}">
                  <a16:creationId xmlns:a16="http://schemas.microsoft.com/office/drawing/2014/main" id="{548AF9FC-43DB-BF45-B7F9-BF9512ADE6F9}"/>
                </a:ext>
              </a:extLst>
            </p:cNvPr>
            <p:cNvPicPr>
              <a:picLocks noChangeAspect="1" noChangeArrowheads="1"/>
            </p:cNvPicPr>
            <p:nvPr/>
          </p:nvPicPr>
          <p:blipFill rotWithShape="1">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l="10083" r="13612"/>
            <a:stretch/>
          </p:blipFill>
          <p:spPr bwMode="auto">
            <a:xfrm>
              <a:off x="7663838" y="2150720"/>
              <a:ext cx="925502" cy="742899"/>
            </a:xfrm>
            <a:prstGeom prst="rect">
              <a:avLst/>
            </a:prstGeom>
            <a:grpFill/>
          </p:spPr>
        </p:pic>
      </p:grpSp>
      <p:grpSp>
        <p:nvGrpSpPr>
          <p:cNvPr id="23" name="Group 22">
            <a:extLst>
              <a:ext uri="{FF2B5EF4-FFF2-40B4-BE49-F238E27FC236}">
                <a16:creationId xmlns:a16="http://schemas.microsoft.com/office/drawing/2014/main" id="{18FA977F-D118-1044-A5B6-26A81013378A}"/>
              </a:ext>
            </a:extLst>
          </p:cNvPr>
          <p:cNvGrpSpPr/>
          <p:nvPr/>
        </p:nvGrpSpPr>
        <p:grpSpPr>
          <a:xfrm>
            <a:off x="5102240" y="801299"/>
            <a:ext cx="1364439" cy="981247"/>
            <a:chOff x="5102240" y="2125350"/>
            <a:chExt cx="1364439" cy="981247"/>
          </a:xfrm>
        </p:grpSpPr>
        <p:grpSp>
          <p:nvGrpSpPr>
            <p:cNvPr id="64" name="Group 82"/>
            <p:cNvGrpSpPr>
              <a:grpSpLocks/>
            </p:cNvGrpSpPr>
            <p:nvPr/>
          </p:nvGrpSpPr>
          <p:grpSpPr bwMode="auto">
            <a:xfrm>
              <a:off x="5102240" y="2125350"/>
              <a:ext cx="1364439" cy="981247"/>
              <a:chOff x="6255944" y="1152061"/>
              <a:chExt cx="2423972" cy="1656012"/>
            </a:xfrm>
            <a:effectLst>
              <a:outerShdw blurRad="50800" dist="76200" dir="2700000" algn="tl" rotWithShape="0">
                <a:prstClr val="black">
                  <a:alpha val="40000"/>
                </a:prstClr>
              </a:outerShdw>
            </a:effectLst>
          </p:grpSpPr>
          <p:sp>
            <p:nvSpPr>
              <p:cNvPr id="66" name="TextBox 83"/>
              <p:cNvSpPr txBox="1">
                <a:spLocks noChangeArrowheads="1"/>
              </p:cNvSpPr>
              <p:nvPr/>
            </p:nvSpPr>
            <p:spPr bwMode="auto">
              <a:xfrm>
                <a:off x="6805650" y="2456189"/>
                <a:ext cx="639454" cy="31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13"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AWS</a:t>
                </a:r>
              </a:p>
            </p:txBody>
          </p:sp>
          <p:sp>
            <p:nvSpPr>
              <p:cNvPr id="67" name="Freeform 66"/>
              <p:cNvSpPr/>
              <p:nvPr/>
            </p:nvSpPr>
            <p:spPr>
              <a:xfrm>
                <a:off x="6255944" y="1152061"/>
                <a:ext cx="2423972" cy="1656012"/>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grpSp>
        <p:pic>
          <p:nvPicPr>
            <p:cNvPr id="107" name="Picture 4" descr="Related image">
              <a:extLst>
                <a:ext uri="{FF2B5EF4-FFF2-40B4-BE49-F238E27FC236}">
                  <a16:creationId xmlns:a16="http://schemas.microsoft.com/office/drawing/2014/main" id="{23395BD3-B140-164E-9F70-BEBEBADE460C}"/>
                </a:ext>
              </a:extLst>
            </p:cNvPr>
            <p:cNvPicPr>
              <a:picLocks noChangeAspect="1" noChangeArrowheads="1"/>
            </p:cNvPicPr>
            <p:nvPr/>
          </p:nvPicPr>
          <p:blipFill rotWithShape="1">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l="10083" r="13612"/>
            <a:stretch/>
          </p:blipFill>
          <p:spPr bwMode="auto">
            <a:xfrm>
              <a:off x="5511504" y="2398496"/>
              <a:ext cx="706670" cy="567243"/>
            </a:xfrm>
            <a:prstGeom prst="rect">
              <a:avLst/>
            </a:prstGeom>
            <a:solidFill>
              <a:schemeClr val="bg2"/>
            </a:solidFill>
          </p:spPr>
        </p:pic>
      </p:grpSp>
      <p:grpSp>
        <p:nvGrpSpPr>
          <p:cNvPr id="60" name="Group 59"/>
          <p:cNvGrpSpPr/>
          <p:nvPr/>
        </p:nvGrpSpPr>
        <p:grpSpPr>
          <a:xfrm>
            <a:off x="4579911" y="1555633"/>
            <a:ext cx="1392772" cy="952516"/>
            <a:chOff x="4434638" y="3698582"/>
            <a:chExt cx="1392772" cy="952516"/>
          </a:xfrm>
        </p:grpSpPr>
        <p:grpSp>
          <p:nvGrpSpPr>
            <p:cNvPr id="63" name="Group 22"/>
            <p:cNvGrpSpPr>
              <a:grpSpLocks/>
            </p:cNvGrpSpPr>
            <p:nvPr/>
          </p:nvGrpSpPr>
          <p:grpSpPr bwMode="auto">
            <a:xfrm>
              <a:off x="4434638" y="3698582"/>
              <a:ext cx="1392772" cy="952516"/>
              <a:chOff x="5923196" y="3969117"/>
              <a:chExt cx="2474306" cy="1691126"/>
            </a:xfrm>
            <a:solidFill>
              <a:schemeClr val="bg2"/>
            </a:solidFill>
            <a:effectLst>
              <a:outerShdw blurRad="88900" dist="25400" dir="2700000" algn="tl" rotWithShape="0">
                <a:schemeClr val="tx2">
                  <a:lumMod val="50000"/>
                  <a:alpha val="60000"/>
                </a:schemeClr>
              </a:outerShdw>
            </a:effectLst>
          </p:grpSpPr>
          <p:sp>
            <p:nvSpPr>
              <p:cNvPr id="70" name="Freeform 69"/>
              <p:cNvSpPr/>
              <p:nvPr/>
            </p:nvSpPr>
            <p:spPr>
              <a:xfrm>
                <a:off x="5923196" y="3969117"/>
                <a:ext cx="2423972" cy="169112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76" name="TextBox 93"/>
              <p:cNvSpPr txBox="1">
                <a:spLocks noChangeArrowheads="1"/>
              </p:cNvSpPr>
              <p:nvPr/>
            </p:nvSpPr>
            <p:spPr bwMode="auto">
              <a:xfrm>
                <a:off x="6412023" y="4903297"/>
                <a:ext cx="1985479" cy="409826"/>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900"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IBM Cloud Private</a:t>
                </a:r>
              </a:p>
            </p:txBody>
          </p:sp>
        </p:grpSp>
        <p:pic>
          <p:nvPicPr>
            <p:cNvPr id="68" name="Picture 2" descr="mage result for ibm cloud private"/>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6400" b="93600" l="25667" r="72556">
                          <a14:foregroundMark x1="48778" y1="21200" x2="48778" y2="21200"/>
                          <a14:foregroundMark x1="35778" y1="70400" x2="35778" y2="70400"/>
                          <a14:foregroundMark x1="33556" y1="70400" x2="33556" y2="70400"/>
                          <a14:foregroundMark x1="32667" y1="65400" x2="32667" y2="65400"/>
                          <a14:foregroundMark x1="34111" y1="63800" x2="34111" y2="63800"/>
                          <a14:foregroundMark x1="35667" y1="62000" x2="35667" y2="62000"/>
                          <a14:foregroundMark x1="37222" y1="62200" x2="37222" y2="62200"/>
                          <a14:foregroundMark x1="37556" y1="70600" x2="37556" y2="70600"/>
                          <a14:foregroundMark x1="38556" y1="63600" x2="38556" y2="63600"/>
                          <a14:backgroundMark x1="33333" y1="63800" x2="33333" y2="63800"/>
                        </a14:backgroundRemoval>
                      </a14:imgEffect>
                    </a14:imgLayer>
                  </a14:imgProps>
                </a:ext>
                <a:ext uri="{28A0092B-C50C-407E-A947-70E740481C1C}">
                  <a14:useLocalDpi xmlns:a14="http://schemas.microsoft.com/office/drawing/2010/main" val="0"/>
                </a:ext>
              </a:extLst>
            </a:blip>
            <a:srcRect l="24404" t="1691" r="23973" b="1926"/>
            <a:stretch/>
          </p:blipFill>
          <p:spPr bwMode="auto">
            <a:xfrm>
              <a:off x="4469663" y="4169191"/>
              <a:ext cx="288405" cy="298893"/>
            </a:xfrm>
            <a:prstGeom prst="rect">
              <a:avLst/>
            </a:prstGeom>
            <a:ln>
              <a:noFill/>
            </a:ln>
            <a:effectLst>
              <a:outerShdw blurRad="88900" dist="25400" dir="2700000" algn="tl" rotWithShape="0">
                <a:schemeClr val="tx2">
                  <a:lumMod val="50000"/>
                  <a:alpha val="60000"/>
                </a:schemeClr>
              </a:outerShdw>
            </a:effectLst>
            <a:extLst>
              <a:ext uri="{909E8E84-426E-40DD-AFC4-6F175D3DCCD1}">
                <a14:hiddenFill xmlns:a14="http://schemas.microsoft.com/office/drawing/2010/main">
                  <a:solidFill>
                    <a:srgbClr val="FFFFFF"/>
                  </a:solidFill>
                </a14:hiddenFill>
              </a:ext>
            </a:extLst>
          </p:spPr>
        </p:pic>
      </p:grpSp>
      <p:pic>
        <p:nvPicPr>
          <p:cNvPr id="114" name="Picture 113">
            <a:extLst>
              <a:ext uri="{FF2B5EF4-FFF2-40B4-BE49-F238E27FC236}">
                <a16:creationId xmlns:a16="http://schemas.microsoft.com/office/drawing/2014/main" id="{56189E12-331D-7248-A936-B695E833E3F6}"/>
              </a:ext>
            </a:extLst>
          </p:cNvPr>
          <p:cNvPicPr>
            <a:picLocks noChangeAspect="1"/>
          </p:cNvPicPr>
          <p:nvPr/>
        </p:nvPicPr>
        <p:blipFill>
          <a:blip r:embed="rId11"/>
          <a:stretch>
            <a:fillRect/>
          </a:stretch>
        </p:blipFill>
        <p:spPr>
          <a:xfrm>
            <a:off x="530237" y="1418601"/>
            <a:ext cx="1150410" cy="1503922"/>
          </a:xfrm>
          <a:prstGeom prst="rect">
            <a:avLst/>
          </a:prstGeom>
        </p:spPr>
      </p:pic>
      <p:pic>
        <p:nvPicPr>
          <p:cNvPr id="87" name="Picture 86">
            <a:extLst>
              <a:ext uri="{FF2B5EF4-FFF2-40B4-BE49-F238E27FC236}">
                <a16:creationId xmlns:a16="http://schemas.microsoft.com/office/drawing/2014/main" id="{15B01ED0-0BB0-7449-81B7-3C9A4F15F14D}"/>
              </a:ext>
            </a:extLst>
          </p:cNvPr>
          <p:cNvPicPr>
            <a:picLocks noChangeAspect="1"/>
          </p:cNvPicPr>
          <p:nvPr/>
        </p:nvPicPr>
        <p:blipFill>
          <a:blip r:embed="rId12"/>
          <a:stretch>
            <a:fillRect/>
          </a:stretch>
        </p:blipFill>
        <p:spPr>
          <a:xfrm>
            <a:off x="364788" y="3094194"/>
            <a:ext cx="1503922" cy="1503922"/>
          </a:xfrm>
          <a:prstGeom prst="rect">
            <a:avLst/>
          </a:prstGeom>
        </p:spPr>
      </p:pic>
      <p:grpSp>
        <p:nvGrpSpPr>
          <p:cNvPr id="12" name="Group 11">
            <a:extLst>
              <a:ext uri="{FF2B5EF4-FFF2-40B4-BE49-F238E27FC236}">
                <a16:creationId xmlns:a16="http://schemas.microsoft.com/office/drawing/2014/main" id="{B63A5BC5-2CF7-704A-9373-FAA725648CB3}"/>
              </a:ext>
            </a:extLst>
          </p:cNvPr>
          <p:cNvGrpSpPr/>
          <p:nvPr/>
        </p:nvGrpSpPr>
        <p:grpSpPr>
          <a:xfrm>
            <a:off x="6900599" y="3016132"/>
            <a:ext cx="1823298" cy="1269206"/>
            <a:chOff x="7016443" y="3322182"/>
            <a:chExt cx="1823298" cy="1269206"/>
          </a:xfrm>
        </p:grpSpPr>
        <p:sp>
          <p:nvSpPr>
            <p:cNvPr id="65" name="Freeform 64">
              <a:extLst>
                <a:ext uri="{FF2B5EF4-FFF2-40B4-BE49-F238E27FC236}">
                  <a16:creationId xmlns:a16="http://schemas.microsoft.com/office/drawing/2014/main" id="{3E8E17E0-5B8F-0149-B7FC-7791A17B01C5}"/>
                </a:ext>
              </a:extLst>
            </p:cNvPr>
            <p:cNvSpPr/>
            <p:nvPr/>
          </p:nvSpPr>
          <p:spPr bwMode="auto">
            <a:xfrm>
              <a:off x="7021657" y="3322182"/>
              <a:ext cx="1818084" cy="126920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solidFill>
            <a:ln w="28575">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61" name="TextBox 93">
              <a:extLst>
                <a:ext uri="{FF2B5EF4-FFF2-40B4-BE49-F238E27FC236}">
                  <a16:creationId xmlns:a16="http://schemas.microsoft.com/office/drawing/2014/main" id="{D6800895-40FE-4044-B9E4-E86E393A6F01}"/>
                </a:ext>
              </a:extLst>
            </p:cNvPr>
            <p:cNvSpPr txBox="1">
              <a:spLocks noChangeArrowheads="1"/>
            </p:cNvSpPr>
            <p:nvPr/>
          </p:nvSpPr>
          <p:spPr bwMode="auto">
            <a:xfrm>
              <a:off x="7314778" y="4324484"/>
              <a:ext cx="1303562" cy="248209"/>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13"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IBM Event Streams</a:t>
              </a:r>
            </a:p>
          </p:txBody>
        </p:sp>
        <p:pic>
          <p:nvPicPr>
            <p:cNvPr id="58" name="Picture 4" descr="Related image">
              <a:extLst>
                <a:ext uri="{FF2B5EF4-FFF2-40B4-BE49-F238E27FC236}">
                  <a16:creationId xmlns:a16="http://schemas.microsoft.com/office/drawing/2014/main" id="{C5595BE1-92A2-224E-B9E6-78E65F518A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6443" y="3907547"/>
              <a:ext cx="680714" cy="41693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80878A95-AFD3-F449-B77D-1DD2EFF8572F}"/>
                </a:ext>
              </a:extLst>
            </p:cNvPr>
            <p:cNvPicPr>
              <a:picLocks noChangeAspect="1"/>
            </p:cNvPicPr>
            <p:nvPr/>
          </p:nvPicPr>
          <p:blipFill>
            <a:blip r:embed="rId4"/>
            <a:stretch>
              <a:fillRect/>
            </a:stretch>
          </p:blipFill>
          <p:spPr>
            <a:xfrm>
              <a:off x="7693819" y="3525848"/>
              <a:ext cx="651980" cy="651980"/>
            </a:xfrm>
            <a:prstGeom prst="rect">
              <a:avLst/>
            </a:prstGeom>
          </p:spPr>
        </p:pic>
      </p:grpSp>
      <p:grpSp>
        <p:nvGrpSpPr>
          <p:cNvPr id="11" name="Group 10">
            <a:extLst>
              <a:ext uri="{FF2B5EF4-FFF2-40B4-BE49-F238E27FC236}">
                <a16:creationId xmlns:a16="http://schemas.microsoft.com/office/drawing/2014/main" id="{3A53F878-0C65-274A-A910-5D2AA7B1721A}"/>
              </a:ext>
            </a:extLst>
          </p:cNvPr>
          <p:cNvGrpSpPr/>
          <p:nvPr/>
        </p:nvGrpSpPr>
        <p:grpSpPr>
          <a:xfrm>
            <a:off x="4666933" y="3502099"/>
            <a:ext cx="1818084" cy="1269206"/>
            <a:chOff x="4711968" y="3650735"/>
            <a:chExt cx="1818084" cy="1269206"/>
          </a:xfrm>
        </p:grpSpPr>
        <p:grpSp>
          <p:nvGrpSpPr>
            <p:cNvPr id="77" name="Group 76">
              <a:extLst>
                <a:ext uri="{FF2B5EF4-FFF2-40B4-BE49-F238E27FC236}">
                  <a16:creationId xmlns:a16="http://schemas.microsoft.com/office/drawing/2014/main" id="{44106167-B4DA-7D44-8EFB-DF8932ED4306}"/>
                </a:ext>
              </a:extLst>
            </p:cNvPr>
            <p:cNvGrpSpPr/>
            <p:nvPr/>
          </p:nvGrpSpPr>
          <p:grpSpPr>
            <a:xfrm>
              <a:off x="4711968" y="3650735"/>
              <a:ext cx="1818084" cy="1269206"/>
              <a:chOff x="7097316" y="1699879"/>
              <a:chExt cx="1818084" cy="1269206"/>
            </a:xfrm>
          </p:grpSpPr>
          <p:sp>
            <p:nvSpPr>
              <p:cNvPr id="83" name="Freeform 82">
                <a:extLst>
                  <a:ext uri="{FF2B5EF4-FFF2-40B4-BE49-F238E27FC236}">
                    <a16:creationId xmlns:a16="http://schemas.microsoft.com/office/drawing/2014/main" id="{8170ADCC-4364-3B40-8045-5E372E28AD14}"/>
                  </a:ext>
                </a:extLst>
              </p:cNvPr>
              <p:cNvSpPr/>
              <p:nvPr/>
            </p:nvSpPr>
            <p:spPr bwMode="auto">
              <a:xfrm>
                <a:off x="7097316" y="1699879"/>
                <a:ext cx="1818084" cy="126920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solidFill>
              <a:ln w="28575">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sp>
            <p:nvSpPr>
              <p:cNvPr id="82" name="TextBox 93">
                <a:extLst>
                  <a:ext uri="{FF2B5EF4-FFF2-40B4-BE49-F238E27FC236}">
                    <a16:creationId xmlns:a16="http://schemas.microsoft.com/office/drawing/2014/main" id="{8D60CB87-CAB4-9F4B-8430-43949EB74322}"/>
                  </a:ext>
                </a:extLst>
              </p:cNvPr>
              <p:cNvSpPr txBox="1">
                <a:spLocks noChangeArrowheads="1"/>
              </p:cNvSpPr>
              <p:nvPr/>
            </p:nvSpPr>
            <p:spPr bwMode="auto">
              <a:xfrm>
                <a:off x="7386691" y="2631394"/>
                <a:ext cx="1303562" cy="248209"/>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en-US" sz="1013" b="0" i="0" u="none" strike="noStrike" kern="1200" cap="none" spc="0" normalizeH="0" baseline="0" noProof="0" dirty="0">
                    <a:ln>
                      <a:noFill/>
                    </a:ln>
                    <a:solidFill>
                      <a:srgbClr val="000000"/>
                    </a:solidFill>
                    <a:effectLst/>
                    <a:uLnTx/>
                    <a:uFillTx/>
                    <a:latin typeface="IBM Plex Sans Thin" panose="020B0203050203000203" pitchFamily="34" charset="77"/>
                    <a:ea typeface="+mn-ea"/>
                    <a:cs typeface="+mn-cs"/>
                  </a:rPr>
                  <a:t>IBM Event Streams</a:t>
                </a:r>
              </a:p>
            </p:txBody>
          </p:sp>
        </p:grpSp>
        <p:pic>
          <p:nvPicPr>
            <p:cNvPr id="94" name="Picture 93">
              <a:extLst>
                <a:ext uri="{FF2B5EF4-FFF2-40B4-BE49-F238E27FC236}">
                  <a16:creationId xmlns:a16="http://schemas.microsoft.com/office/drawing/2014/main" id="{6F0563B0-F652-0240-A33D-1C23E554CC60}"/>
                </a:ext>
              </a:extLst>
            </p:cNvPr>
            <p:cNvPicPr>
              <a:picLocks noChangeAspect="1"/>
            </p:cNvPicPr>
            <p:nvPr/>
          </p:nvPicPr>
          <p:blipFill>
            <a:blip r:embed="rId4"/>
            <a:stretch>
              <a:fillRect/>
            </a:stretch>
          </p:blipFill>
          <p:spPr>
            <a:xfrm>
              <a:off x="5395572" y="3840496"/>
              <a:ext cx="651980" cy="651980"/>
            </a:xfrm>
            <a:prstGeom prst="rect">
              <a:avLst/>
            </a:prstGeom>
          </p:spPr>
        </p:pic>
      </p:grpSp>
      <p:grpSp>
        <p:nvGrpSpPr>
          <p:cNvPr id="73" name="Group 72">
            <a:extLst>
              <a:ext uri="{FF2B5EF4-FFF2-40B4-BE49-F238E27FC236}">
                <a16:creationId xmlns:a16="http://schemas.microsoft.com/office/drawing/2014/main" id="{2C6B5159-8B69-AC45-90A5-72E86CC7E705}"/>
              </a:ext>
            </a:extLst>
          </p:cNvPr>
          <p:cNvGrpSpPr/>
          <p:nvPr/>
        </p:nvGrpSpPr>
        <p:grpSpPr>
          <a:xfrm>
            <a:off x="5512371" y="1955144"/>
            <a:ext cx="1364438" cy="952516"/>
            <a:chOff x="5559665" y="3595834"/>
            <a:chExt cx="1364438" cy="952516"/>
          </a:xfrm>
        </p:grpSpPr>
        <p:sp>
          <p:nvSpPr>
            <p:cNvPr id="74" name="Freeform 73">
              <a:extLst>
                <a:ext uri="{FF2B5EF4-FFF2-40B4-BE49-F238E27FC236}">
                  <a16:creationId xmlns:a16="http://schemas.microsoft.com/office/drawing/2014/main" id="{4BFC8AA4-594F-6948-9F0C-DFD5ECFC6F99}"/>
                </a:ext>
              </a:extLst>
            </p:cNvPr>
            <p:cNvSpPr/>
            <p:nvPr/>
          </p:nvSpPr>
          <p:spPr bwMode="auto">
            <a:xfrm>
              <a:off x="5559665" y="3595834"/>
              <a:ext cx="1364438" cy="952516"/>
            </a:xfrm>
            <a:custGeom>
              <a:avLst/>
              <a:gdLst>
                <a:gd name="connsiteX0" fmla="*/ 3096606 w 5448300"/>
                <a:gd name="connsiteY0" fmla="*/ 0 h 3374124"/>
                <a:gd name="connsiteX1" fmla="*/ 4595447 w 5448300"/>
                <a:gd name="connsiteY1" fmla="*/ 1261326 h 3374124"/>
                <a:gd name="connsiteX2" fmla="*/ 4593142 w 5448300"/>
                <a:gd name="connsiteY2" fmla="*/ 1292081 h 3374124"/>
                <a:gd name="connsiteX3" fmla="*/ 4604111 w 5448300"/>
                <a:gd name="connsiteY3" fmla="*/ 1292695 h 3374124"/>
                <a:gd name="connsiteX4" fmla="*/ 5448300 w 5448300"/>
                <a:gd name="connsiteY4" fmla="*/ 2330716 h 3374124"/>
                <a:gd name="connsiteX5" fmla="*/ 4507967 w 5448300"/>
                <a:gd name="connsiteY5" fmla="*/ 3374124 h 3374124"/>
                <a:gd name="connsiteX6" fmla="*/ 4483695 w 5448300"/>
                <a:gd name="connsiteY6" fmla="*/ 3372764 h 3374124"/>
                <a:gd name="connsiteX7" fmla="*/ 4483695 w 5448300"/>
                <a:gd name="connsiteY7" fmla="*/ 3374123 h 3374124"/>
                <a:gd name="connsiteX8" fmla="*/ 1362100 w 5448300"/>
                <a:gd name="connsiteY8" fmla="*/ 3374123 h 3374124"/>
                <a:gd name="connsiteX9" fmla="*/ 1362075 w 5448300"/>
                <a:gd name="connsiteY9" fmla="*/ 3374124 h 3374124"/>
                <a:gd name="connsiteX10" fmla="*/ 0 w 5448300"/>
                <a:gd name="connsiteY10" fmla="*/ 2269170 h 3374124"/>
                <a:gd name="connsiteX11" fmla="*/ 1362075 w 5448300"/>
                <a:gd name="connsiteY11" fmla="*/ 1164216 h 3374124"/>
                <a:gd name="connsiteX12" fmla="*/ 1569506 w 5448300"/>
                <a:gd name="connsiteY12" fmla="*/ 1176948 h 3374124"/>
                <a:gd name="connsiteX13" fmla="*/ 1602459 w 5448300"/>
                <a:gd name="connsiteY13" fmla="*/ 1183109 h 3374124"/>
                <a:gd name="connsiteX14" fmla="*/ 1605504 w 5448300"/>
                <a:gd name="connsiteY14" fmla="*/ 1132363 h 3374124"/>
                <a:gd name="connsiteX15" fmla="*/ 3096606 w 5448300"/>
                <a:gd name="connsiteY15" fmla="*/ 0 h 33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48300" h="3374124">
                  <a:moveTo>
                    <a:pt x="3096606" y="0"/>
                  </a:moveTo>
                  <a:cubicBezTo>
                    <a:pt x="3924393" y="0"/>
                    <a:pt x="4595447" y="564715"/>
                    <a:pt x="4595447" y="1261326"/>
                  </a:cubicBezTo>
                  <a:lnTo>
                    <a:pt x="4593142" y="1292081"/>
                  </a:lnTo>
                  <a:lnTo>
                    <a:pt x="4604111" y="1292695"/>
                  </a:lnTo>
                  <a:cubicBezTo>
                    <a:pt x="5078280" y="1346128"/>
                    <a:pt x="5448300" y="1790474"/>
                    <a:pt x="5448300" y="2330716"/>
                  </a:cubicBezTo>
                  <a:cubicBezTo>
                    <a:pt x="5448300" y="2906974"/>
                    <a:pt x="5027299" y="3374124"/>
                    <a:pt x="4507967" y="3374124"/>
                  </a:cubicBezTo>
                  <a:lnTo>
                    <a:pt x="4483695" y="3372764"/>
                  </a:lnTo>
                  <a:lnTo>
                    <a:pt x="4483695" y="3374123"/>
                  </a:lnTo>
                  <a:lnTo>
                    <a:pt x="1362100" y="3374123"/>
                  </a:lnTo>
                  <a:lnTo>
                    <a:pt x="1362075" y="3374124"/>
                  </a:lnTo>
                  <a:cubicBezTo>
                    <a:pt x="609822" y="3374124"/>
                    <a:pt x="0" y="2879419"/>
                    <a:pt x="0" y="2269170"/>
                  </a:cubicBezTo>
                  <a:cubicBezTo>
                    <a:pt x="0" y="1658921"/>
                    <a:pt x="609822" y="1164216"/>
                    <a:pt x="1362075" y="1164216"/>
                  </a:cubicBezTo>
                  <a:cubicBezTo>
                    <a:pt x="1432599" y="1164216"/>
                    <a:pt x="1501871" y="1168564"/>
                    <a:pt x="1569506" y="1176948"/>
                  </a:cubicBezTo>
                  <a:lnTo>
                    <a:pt x="1602459" y="1183109"/>
                  </a:lnTo>
                  <a:lnTo>
                    <a:pt x="1605504" y="1132363"/>
                  </a:lnTo>
                  <a:cubicBezTo>
                    <a:pt x="1682259" y="496332"/>
                    <a:pt x="2320556" y="0"/>
                    <a:pt x="3096606" y="0"/>
                  </a:cubicBezTo>
                  <a:close/>
                </a:path>
              </a:pathLst>
            </a:custGeom>
            <a:solidFill>
              <a:schemeClr val="bg2"/>
            </a:solidFill>
            <a:ln w="28575">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dirty="0">
                <a:ln>
                  <a:noFill/>
                </a:ln>
                <a:solidFill>
                  <a:srgbClr val="000E5E"/>
                </a:solidFill>
                <a:effectLst/>
                <a:uLnTx/>
                <a:uFillTx/>
                <a:latin typeface="IBM Plex Sans"/>
                <a:ea typeface="+mn-ea"/>
                <a:cs typeface="+mn-cs"/>
              </a:endParaRPr>
            </a:p>
          </p:txBody>
        </p:sp>
        <p:pic>
          <p:nvPicPr>
            <p:cNvPr id="78" name="Picture 2" descr="Image result for openshift logo">
              <a:extLst>
                <a:ext uri="{FF2B5EF4-FFF2-40B4-BE49-F238E27FC236}">
                  <a16:creationId xmlns:a16="http://schemas.microsoft.com/office/drawing/2014/main" id="{0AAC29F6-C6D4-874A-B8C0-419CAAE174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0919" y="4105658"/>
              <a:ext cx="1117614" cy="2877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195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36000">
              <a:schemeClr val="tx1"/>
            </a:gs>
            <a:gs pos="100000">
              <a:schemeClr val="bg1"/>
            </a:gs>
          </a:gsLst>
          <a:path path="circle">
            <a:fillToRect l="100000" t="100000"/>
          </a:path>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F91F1C8-B2DA-5747-8787-9A7423D522FD}"/>
              </a:ext>
            </a:extLst>
          </p:cNvPr>
          <p:cNvPicPr>
            <a:picLocks noChangeAspect="1"/>
          </p:cNvPicPr>
          <p:nvPr/>
        </p:nvPicPr>
        <p:blipFill>
          <a:blip r:embed="rId3"/>
          <a:stretch>
            <a:fillRect/>
          </a:stretch>
        </p:blipFill>
        <p:spPr>
          <a:xfrm>
            <a:off x="3738280" y="1843365"/>
            <a:ext cx="1667439" cy="1687610"/>
          </a:xfrm>
          <a:prstGeom prst="rect">
            <a:avLst/>
          </a:prstGeom>
        </p:spPr>
      </p:pic>
      <p:sp>
        <p:nvSpPr>
          <p:cNvPr id="29" name="Text Placeholder 3">
            <a:extLst>
              <a:ext uri="{FF2B5EF4-FFF2-40B4-BE49-F238E27FC236}">
                <a16:creationId xmlns:a16="http://schemas.microsoft.com/office/drawing/2014/main" id="{9A3759AB-3287-DD48-8797-50ACBBE503EA}"/>
              </a:ext>
            </a:extLst>
          </p:cNvPr>
          <p:cNvSpPr txBox="1">
            <a:spLocks/>
          </p:cNvSpPr>
          <p:nvPr/>
        </p:nvSpPr>
        <p:spPr>
          <a:xfrm>
            <a:off x="160010" y="189929"/>
            <a:ext cx="4114800" cy="2497241"/>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400" b="1" i="0" u="none" strike="noStrike" kern="1200" cap="none" spc="0" normalizeH="0" baseline="0" noProof="0" dirty="0">
                <a:ln>
                  <a:noFill/>
                </a:ln>
                <a:solidFill>
                  <a:srgbClr val="FFFFFF"/>
                </a:solidFill>
                <a:effectLst/>
                <a:uLnTx/>
                <a:uFillTx/>
                <a:latin typeface="IBM Plex Sans"/>
                <a:cs typeface="Arial" charset="0"/>
              </a:rPr>
              <a:t>Thank you</a:t>
            </a:r>
          </a:p>
          <a:p>
            <a:pPr marL="0" marR="0" lvl="0" indent="0" algn="l" defTabSz="457200" rtl="0" eaLnBrk="1" fontAlgn="auto" latinLnBrk="0" hangingPunct="1">
              <a:lnSpc>
                <a:spcPct val="90000"/>
              </a:lnSpc>
              <a:spcBef>
                <a:spcPct val="0"/>
              </a:spcBef>
              <a:spcAft>
                <a:spcPts val="0"/>
              </a:spcAft>
              <a:buClrTx/>
              <a:buSzTx/>
              <a:buFont typeface="Arial"/>
              <a:buNone/>
              <a:tabLst/>
              <a:defRPr/>
            </a:pPr>
            <a:endParaRPr kumimoji="0" lang="en-US" sz="1400" b="0" i="0" u="none" strike="noStrike" kern="1200" cap="none" spc="0" normalizeH="0" baseline="0" noProof="0" dirty="0">
              <a:ln>
                <a:noFill/>
              </a:ln>
              <a:solidFill>
                <a:srgbClr val="FFFFFF"/>
              </a:solidFill>
              <a:effectLst/>
              <a:uLnTx/>
              <a:uFillTx/>
              <a:latin typeface="IBM Plex Sans"/>
              <a:cs typeface="Arial" charset="0"/>
            </a:endParaRPr>
          </a:p>
          <a:p>
            <a:pPr marL="0" marR="0" lvl="0" indent="0" algn="l" defTabSz="457200" rtl="0" eaLnBrk="1" fontAlgn="auto" latinLnBrk="0" hangingPunct="1">
              <a:lnSpc>
                <a:spcPct val="90000"/>
              </a:lnSpc>
              <a:spcBef>
                <a:spcPct val="0"/>
              </a:spcBef>
              <a:spcAft>
                <a:spcPts val="0"/>
              </a:spcAft>
              <a:buClrTx/>
              <a:buSzTx/>
              <a:buFont typeface="Arial"/>
              <a:buNone/>
              <a:tabLst/>
              <a:defRPr/>
            </a:pPr>
            <a:endParaRPr kumimoji="0" lang="en-US" sz="1100" b="0" i="0" u="none" strike="noStrike" kern="1200" cap="none" spc="0" normalizeH="0" baseline="0" noProof="0" dirty="0">
              <a:ln>
                <a:noFill/>
              </a:ln>
              <a:solidFill>
                <a:srgbClr val="FFFFFF"/>
              </a:solidFill>
              <a:effectLst/>
              <a:uLnTx/>
              <a:uFillTx/>
              <a:latin typeface="IBM Plex Sans"/>
              <a:cs typeface="Arial" charset="0"/>
            </a:endParaRPr>
          </a:p>
        </p:txBody>
      </p:sp>
      <p:sp>
        <p:nvSpPr>
          <p:cNvPr id="14" name="Footer Placeholder 6">
            <a:extLst>
              <a:ext uri="{FF2B5EF4-FFF2-40B4-BE49-F238E27FC236}">
                <a16:creationId xmlns:a16="http://schemas.microsoft.com/office/drawing/2014/main" id="{27440E50-1AC2-DF4C-A763-11E76E35F25E}"/>
              </a:ext>
            </a:extLst>
          </p:cNvPr>
          <p:cNvSpPr>
            <a:spLocks noGrp="1"/>
          </p:cNvSpPr>
          <p:nvPr>
            <p:ph type="ftr" sz="quarter" idx="11"/>
          </p:nvPr>
        </p:nvSpPr>
        <p:spPr>
          <a:xfrm>
            <a:off x="254174" y="4902137"/>
            <a:ext cx="3086100" cy="102870"/>
          </a:xfrm>
        </p:spPr>
        <p: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GB" sz="45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450" b="0" i="0" u="none" strike="noStrike" kern="1200" cap="none" spc="0" normalizeH="0" baseline="0" noProof="0" dirty="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67802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tIns="108000"/>
          <a:lstStyle/>
          <a:p>
            <a:r>
              <a:rPr lang="en-US" dirty="0"/>
              <a:t>Mix and Match</a:t>
            </a:r>
          </a:p>
          <a:p>
            <a:r>
              <a:rPr lang="en-US" sz="1200" dirty="0"/>
              <a:t>Both are available under the same license.</a:t>
            </a:r>
          </a:p>
          <a:p>
            <a:r>
              <a:rPr lang="en-US" sz="1200" dirty="0"/>
              <a:t>Both can interoperate, just like any previous version of MQ.</a:t>
            </a:r>
          </a:p>
          <a:p>
            <a:endParaRPr lang="en-US" sz="1200" dirty="0"/>
          </a:p>
        </p:txBody>
      </p:sp>
      <p:sp>
        <p:nvSpPr>
          <p:cNvPr id="3" name="Content Placeholder 2"/>
          <p:cNvSpPr>
            <a:spLocks noGrp="1"/>
          </p:cNvSpPr>
          <p:nvPr>
            <p:ph sz="quarter" idx="16"/>
          </p:nvPr>
        </p:nvSpPr>
        <p:spPr/>
        <p:txBody>
          <a:bodyPr tIns="108000"/>
          <a:lstStyle/>
          <a:p>
            <a:r>
              <a:rPr lang="en-US" dirty="0"/>
              <a:t>Continuous Delivery</a:t>
            </a:r>
          </a:p>
          <a:p>
            <a:r>
              <a:rPr lang="en-US" sz="1200" dirty="0"/>
              <a:t>New CD versions of MQ are released approximately every four months, incrementally introducing new product capabilities.</a:t>
            </a:r>
          </a:p>
          <a:p>
            <a:r>
              <a:rPr lang="en-US" sz="1200" dirty="0"/>
              <a:t>Intended for those that can continually integrate.</a:t>
            </a:r>
          </a:p>
        </p:txBody>
      </p:sp>
      <p:sp>
        <p:nvSpPr>
          <p:cNvPr id="4" name="Content Placeholder 3"/>
          <p:cNvSpPr>
            <a:spLocks noGrp="1"/>
          </p:cNvSpPr>
          <p:nvPr>
            <p:ph sz="quarter" idx="17"/>
          </p:nvPr>
        </p:nvSpPr>
        <p:spPr/>
        <p:txBody>
          <a:bodyPr tIns="108000"/>
          <a:lstStyle/>
          <a:p>
            <a:r>
              <a:rPr lang="en-US" dirty="0"/>
              <a:t>Long Term Support</a:t>
            </a:r>
          </a:p>
          <a:p>
            <a:r>
              <a:rPr lang="en-US" sz="1200" dirty="0"/>
              <a:t>Approximately every two years a new LTS version is released, rolling up many of the CD capabilities into a release with 5+3 support attached.</a:t>
            </a:r>
          </a:p>
          <a:p>
            <a:r>
              <a:rPr lang="en-US" sz="1200" dirty="0"/>
              <a:t>Required by those looking for fixed function.</a:t>
            </a:r>
          </a:p>
        </p:txBody>
      </p:sp>
      <p:sp>
        <p:nvSpPr>
          <p:cNvPr id="5" name="Content Placeholder 4"/>
          <p:cNvSpPr>
            <a:spLocks noGrp="1"/>
          </p:cNvSpPr>
          <p:nvPr>
            <p:ph sz="quarter" idx="18"/>
          </p:nvPr>
        </p:nvSpPr>
        <p:spPr/>
        <p:txBody>
          <a:bodyPr tIns="108000"/>
          <a:lstStyle/>
          <a:p>
            <a:r>
              <a:rPr lang="en-US" dirty="0"/>
              <a:t>In 2016 MQ introduced a dual Long Term Support and a Continuous Delivery model.</a:t>
            </a:r>
          </a:p>
        </p:txBody>
      </p:sp>
      <p:sp>
        <p:nvSpPr>
          <p:cNvPr id="8" name="Title 7"/>
          <p:cNvSpPr>
            <a:spLocks noGrp="1"/>
          </p:cNvSpPr>
          <p:nvPr>
            <p:ph type="title"/>
          </p:nvPr>
        </p:nvSpPr>
        <p:spPr>
          <a:xfrm>
            <a:off x="-13132" y="0"/>
            <a:ext cx="9160625" cy="2571751"/>
          </a:xfrm>
        </p:spPr>
        <p:txBody>
          <a:bodyPr/>
          <a:lstStyle/>
          <a:p>
            <a:r>
              <a:rPr lang="en-GB" sz="2000" dirty="0"/>
              <a:t>IBM MQ: long term support and continuous delivery</a:t>
            </a:r>
            <a:endParaRPr lang="en-US" sz="2000" dirty="0"/>
          </a:p>
        </p:txBody>
      </p:sp>
      <p:sp>
        <p:nvSpPr>
          <p:cNvPr id="41" name="Rectangle 40"/>
          <p:cNvSpPr/>
          <p:nvPr/>
        </p:nvSpPr>
        <p:spPr>
          <a:xfrm>
            <a:off x="1838981" y="4662101"/>
            <a:ext cx="5543519" cy="412149"/>
          </a:xfrm>
          <a:prstGeom prst="rect">
            <a:avLst/>
          </a:prstGeom>
          <a:solidFill>
            <a:srgbClr val="EAEAEA"/>
          </a:solidFill>
          <a:ln>
            <a:noFill/>
          </a:ln>
        </p:spPr>
        <p:txBody>
          <a:bodyPr wrap="square" lIns="72000" tIns="36000" rIns="72000" bIns="0" rtlCol="0" anchor="t">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IBM Plex Sans"/>
              </a:rPr>
              <a:t>All t</a:t>
            </a:r>
            <a:r>
              <a:rPr kumimoji="0" lang="en-US" sz="1200" b="0" i="0" u="none" strike="noStrike" kern="1200" cap="none" spc="0" normalizeH="0" baseline="0" noProof="0" dirty="0">
                <a:ln>
                  <a:noFill/>
                </a:ln>
                <a:solidFill>
                  <a:srgbClr val="000000"/>
                </a:solidFill>
                <a:effectLst/>
                <a:uLnTx/>
                <a:uFillTx/>
                <a:latin typeface="IBM Plex Sans"/>
                <a:ea typeface="+mn-ea"/>
                <a:cs typeface="+mn-cs"/>
              </a:rPr>
              <a:t>he function delivered in the 9.1.x CD releases </a:t>
            </a:r>
            <a:r>
              <a:rPr lang="en-US" sz="1200" dirty="0">
                <a:solidFill>
                  <a:srgbClr val="000000"/>
                </a:solidFill>
                <a:latin typeface="IBM Plex Sans"/>
              </a:rPr>
              <a:t>will be</a:t>
            </a:r>
            <a:r>
              <a:rPr kumimoji="0" lang="en-US" sz="1200" b="0" i="0" u="none" strike="noStrike" kern="1200" cap="none" spc="0" normalizeH="0" baseline="0" noProof="0" dirty="0">
                <a:ln>
                  <a:noFill/>
                </a:ln>
                <a:solidFill>
                  <a:srgbClr val="000000"/>
                </a:solidFill>
                <a:effectLst/>
                <a:uLnTx/>
                <a:uFillTx/>
                <a:latin typeface="IBM Plex Sans"/>
                <a:ea typeface="+mn-ea"/>
                <a:cs typeface="+mn-cs"/>
              </a:rPr>
              <a:t> available in the</a:t>
            </a:r>
            <a:br>
              <a:rPr kumimoji="0" lang="en-US" sz="1200" b="0" i="0" u="none" strike="noStrike" kern="1200" cap="none" spc="0" normalizeH="0" baseline="0" noProof="0" dirty="0">
                <a:ln>
                  <a:noFill/>
                </a:ln>
                <a:solidFill>
                  <a:srgbClr val="000000"/>
                </a:solidFill>
                <a:effectLst/>
                <a:uLnTx/>
                <a:uFillTx/>
                <a:latin typeface="IBM Plex Sans"/>
                <a:ea typeface="+mn-ea"/>
                <a:cs typeface="+mn-cs"/>
              </a:rPr>
            </a:br>
            <a:r>
              <a:rPr kumimoji="0" lang="en-US" sz="1200" b="0" i="0" u="none" strike="noStrike" kern="1200" cap="none" spc="0" normalizeH="0" baseline="0" noProof="0" dirty="0">
                <a:ln>
                  <a:noFill/>
                </a:ln>
                <a:solidFill>
                  <a:srgbClr val="000000"/>
                </a:solidFill>
                <a:effectLst/>
                <a:uLnTx/>
                <a:uFillTx/>
                <a:latin typeface="IBM Plex Sans"/>
                <a:ea typeface="+mn-ea"/>
                <a:cs typeface="+mn-cs"/>
              </a:rPr>
              <a:t> long term support release</a:t>
            </a:r>
            <a:r>
              <a:rPr kumimoji="0" lang="en-US" sz="1200" b="0" i="0" u="none" strike="noStrike" kern="1200" cap="none" spc="0" normalizeH="0" baseline="0" noProof="0" dirty="0">
                <a:ln>
                  <a:noFill/>
                </a:ln>
                <a:solidFill>
                  <a:srgbClr val="FFFFFF"/>
                </a:solidFill>
                <a:effectLst/>
                <a:uLnTx/>
                <a:uFillTx/>
                <a:latin typeface="IBM Plex Sans"/>
                <a:ea typeface="+mn-ea"/>
                <a:cs typeface="Arial"/>
              </a:rPr>
              <a:t> </a:t>
            </a:r>
            <a:r>
              <a:rPr kumimoji="0" lang="en-US" sz="1200" b="1" i="0" u="none" strike="noStrike" kern="1200" cap="none" spc="0" normalizeH="0" baseline="0" noProof="0" dirty="0">
                <a:ln>
                  <a:noFill/>
                </a:ln>
                <a:solidFill>
                  <a:srgbClr val="000000"/>
                </a:solidFill>
                <a:effectLst/>
                <a:uLnTx/>
                <a:uFillTx/>
                <a:latin typeface="IBM Plex Sans"/>
                <a:ea typeface="+mn-ea"/>
                <a:cs typeface="Arial"/>
              </a:rPr>
              <a:t>V9.2 LTS</a:t>
            </a:r>
            <a:endParaRPr kumimoji="0" lang="en-US" sz="1200" b="0" i="0" u="none" strike="noStrike" kern="1200" cap="none" spc="0" normalizeH="0" baseline="0" noProof="0" dirty="0">
              <a:ln>
                <a:noFill/>
              </a:ln>
              <a:solidFill>
                <a:srgbClr val="FFFFFF"/>
              </a:solidFill>
              <a:effectLst/>
              <a:uLnTx/>
              <a:uFillTx/>
              <a:latin typeface="IBM Plex Sans"/>
              <a:ea typeface="+mn-ea"/>
              <a:cs typeface="Arial"/>
            </a:endParaRPr>
          </a:p>
        </p:txBody>
      </p:sp>
      <p:grpSp>
        <p:nvGrpSpPr>
          <p:cNvPr id="20" name="Group 19"/>
          <p:cNvGrpSpPr/>
          <p:nvPr/>
        </p:nvGrpSpPr>
        <p:grpSpPr>
          <a:xfrm>
            <a:off x="-6619079" y="802003"/>
            <a:ext cx="9195877" cy="448711"/>
            <a:chOff x="-51877" y="570802"/>
            <a:chExt cx="9195877" cy="448711"/>
          </a:xfrm>
        </p:grpSpPr>
        <p:sp>
          <p:nvSpPr>
            <p:cNvPr id="9" name="Rectangle 8"/>
            <p:cNvSpPr/>
            <p:nvPr/>
          </p:nvSpPr>
          <p:spPr>
            <a:xfrm>
              <a:off x="-51877" y="872836"/>
              <a:ext cx="9195877" cy="81321"/>
            </a:xfrm>
            <a:prstGeom prst="rect">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Oval 9"/>
            <p:cNvSpPr/>
            <p:nvPr/>
          </p:nvSpPr>
          <p:spPr>
            <a:xfrm>
              <a:off x="7894981"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Oval 10"/>
            <p:cNvSpPr/>
            <p:nvPr/>
          </p:nvSpPr>
          <p:spPr>
            <a:xfrm>
              <a:off x="1036982"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val 12"/>
            <p:cNvSpPr/>
            <p:nvPr/>
          </p:nvSpPr>
          <p:spPr>
            <a:xfrm>
              <a:off x="5608981"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Oval 13"/>
            <p:cNvSpPr/>
            <p:nvPr/>
          </p:nvSpPr>
          <p:spPr>
            <a:xfrm>
              <a:off x="3322981"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TextBox 14"/>
            <p:cNvSpPr txBox="1"/>
            <p:nvPr/>
          </p:nvSpPr>
          <p:spPr>
            <a:xfrm>
              <a:off x="4271274" y="572754"/>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2016</a:t>
              </a:r>
            </a:p>
          </p:txBody>
        </p:sp>
        <p:sp>
          <p:nvSpPr>
            <p:cNvPr id="16" name="TextBox 15"/>
            <p:cNvSpPr txBox="1"/>
            <p:nvPr/>
          </p:nvSpPr>
          <p:spPr>
            <a:xfrm>
              <a:off x="6559967" y="570802"/>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2017</a:t>
              </a:r>
            </a:p>
          </p:txBody>
        </p:sp>
        <p:sp>
          <p:nvSpPr>
            <p:cNvPr id="17" name="TextBox 16"/>
            <p:cNvSpPr txBox="1"/>
            <p:nvPr/>
          </p:nvSpPr>
          <p:spPr>
            <a:xfrm>
              <a:off x="8539859" y="570802"/>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2018</a:t>
              </a:r>
            </a:p>
          </p:txBody>
        </p:sp>
        <p:sp>
          <p:nvSpPr>
            <p:cNvPr id="18" name="TextBox 17"/>
            <p:cNvSpPr txBox="1"/>
            <p:nvPr/>
          </p:nvSpPr>
          <p:spPr>
            <a:xfrm>
              <a:off x="1985275" y="570802"/>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2015</a:t>
              </a:r>
            </a:p>
          </p:txBody>
        </p:sp>
        <p:sp>
          <p:nvSpPr>
            <p:cNvPr id="19" name="TextBox 18"/>
            <p:cNvSpPr txBox="1"/>
            <p:nvPr/>
          </p:nvSpPr>
          <p:spPr>
            <a:xfrm>
              <a:off x="-2695" y="570802"/>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2014</a:t>
              </a:r>
            </a:p>
          </p:txBody>
        </p:sp>
      </p:grpSp>
      <p:sp>
        <p:nvSpPr>
          <p:cNvPr id="21" name="TextBox 20"/>
          <p:cNvSpPr txBox="1"/>
          <p:nvPr/>
        </p:nvSpPr>
        <p:spPr>
          <a:xfrm>
            <a:off x="-6553438" y="1501541"/>
            <a:ext cx="54534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V8.0</a:t>
            </a:r>
          </a:p>
        </p:txBody>
      </p:sp>
      <p:sp>
        <p:nvSpPr>
          <p:cNvPr id="22" name="TextBox 21"/>
          <p:cNvSpPr txBox="1"/>
          <p:nvPr/>
        </p:nvSpPr>
        <p:spPr>
          <a:xfrm>
            <a:off x="-2413133" y="1500993"/>
            <a:ext cx="81144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V9.0</a:t>
            </a:r>
            <a:r>
              <a:rPr kumimoji="0" lang="en-US" sz="1100" b="0" i="0" u="none" strike="noStrike" kern="1200" cap="none" spc="0" normalizeH="0" baseline="0" noProof="0" dirty="0">
                <a:ln>
                  <a:noFill/>
                </a:ln>
                <a:solidFill>
                  <a:srgbClr val="EAEAEA"/>
                </a:solidFill>
                <a:effectLst/>
                <a:uLnTx/>
                <a:uFillTx/>
                <a:latin typeface="IBM Plex Sans"/>
                <a:ea typeface="+mn-ea"/>
                <a:cs typeface="+mn-cs"/>
              </a:rPr>
              <a:t> LTS</a:t>
            </a:r>
            <a:endParaRPr kumimoji="0" lang="en-US" sz="1350"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23" name="TextBox 22"/>
          <p:cNvSpPr txBox="1"/>
          <p:nvPr/>
        </p:nvSpPr>
        <p:spPr>
          <a:xfrm>
            <a:off x="-1459271" y="1540676"/>
            <a:ext cx="75693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solidFill>
                <a:effectLst/>
                <a:uLnTx/>
                <a:uFillTx/>
                <a:latin typeface="IBM Plex Sans"/>
                <a:ea typeface="+mn-ea"/>
                <a:cs typeface="+mn-cs"/>
              </a:rPr>
              <a:t>V9.0.1</a:t>
            </a:r>
            <a:r>
              <a:rPr kumimoji="0" lang="en-US" sz="900" b="0" i="0" u="none" strike="noStrike" kern="1200" cap="none" spc="0" normalizeH="0" baseline="0" noProof="0" dirty="0">
                <a:ln>
                  <a:noFill/>
                </a:ln>
                <a:solidFill>
                  <a:srgbClr val="EAEAEA"/>
                </a:solidFill>
                <a:effectLst/>
                <a:uLnTx/>
                <a:uFillTx/>
                <a:latin typeface="IBM Plex Sans"/>
                <a:ea typeface="+mn-ea"/>
                <a:cs typeface="+mn-cs"/>
              </a:rPr>
              <a:t> CD</a:t>
            </a:r>
            <a:endParaRPr kumimoji="0" lang="en-US" sz="1050"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34" name="TextBox 33"/>
          <p:cNvSpPr txBox="1"/>
          <p:nvPr/>
        </p:nvSpPr>
        <p:spPr>
          <a:xfrm>
            <a:off x="-690498" y="1538442"/>
            <a:ext cx="75693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solidFill>
                <a:effectLst/>
                <a:uLnTx/>
                <a:uFillTx/>
                <a:latin typeface="IBM Plex Sans"/>
                <a:ea typeface="+mn-ea"/>
                <a:cs typeface="+mn-cs"/>
              </a:rPr>
              <a:t>V9.0.2</a:t>
            </a:r>
            <a:r>
              <a:rPr kumimoji="0" lang="en-US" sz="900" b="0" i="0" u="none" strike="noStrike" kern="1200" cap="none" spc="0" normalizeH="0" baseline="0" noProof="0" dirty="0">
                <a:ln>
                  <a:noFill/>
                </a:ln>
                <a:solidFill>
                  <a:srgbClr val="EAEAEA"/>
                </a:solidFill>
                <a:effectLst/>
                <a:uLnTx/>
                <a:uFillTx/>
                <a:latin typeface="IBM Plex Sans"/>
                <a:ea typeface="+mn-ea"/>
                <a:cs typeface="+mn-cs"/>
              </a:rPr>
              <a:t> CD</a:t>
            </a:r>
            <a:endParaRPr kumimoji="0" lang="en-US" sz="1050"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35" name="TextBox 34"/>
          <p:cNvSpPr txBox="1"/>
          <p:nvPr/>
        </p:nvSpPr>
        <p:spPr>
          <a:xfrm>
            <a:off x="85049" y="1545207"/>
            <a:ext cx="75693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solidFill>
                <a:effectLst/>
                <a:uLnTx/>
                <a:uFillTx/>
                <a:latin typeface="IBM Plex Sans"/>
                <a:ea typeface="+mn-ea"/>
                <a:cs typeface="+mn-cs"/>
              </a:rPr>
              <a:t>V9.0.3</a:t>
            </a:r>
            <a:r>
              <a:rPr kumimoji="0" lang="en-US" sz="900" b="0" i="0" u="none" strike="noStrike" kern="1200" cap="none" spc="0" normalizeH="0" baseline="0" noProof="0" dirty="0">
                <a:ln>
                  <a:noFill/>
                </a:ln>
                <a:solidFill>
                  <a:srgbClr val="EAEAEA"/>
                </a:solidFill>
                <a:effectLst/>
                <a:uLnTx/>
                <a:uFillTx/>
                <a:latin typeface="IBM Plex Sans"/>
                <a:ea typeface="+mn-ea"/>
                <a:cs typeface="+mn-cs"/>
              </a:rPr>
              <a:t> CD</a:t>
            </a:r>
            <a:endParaRPr kumimoji="0" lang="en-US" sz="1050"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36" name="TextBox 35"/>
          <p:cNvSpPr txBox="1"/>
          <p:nvPr/>
        </p:nvSpPr>
        <p:spPr>
          <a:xfrm>
            <a:off x="872431" y="1545207"/>
            <a:ext cx="75693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solidFill>
                <a:effectLst/>
                <a:uLnTx/>
                <a:uFillTx/>
                <a:latin typeface="IBM Plex Sans"/>
                <a:ea typeface="+mn-ea"/>
                <a:cs typeface="+mn-cs"/>
              </a:rPr>
              <a:t>V9.0.4</a:t>
            </a:r>
            <a:r>
              <a:rPr kumimoji="0" lang="en-US" sz="900" b="0" i="0" u="none" strike="noStrike" kern="1200" cap="none" spc="0" normalizeH="0" baseline="0" noProof="0" dirty="0">
                <a:ln>
                  <a:noFill/>
                </a:ln>
                <a:solidFill>
                  <a:srgbClr val="EAEAEA"/>
                </a:solidFill>
                <a:effectLst/>
                <a:uLnTx/>
                <a:uFillTx/>
                <a:latin typeface="IBM Plex Sans"/>
                <a:ea typeface="+mn-ea"/>
                <a:cs typeface="+mn-cs"/>
              </a:rPr>
              <a:t> CD</a:t>
            </a:r>
            <a:endParaRPr kumimoji="0" lang="en-US" sz="1050"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37" name="TextBox 36"/>
          <p:cNvSpPr txBox="1"/>
          <p:nvPr/>
        </p:nvSpPr>
        <p:spPr>
          <a:xfrm>
            <a:off x="1594188" y="1538442"/>
            <a:ext cx="75693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AEAEA"/>
                </a:solidFill>
                <a:effectLst/>
                <a:uLnTx/>
                <a:uFillTx/>
                <a:latin typeface="IBM Plex Sans"/>
                <a:ea typeface="+mn-ea"/>
                <a:cs typeface="+mn-cs"/>
              </a:rPr>
              <a:t>V9.0.5</a:t>
            </a:r>
            <a:r>
              <a:rPr kumimoji="0" lang="en-US" sz="900" b="0" i="0" u="none" strike="noStrike" kern="1200" cap="none" spc="0" normalizeH="0" baseline="0" noProof="0" dirty="0">
                <a:ln>
                  <a:noFill/>
                </a:ln>
                <a:solidFill>
                  <a:srgbClr val="EAEAEA"/>
                </a:solidFill>
                <a:effectLst/>
                <a:uLnTx/>
                <a:uFillTx/>
                <a:latin typeface="IBM Plex Sans"/>
                <a:ea typeface="+mn-ea"/>
                <a:cs typeface="+mn-cs"/>
              </a:rPr>
              <a:t> CD</a:t>
            </a:r>
            <a:endParaRPr kumimoji="0" lang="en-US" sz="1050"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38" name="TextBox 37"/>
          <p:cNvSpPr txBox="1"/>
          <p:nvPr/>
        </p:nvSpPr>
        <p:spPr>
          <a:xfrm>
            <a:off x="-5116462" y="1956373"/>
            <a:ext cx="1308371" cy="392415"/>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EAEAEA"/>
                </a:solidFill>
                <a:effectLst/>
                <a:uLnTx/>
                <a:uFillTx/>
                <a:latin typeface="IBM Plex Sans"/>
                <a:ea typeface="+mn-ea"/>
                <a:cs typeface="+mn-cs"/>
              </a:rPr>
              <a:t>IBM MQ Appliance</a:t>
            </a:r>
            <a:br>
              <a:rPr kumimoji="0" lang="en-GB" sz="900" b="0" i="0" u="none" strike="noStrike" kern="1200" cap="none" spc="0" normalizeH="0" baseline="0" noProof="0" dirty="0">
                <a:ln>
                  <a:noFill/>
                </a:ln>
                <a:solidFill>
                  <a:srgbClr val="EAEAEA"/>
                </a:solidFill>
                <a:effectLst/>
                <a:uLnTx/>
                <a:uFillTx/>
                <a:latin typeface="IBM Plex Sans"/>
                <a:ea typeface="+mn-ea"/>
                <a:cs typeface="+mn-cs"/>
              </a:rPr>
            </a:br>
            <a:r>
              <a:rPr kumimoji="0" lang="en-GB" sz="900" b="0" i="0" u="none" strike="noStrike" kern="1200" cap="none" spc="0" normalizeH="0" baseline="0" noProof="0" dirty="0">
                <a:ln>
                  <a:noFill/>
                </a:ln>
                <a:solidFill>
                  <a:srgbClr val="EAEAEA"/>
                </a:solidFill>
                <a:effectLst/>
                <a:uLnTx/>
                <a:uFillTx/>
                <a:latin typeface="IBM Plex Sans"/>
                <a:ea typeface="+mn-ea"/>
                <a:cs typeface="+mn-cs"/>
              </a:rPr>
              <a:t>M2000</a:t>
            </a:r>
          </a:p>
        </p:txBody>
      </p:sp>
      <p:sp>
        <p:nvSpPr>
          <p:cNvPr id="39" name="TextBox 38"/>
          <p:cNvSpPr txBox="1"/>
          <p:nvPr/>
        </p:nvSpPr>
        <p:spPr>
          <a:xfrm>
            <a:off x="-2649391" y="1953702"/>
            <a:ext cx="1308370" cy="392415"/>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EAEAEA"/>
                </a:solidFill>
                <a:effectLst/>
                <a:uLnTx/>
                <a:uFillTx/>
                <a:latin typeface="IBM Plex Sans"/>
                <a:ea typeface="+mn-ea"/>
                <a:cs typeface="+mn-cs"/>
              </a:rPr>
              <a:t>IBM MQ Appliance</a:t>
            </a:r>
            <a:br>
              <a:rPr kumimoji="0" lang="en-GB" sz="1050" b="0" i="0" u="none" strike="noStrike" kern="1200" cap="none" spc="0" normalizeH="0" baseline="0" noProof="0" dirty="0">
                <a:ln>
                  <a:noFill/>
                </a:ln>
                <a:solidFill>
                  <a:srgbClr val="EAEAEA"/>
                </a:solidFill>
                <a:effectLst/>
                <a:uLnTx/>
                <a:uFillTx/>
                <a:latin typeface="IBM Plex Sans"/>
                <a:ea typeface="+mn-ea"/>
                <a:cs typeface="+mn-cs"/>
              </a:rPr>
            </a:br>
            <a:r>
              <a:rPr kumimoji="0" lang="en-GB" sz="900" b="0" i="0" u="none" strike="noStrike" kern="1200" cap="none" spc="0" normalizeH="0" baseline="0" noProof="0" dirty="0">
                <a:ln>
                  <a:noFill/>
                </a:ln>
                <a:solidFill>
                  <a:srgbClr val="EAEAEA"/>
                </a:solidFill>
                <a:effectLst/>
                <a:uLnTx/>
                <a:uFillTx/>
                <a:latin typeface="IBM Plex Sans"/>
                <a:ea typeface="+mn-ea"/>
                <a:cs typeface="+mn-cs"/>
              </a:rPr>
              <a:t>M2001</a:t>
            </a:r>
            <a:endParaRPr kumimoji="0" lang="en-GB" sz="788" b="0" i="0" u="none" strike="noStrike" kern="1200" cap="none" spc="0" normalizeH="0" baseline="0" noProof="0" dirty="0">
              <a:ln>
                <a:noFill/>
              </a:ln>
              <a:solidFill>
                <a:srgbClr val="EAEAEA"/>
              </a:solidFill>
              <a:effectLst/>
              <a:uLnTx/>
              <a:uFillTx/>
              <a:latin typeface="IBM Plex Sans"/>
              <a:ea typeface="+mn-ea"/>
              <a:cs typeface="+mn-cs"/>
            </a:endParaRPr>
          </a:p>
        </p:txBody>
      </p:sp>
      <p:sp>
        <p:nvSpPr>
          <p:cNvPr id="45" name="TextBox 44"/>
          <p:cNvSpPr txBox="1"/>
          <p:nvPr/>
        </p:nvSpPr>
        <p:spPr>
          <a:xfrm>
            <a:off x="1352937" y="1959195"/>
            <a:ext cx="1239442" cy="253916"/>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EAEAEA"/>
                </a:solidFill>
                <a:effectLst/>
                <a:uLnTx/>
                <a:uFillTx/>
                <a:latin typeface="IBM Plex Sans"/>
                <a:ea typeface="+mn-ea"/>
                <a:cs typeface="+mn-cs"/>
              </a:rPr>
              <a:t>MQ on IBM Cloud</a:t>
            </a:r>
            <a:endParaRPr kumimoji="0" lang="en-GB" sz="788" b="0" i="0" u="none" strike="noStrike" kern="1200" cap="none" spc="0" normalizeH="0" baseline="0" noProof="0" dirty="0">
              <a:ln>
                <a:noFill/>
              </a:ln>
              <a:solidFill>
                <a:srgbClr val="EAEAEA"/>
              </a:solidFill>
              <a:effectLst/>
              <a:uLnTx/>
              <a:uFillTx/>
              <a:latin typeface="IBM Plex Sans"/>
              <a:ea typeface="+mn-ea"/>
              <a:cs typeface="+mn-cs"/>
            </a:endParaRPr>
          </a:p>
        </p:txBody>
      </p:sp>
      <p:grpSp>
        <p:nvGrpSpPr>
          <p:cNvPr id="42" name="Group 41"/>
          <p:cNvGrpSpPr/>
          <p:nvPr/>
        </p:nvGrpSpPr>
        <p:grpSpPr>
          <a:xfrm>
            <a:off x="293487" y="800469"/>
            <a:ext cx="9144001" cy="448711"/>
            <a:chOff x="-1" y="570802"/>
            <a:chExt cx="9144001" cy="448711"/>
          </a:xfrm>
        </p:grpSpPr>
        <p:sp>
          <p:nvSpPr>
            <p:cNvPr id="43" name="Rectangle 42"/>
            <p:cNvSpPr/>
            <p:nvPr/>
          </p:nvSpPr>
          <p:spPr>
            <a:xfrm>
              <a:off x="-1" y="872836"/>
              <a:ext cx="9144001" cy="81321"/>
            </a:xfrm>
            <a:prstGeom prst="rect">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4" name="Oval 43"/>
            <p:cNvSpPr/>
            <p:nvPr/>
          </p:nvSpPr>
          <p:spPr>
            <a:xfrm>
              <a:off x="7894981"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6" name="Oval 45"/>
            <p:cNvSpPr/>
            <p:nvPr/>
          </p:nvSpPr>
          <p:spPr>
            <a:xfrm>
              <a:off x="1036982"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7" name="Oval 46"/>
            <p:cNvSpPr/>
            <p:nvPr/>
          </p:nvSpPr>
          <p:spPr>
            <a:xfrm>
              <a:off x="5608981"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8" name="Oval 47"/>
            <p:cNvSpPr/>
            <p:nvPr/>
          </p:nvSpPr>
          <p:spPr>
            <a:xfrm>
              <a:off x="3322981" y="807478"/>
              <a:ext cx="212035" cy="212035"/>
            </a:xfrm>
            <a:prstGeom prst="ellipse">
              <a:avLst/>
            </a:prstGeom>
            <a:solidFill>
              <a:srgbClr val="EAEAEA"/>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9" name="TextBox 48"/>
            <p:cNvSpPr txBox="1"/>
            <p:nvPr/>
          </p:nvSpPr>
          <p:spPr>
            <a:xfrm>
              <a:off x="4271274" y="572754"/>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2019</a:t>
              </a:r>
            </a:p>
          </p:txBody>
        </p:sp>
        <p:sp>
          <p:nvSpPr>
            <p:cNvPr id="50" name="TextBox 49"/>
            <p:cNvSpPr txBox="1"/>
            <p:nvPr/>
          </p:nvSpPr>
          <p:spPr>
            <a:xfrm>
              <a:off x="6559967" y="570802"/>
              <a:ext cx="60144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AEAEA"/>
                  </a:solidFill>
                  <a:effectLst/>
                  <a:uLnTx/>
                  <a:uFillTx/>
                  <a:latin typeface="IBM Plex Sans"/>
                  <a:ea typeface="+mn-ea"/>
                  <a:cs typeface="+mn-cs"/>
                </a:rPr>
                <a:t>2020</a:t>
              </a:r>
            </a:p>
          </p:txBody>
        </p:sp>
      </p:grpSp>
      <p:sp>
        <p:nvSpPr>
          <p:cNvPr id="54" name="TextBox 53"/>
          <p:cNvSpPr txBox="1"/>
          <p:nvPr/>
        </p:nvSpPr>
        <p:spPr>
          <a:xfrm>
            <a:off x="2444319" y="1490676"/>
            <a:ext cx="84350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chemeClr val="bg2"/>
                </a:solidFill>
                <a:effectLst/>
                <a:uLnTx/>
                <a:uFillTx/>
                <a:latin typeface="IBM Plex Sans"/>
                <a:ea typeface="+mn-ea"/>
                <a:cs typeface="+mn-cs"/>
              </a:rPr>
              <a:t>V9.1 </a:t>
            </a:r>
            <a:r>
              <a:rPr kumimoji="0" lang="en-US" sz="1100" b="1" i="0" u="none" strike="noStrike" kern="1200" cap="none" spc="0" normalizeH="0" baseline="0" noProof="0" dirty="0">
                <a:ln>
                  <a:noFill/>
                </a:ln>
                <a:solidFill>
                  <a:schemeClr val="bg2"/>
                </a:solidFill>
                <a:effectLst/>
                <a:uLnTx/>
                <a:uFillTx/>
                <a:latin typeface="IBM Plex Sans"/>
                <a:ea typeface="+mn-ea"/>
                <a:cs typeface="+mn-cs"/>
              </a:rPr>
              <a:t>LTS</a:t>
            </a:r>
            <a:endParaRPr kumimoji="0" lang="en-US" sz="1350" b="1" i="0" u="none" strike="noStrike" kern="1200" cap="none" spc="0" normalizeH="0" baseline="0" noProof="0" dirty="0">
              <a:ln>
                <a:noFill/>
              </a:ln>
              <a:solidFill>
                <a:schemeClr val="bg2"/>
              </a:solidFill>
              <a:effectLst/>
              <a:uLnTx/>
              <a:uFillTx/>
              <a:latin typeface="IBM Plex Sans"/>
              <a:ea typeface="+mn-ea"/>
              <a:cs typeface="+mn-cs"/>
            </a:endParaRPr>
          </a:p>
        </p:txBody>
      </p:sp>
      <p:sp>
        <p:nvSpPr>
          <p:cNvPr id="55" name="TextBox 54"/>
          <p:cNvSpPr txBox="1"/>
          <p:nvPr/>
        </p:nvSpPr>
        <p:spPr>
          <a:xfrm>
            <a:off x="3279977" y="1526789"/>
            <a:ext cx="761747"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V9.1.1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CD</a:t>
            </a:r>
            <a:endParaRPr kumimoji="0" lang="en-US" sz="105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2" name="TextBox 61"/>
          <p:cNvSpPr txBox="1"/>
          <p:nvPr/>
        </p:nvSpPr>
        <p:spPr>
          <a:xfrm>
            <a:off x="4021658" y="1524555"/>
            <a:ext cx="761747"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V9.1.2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CD</a:t>
            </a:r>
            <a:endParaRPr kumimoji="0" lang="en-US" sz="105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3" name="TextBox 62"/>
          <p:cNvSpPr txBox="1"/>
          <p:nvPr/>
        </p:nvSpPr>
        <p:spPr>
          <a:xfrm>
            <a:off x="4846042" y="1531320"/>
            <a:ext cx="761747"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V9.1.3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CD</a:t>
            </a:r>
            <a:endParaRPr kumimoji="0" lang="en-US" sz="105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24" name="Footer Placeholder 23"/>
          <p:cNvSpPr>
            <a:spLocks noGrp="1"/>
          </p:cNvSpPr>
          <p:nvPr>
            <p:ph type="ftr" sz="quarter" idx="11"/>
          </p:nvPr>
        </p:nvSpPr>
        <p:spPr>
          <a:xfrm>
            <a:off x="197527" y="4517144"/>
            <a:ext cx="4114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 2020 IBM Corporation    </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57" name="TextBox 56">
            <a:extLst>
              <a:ext uri="{FF2B5EF4-FFF2-40B4-BE49-F238E27FC236}">
                <a16:creationId xmlns:a16="http://schemas.microsoft.com/office/drawing/2014/main" id="{1F435EE1-062D-534B-9CD5-5BBE918779B9}"/>
              </a:ext>
            </a:extLst>
          </p:cNvPr>
          <p:cNvSpPr txBox="1"/>
          <p:nvPr/>
        </p:nvSpPr>
        <p:spPr>
          <a:xfrm>
            <a:off x="7146026" y="1722870"/>
            <a:ext cx="647934"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IBM Plex Sans"/>
                <a:ea typeface="+mn-ea"/>
                <a:cs typeface="+mn-cs"/>
              </a:rPr>
              <a:t>available</a:t>
            </a:r>
          </a:p>
        </p:txBody>
      </p:sp>
      <p:sp>
        <p:nvSpPr>
          <p:cNvPr id="58" name="TextBox 57">
            <a:extLst>
              <a:ext uri="{FF2B5EF4-FFF2-40B4-BE49-F238E27FC236}">
                <a16:creationId xmlns:a16="http://schemas.microsoft.com/office/drawing/2014/main" id="{07672CDD-9A8A-7E48-9204-BFC9B755F9ED}"/>
              </a:ext>
            </a:extLst>
          </p:cNvPr>
          <p:cNvSpPr txBox="1"/>
          <p:nvPr/>
        </p:nvSpPr>
        <p:spPr>
          <a:xfrm>
            <a:off x="2518937" y="1718019"/>
            <a:ext cx="647934"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IBM Plex Sans"/>
                <a:ea typeface="+mn-ea"/>
                <a:cs typeface="+mn-cs"/>
              </a:rPr>
              <a:t>available</a:t>
            </a:r>
          </a:p>
        </p:txBody>
      </p:sp>
      <p:sp>
        <p:nvSpPr>
          <p:cNvPr id="56" name="TextBox 55">
            <a:extLst>
              <a:ext uri="{FF2B5EF4-FFF2-40B4-BE49-F238E27FC236}">
                <a16:creationId xmlns:a16="http://schemas.microsoft.com/office/drawing/2014/main" id="{F653C0BB-BF5C-D345-80BC-3B69FB58E042}"/>
              </a:ext>
            </a:extLst>
          </p:cNvPr>
          <p:cNvSpPr txBox="1"/>
          <p:nvPr/>
        </p:nvSpPr>
        <p:spPr>
          <a:xfrm>
            <a:off x="5605528" y="1531320"/>
            <a:ext cx="761747"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V9.1.4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CD</a:t>
            </a:r>
            <a:endParaRPr kumimoji="0" lang="en-US" sz="105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59" name="Rectangle 58">
            <a:extLst>
              <a:ext uri="{FF2B5EF4-FFF2-40B4-BE49-F238E27FC236}">
                <a16:creationId xmlns:a16="http://schemas.microsoft.com/office/drawing/2014/main" id="{20ACC05A-D416-D246-94CF-03714C868C6C}"/>
              </a:ext>
            </a:extLst>
          </p:cNvPr>
          <p:cNvSpPr/>
          <p:nvPr/>
        </p:nvSpPr>
        <p:spPr>
          <a:xfrm>
            <a:off x="3313202" y="1371535"/>
            <a:ext cx="4554751" cy="582167"/>
          </a:xfrm>
          <a:prstGeom prst="rect">
            <a:avLst/>
          </a:prstGeom>
          <a:noFill/>
          <a:ln w="28575">
            <a:solidFill>
              <a:srgbClr val="FF000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65" name="TextBox 64">
            <a:extLst>
              <a:ext uri="{FF2B5EF4-FFF2-40B4-BE49-F238E27FC236}">
                <a16:creationId xmlns:a16="http://schemas.microsoft.com/office/drawing/2014/main" id="{A94EB76C-ED12-DE41-A9FD-1FA6F8717665}"/>
              </a:ext>
            </a:extLst>
          </p:cNvPr>
          <p:cNvSpPr txBox="1"/>
          <p:nvPr/>
        </p:nvSpPr>
        <p:spPr>
          <a:xfrm>
            <a:off x="6335069" y="1537430"/>
            <a:ext cx="761747"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a:ea typeface="+mn-ea"/>
                <a:cs typeface="+mn-cs"/>
              </a:rPr>
              <a:t>V9.1.5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CD</a:t>
            </a:r>
            <a:endParaRPr kumimoji="0" lang="en-US" sz="105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0" name="TextBox 59">
            <a:extLst>
              <a:ext uri="{FF2B5EF4-FFF2-40B4-BE49-F238E27FC236}">
                <a16:creationId xmlns:a16="http://schemas.microsoft.com/office/drawing/2014/main" id="{E53C381E-88A6-D149-BFC2-630D7D3252B4}"/>
              </a:ext>
            </a:extLst>
          </p:cNvPr>
          <p:cNvSpPr txBox="1"/>
          <p:nvPr/>
        </p:nvSpPr>
        <p:spPr>
          <a:xfrm>
            <a:off x="7088401" y="1522682"/>
            <a:ext cx="84350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V9.2 </a:t>
            </a:r>
            <a:r>
              <a:rPr kumimoji="0" lang="en-US" sz="1100" b="1" i="0" u="none" strike="noStrike" kern="1200" cap="none" spc="0" normalizeH="0" baseline="0" noProof="0" dirty="0">
                <a:ln>
                  <a:noFill/>
                </a:ln>
                <a:solidFill>
                  <a:srgbClr val="FFFFFF"/>
                </a:solidFill>
                <a:effectLst/>
                <a:uLnTx/>
                <a:uFillTx/>
                <a:latin typeface="IBM Plex Sans"/>
                <a:ea typeface="+mn-ea"/>
                <a:cs typeface="+mn-cs"/>
              </a:rPr>
              <a:t>LTS</a:t>
            </a: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7" name="TextBox 66">
            <a:extLst>
              <a:ext uri="{FF2B5EF4-FFF2-40B4-BE49-F238E27FC236}">
                <a16:creationId xmlns:a16="http://schemas.microsoft.com/office/drawing/2014/main" id="{D2082E59-3C59-4948-8DE4-F9F645DAA7B0}"/>
              </a:ext>
            </a:extLst>
          </p:cNvPr>
          <p:cNvSpPr txBox="1"/>
          <p:nvPr/>
        </p:nvSpPr>
        <p:spPr>
          <a:xfrm>
            <a:off x="8654466" y="1532055"/>
            <a:ext cx="295274"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IBM Plex Sans"/>
                <a:ea typeface="+mn-ea"/>
                <a:cs typeface="+mn-cs"/>
              </a:rPr>
              <a:t>…</a:t>
            </a:r>
          </a:p>
        </p:txBody>
      </p:sp>
      <p:grpSp>
        <p:nvGrpSpPr>
          <p:cNvPr id="27" name="Group 26">
            <a:extLst>
              <a:ext uri="{FF2B5EF4-FFF2-40B4-BE49-F238E27FC236}">
                <a16:creationId xmlns:a16="http://schemas.microsoft.com/office/drawing/2014/main" id="{F0F53B3D-602A-1D47-BE9D-DC19C1F7CF79}"/>
              </a:ext>
            </a:extLst>
          </p:cNvPr>
          <p:cNvGrpSpPr/>
          <p:nvPr/>
        </p:nvGrpSpPr>
        <p:grpSpPr>
          <a:xfrm>
            <a:off x="7791063" y="2069798"/>
            <a:ext cx="1267888" cy="253916"/>
            <a:chOff x="7171343" y="2110258"/>
            <a:chExt cx="1887608" cy="253916"/>
          </a:xfrm>
        </p:grpSpPr>
        <p:sp>
          <p:nvSpPr>
            <p:cNvPr id="68" name="TextBox 67">
              <a:extLst>
                <a:ext uri="{FF2B5EF4-FFF2-40B4-BE49-F238E27FC236}">
                  <a16:creationId xmlns:a16="http://schemas.microsoft.com/office/drawing/2014/main" id="{756801F0-0927-634E-B80C-06055CF87557}"/>
                </a:ext>
              </a:extLst>
            </p:cNvPr>
            <p:cNvSpPr txBox="1"/>
            <p:nvPr/>
          </p:nvSpPr>
          <p:spPr>
            <a:xfrm>
              <a:off x="7823240" y="2110258"/>
              <a:ext cx="60465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B050"/>
                  </a:solidFill>
                  <a:effectLst/>
                  <a:uLnTx/>
                  <a:uFillTx/>
                  <a:latin typeface="IBM Plex Sans"/>
                  <a:ea typeface="+mn-ea"/>
                  <a:cs typeface="+mn-cs"/>
                </a:rPr>
                <a:t>Future</a:t>
              </a:r>
            </a:p>
          </p:txBody>
        </p:sp>
        <p:cxnSp>
          <p:nvCxnSpPr>
            <p:cNvPr id="26" name="Straight Arrow Connector 25">
              <a:extLst>
                <a:ext uri="{FF2B5EF4-FFF2-40B4-BE49-F238E27FC236}">
                  <a16:creationId xmlns:a16="http://schemas.microsoft.com/office/drawing/2014/main" id="{FABC42F6-6717-464D-BD03-DAE7C3756546}"/>
                </a:ext>
              </a:extLst>
            </p:cNvPr>
            <p:cNvCxnSpPr/>
            <p:nvPr/>
          </p:nvCxnSpPr>
          <p:spPr>
            <a:xfrm>
              <a:off x="7171343" y="2134534"/>
              <a:ext cx="188760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083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1000"/>
                                        <p:tgtEl>
                                          <p:spTgt spid="5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animBg="1"/>
      <p:bldP spid="60"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7081358" cy="406813"/>
          </a:xfrm>
        </p:spPr>
        <p:txBody>
          <a:bodyPr/>
          <a:lstStyle/>
          <a:p>
            <a:r>
              <a:rPr lang="en-US" dirty="0">
                <a:solidFill>
                  <a:schemeClr val="bg2"/>
                </a:solidFill>
              </a:rPr>
              <a:t>MQ 9.0.x CD content</a:t>
            </a:r>
            <a:r>
              <a:rPr lang="en-US">
                <a:solidFill>
                  <a:schemeClr val="bg2"/>
                </a:solidFill>
              </a:rPr>
              <a:t>, included </a:t>
            </a:r>
            <a:r>
              <a:rPr lang="en-US" dirty="0">
                <a:solidFill>
                  <a:schemeClr val="bg2"/>
                </a:solidFill>
              </a:rPr>
              <a:t>with V9.1 LTS</a:t>
            </a:r>
          </a:p>
        </p:txBody>
      </p:sp>
      <p:sp>
        <p:nvSpPr>
          <p:cNvPr id="4" name="Footer Placeholder 3"/>
          <p:cNvSpPr>
            <a:spLocks noGrp="1"/>
          </p:cNvSpPr>
          <p:nvPr>
            <p:ph type="ftr" sz="quarter" idx="11"/>
          </p:nvPr>
        </p:nvSpPr>
        <p:spPr/>
        <p:txBody>
          <a:bodyPr lIns="36000" rIns="3600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FFFFF"/>
                </a:solidFill>
                <a:effectLst/>
                <a:uLnTx/>
                <a:uFillTx/>
                <a:latin typeface="IBM Plex Sans"/>
                <a:cs typeface="Arial" charset="0"/>
              </a:rPr>
              <a:t>©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7" name="Rectangle 6"/>
          <p:cNvSpPr/>
          <p:nvPr/>
        </p:nvSpPr>
        <p:spPr>
          <a:xfrm>
            <a:off x="527532" y="727349"/>
            <a:ext cx="1224366" cy="1139126"/>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Replicated Data Queue Manager for MQ Advanced</a:t>
            </a:r>
          </a:p>
        </p:txBody>
      </p:sp>
      <p:sp>
        <p:nvSpPr>
          <p:cNvPr id="8" name="Rectangle 7"/>
          <p:cNvSpPr/>
          <p:nvPr/>
        </p:nvSpPr>
        <p:spPr>
          <a:xfrm>
            <a:off x="5939723" y="727349"/>
            <a:ext cx="1224366" cy="1139126"/>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Web Console</a:t>
            </a:r>
          </a:p>
        </p:txBody>
      </p:sp>
      <p:sp>
        <p:nvSpPr>
          <p:cNvPr id="9" name="Rectangle 8"/>
          <p:cNvSpPr/>
          <p:nvPr/>
        </p:nvSpPr>
        <p:spPr>
          <a:xfrm>
            <a:off x="3213462" y="727349"/>
            <a:ext cx="1224366" cy="1139126"/>
          </a:xfrm>
          <a:prstGeom prst="rect">
            <a:avLst/>
          </a:prstGeom>
          <a:solidFill>
            <a:srgbClr val="000D5D"/>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RESTful administration</a:t>
            </a:r>
          </a:p>
        </p:txBody>
      </p:sp>
      <p:sp>
        <p:nvSpPr>
          <p:cNvPr id="10" name="Rectangle 9"/>
          <p:cNvSpPr/>
          <p:nvPr/>
        </p:nvSpPr>
        <p:spPr>
          <a:xfrm>
            <a:off x="1864539" y="727349"/>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Linear logging automation and performance</a:t>
            </a:r>
          </a:p>
        </p:txBody>
      </p:sp>
      <p:sp>
        <p:nvSpPr>
          <p:cNvPr id="11" name="Rectangle 10"/>
          <p:cNvSpPr/>
          <p:nvPr/>
        </p:nvSpPr>
        <p:spPr>
          <a:xfrm>
            <a:off x="4583696" y="727349"/>
            <a:ext cx="1224366" cy="1139126"/>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Error log formatting</a:t>
            </a:r>
          </a:p>
        </p:txBody>
      </p:sp>
      <p:sp>
        <p:nvSpPr>
          <p:cNvPr id="12" name="Rectangle 11"/>
          <p:cNvSpPr/>
          <p:nvPr/>
        </p:nvSpPr>
        <p:spPr>
          <a:xfrm>
            <a:off x="7309957" y="727349"/>
            <a:ext cx="1224366" cy="1139126"/>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RESTful </a:t>
            </a:r>
            <a:b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b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messaging</a:t>
            </a:r>
          </a:p>
        </p:txBody>
      </p:sp>
      <p:sp>
        <p:nvSpPr>
          <p:cNvPr id="13" name="Rectangle 12"/>
          <p:cNvSpPr/>
          <p:nvPr/>
        </p:nvSpPr>
        <p:spPr>
          <a:xfrm>
            <a:off x="5953930" y="1998027"/>
            <a:ext cx="1224366" cy="1139126"/>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Blockchain bridge for MQ Advanced</a:t>
            </a:r>
          </a:p>
        </p:txBody>
      </p:sp>
      <p:sp>
        <p:nvSpPr>
          <p:cNvPr id="14" name="Rectangle 13"/>
          <p:cNvSpPr/>
          <p:nvPr/>
        </p:nvSpPr>
        <p:spPr>
          <a:xfrm>
            <a:off x="3227669" y="1998027"/>
            <a:ext cx="1224366" cy="1139126"/>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Salesforce bridge</a:t>
            </a:r>
          </a:p>
        </p:txBody>
      </p:sp>
      <p:sp>
        <p:nvSpPr>
          <p:cNvPr id="15" name="Rectangle 14"/>
          <p:cNvSpPr/>
          <p:nvPr/>
        </p:nvSpPr>
        <p:spPr>
          <a:xfrm>
            <a:off x="4583696" y="2002767"/>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AMS confidentiality performance on z/OS Advanced</a:t>
            </a:r>
          </a:p>
        </p:txBody>
      </p:sp>
      <p:sp>
        <p:nvSpPr>
          <p:cNvPr id="16" name="Rectangle 15"/>
          <p:cNvSpPr/>
          <p:nvPr/>
        </p:nvSpPr>
        <p:spPr>
          <a:xfrm>
            <a:off x="1864539" y="1984843"/>
            <a:ext cx="1224366" cy="1139126"/>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MQ JMS in CICS Liberty Profile</a:t>
            </a:r>
          </a:p>
        </p:txBody>
      </p:sp>
      <p:sp>
        <p:nvSpPr>
          <p:cNvPr id="17" name="Rectangle 16"/>
          <p:cNvSpPr/>
          <p:nvPr/>
        </p:nvSpPr>
        <p:spPr>
          <a:xfrm>
            <a:off x="7309957" y="1998027"/>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Floating IP support for MQ Appliance</a:t>
            </a:r>
          </a:p>
        </p:txBody>
      </p:sp>
      <p:sp>
        <p:nvSpPr>
          <p:cNvPr id="18" name="Rectangle 17"/>
          <p:cNvSpPr/>
          <p:nvPr/>
        </p:nvSpPr>
        <p:spPr>
          <a:xfrm>
            <a:off x="7315123" y="3269495"/>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SNMP and REST support for MQ Appliance</a:t>
            </a:r>
          </a:p>
        </p:txBody>
      </p:sp>
      <p:sp>
        <p:nvSpPr>
          <p:cNvPr id="19" name="Rectangle 18"/>
          <p:cNvSpPr/>
          <p:nvPr/>
        </p:nvSpPr>
        <p:spPr>
          <a:xfrm>
            <a:off x="1875518" y="3252261"/>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Backup and Restore on MQ Appliance</a:t>
            </a:r>
          </a:p>
        </p:txBody>
      </p:sp>
      <p:sp>
        <p:nvSpPr>
          <p:cNvPr id="20" name="Rectangle 19"/>
          <p:cNvSpPr/>
          <p:nvPr/>
        </p:nvSpPr>
        <p:spPr>
          <a:xfrm>
            <a:off x="3235421" y="3256521"/>
            <a:ext cx="1224366" cy="1139126"/>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Redistributable MFT agent for MQ Advanced</a:t>
            </a:r>
          </a:p>
        </p:txBody>
      </p:sp>
      <p:sp>
        <p:nvSpPr>
          <p:cNvPr id="21" name="Rectangle 20"/>
          <p:cNvSpPr/>
          <p:nvPr/>
        </p:nvSpPr>
        <p:spPr>
          <a:xfrm>
            <a:off x="4583696" y="3256521"/>
            <a:ext cx="1224366" cy="1139126"/>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Enhanced MFT diagnostics</a:t>
            </a:r>
          </a:p>
        </p:txBody>
      </p:sp>
      <p:sp>
        <p:nvSpPr>
          <p:cNvPr id="22" name="Rectangle 21"/>
          <p:cNvSpPr/>
          <p:nvPr/>
        </p:nvSpPr>
        <p:spPr>
          <a:xfrm>
            <a:off x="5953930" y="3256521"/>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Cross LPAR MFT agents for z/OS Advanced</a:t>
            </a:r>
          </a:p>
        </p:txBody>
      </p:sp>
      <p:sp>
        <p:nvSpPr>
          <p:cNvPr id="23" name="Rectangle 22"/>
          <p:cNvSpPr/>
          <p:nvPr/>
        </p:nvSpPr>
        <p:spPr>
          <a:xfrm>
            <a:off x="527532" y="3252261"/>
            <a:ext cx="1224366" cy="1139126"/>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Code repository integration </a:t>
            </a:r>
          </a:p>
        </p:txBody>
      </p:sp>
      <p:sp>
        <p:nvSpPr>
          <p:cNvPr id="24" name="Rectangle 23"/>
          <p:cNvSpPr/>
          <p:nvPr/>
        </p:nvSpPr>
        <p:spPr>
          <a:xfrm>
            <a:off x="527532" y="1984843"/>
            <a:ext cx="1224366" cy="1139126"/>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Light" panose="020B0403050203000203" pitchFamily="34" charset="77"/>
                <a:ea typeface="+mn-ea"/>
                <a:cs typeface="Arial"/>
              </a:rPr>
              <a:t>MQ Appliance performance improvements</a:t>
            </a:r>
          </a:p>
        </p:txBody>
      </p:sp>
    </p:spTree>
    <p:extLst>
      <p:ext uri="{BB962C8B-B14F-4D97-AF65-F5344CB8AC3E}">
        <p14:creationId xmlns:p14="http://schemas.microsoft.com/office/powerpoint/2010/main" val="50837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300"/>
                                        <p:tgtEl>
                                          <p:spTgt spid="9"/>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300"/>
                                        <p:tgtEl>
                                          <p:spTgt spid="11"/>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300"/>
                                        <p:tgtEl>
                                          <p:spTgt spid="24"/>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300"/>
                                        <p:tgtEl>
                                          <p:spTgt spid="12"/>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300"/>
                                        <p:tgtEl>
                                          <p:spTgt spid="14"/>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300"/>
                                        <p:tgtEl>
                                          <p:spTgt spid="15"/>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300"/>
                                        <p:tgtEl>
                                          <p:spTgt spid="16"/>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300"/>
                                        <p:tgtEl>
                                          <p:spTgt spid="10"/>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300"/>
                                        <p:tgtEl>
                                          <p:spTgt spid="18"/>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300"/>
                                        <p:tgtEl>
                                          <p:spTgt spid="17"/>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300"/>
                                        <p:tgtEl>
                                          <p:spTgt spid="19"/>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300"/>
                                        <p:tgtEl>
                                          <p:spTgt spid="20"/>
                                        </p:tgtEl>
                                      </p:cBhvr>
                                    </p:animEffect>
                                  </p:childTnLst>
                                </p:cTn>
                              </p:par>
                            </p:childTnLst>
                          </p:cTn>
                        </p:par>
                        <p:par>
                          <p:cTn id="64" fill="hold">
                            <p:stCondLst>
                              <p:cond delay="4500"/>
                            </p:stCondLst>
                            <p:childTnLst>
                              <p:par>
                                <p:cTn id="65" presetID="10"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300"/>
                                        <p:tgtEl>
                                          <p:spTgt spid="21"/>
                                        </p:tgtEl>
                                      </p:cBhvr>
                                    </p:animEffect>
                                  </p:childTnLst>
                                </p:cTn>
                              </p:par>
                            </p:childTnLst>
                          </p:cTn>
                        </p:par>
                        <p:par>
                          <p:cTn id="68" fill="hold">
                            <p:stCondLst>
                              <p:cond delay="48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300"/>
                                        <p:tgtEl>
                                          <p:spTgt spid="22"/>
                                        </p:tgtEl>
                                      </p:cBhvr>
                                    </p:animEffect>
                                  </p:childTnLst>
                                </p:cTn>
                              </p:par>
                            </p:childTnLst>
                          </p:cTn>
                        </p:par>
                        <p:par>
                          <p:cTn id="72" fill="hold">
                            <p:stCondLst>
                              <p:cond delay="510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7081358" cy="406813"/>
          </a:xfrm>
        </p:spPr>
        <p:txBody>
          <a:bodyPr/>
          <a:lstStyle/>
          <a:p>
            <a:r>
              <a:rPr lang="en-US" dirty="0">
                <a:solidFill>
                  <a:schemeClr val="bg2"/>
                </a:solidFill>
              </a:rPr>
              <a:t>MQ 9.2 LTS content</a:t>
            </a:r>
            <a:r>
              <a:rPr lang="en-US" dirty="0"/>
              <a:t>…</a:t>
            </a:r>
            <a:endParaRPr lang="en-US" dirty="0">
              <a:solidFill>
                <a:schemeClr val="bg2"/>
              </a:solidFill>
            </a:endParaRPr>
          </a:p>
        </p:txBody>
      </p:sp>
      <p:sp>
        <p:nvSpPr>
          <p:cNvPr id="3" name="Slide Number Placeholder 2">
            <a:extLst>
              <a:ext uri="{FF2B5EF4-FFF2-40B4-BE49-F238E27FC236}">
                <a16:creationId xmlns:a16="http://schemas.microsoft.com/office/drawing/2014/main" id="{780028D0-94CE-9643-AA52-1BD5812FE771}"/>
              </a:ext>
            </a:extLst>
          </p:cNvPr>
          <p:cNvSpPr>
            <a:spLocks noGrp="1"/>
          </p:cNvSpPr>
          <p:nvPr>
            <p:ph type="sldNum" sz="quarter" idx="10"/>
          </p:nvPr>
        </p:nvSpPr>
        <p:spPr>
          <a:xfrm>
            <a:off x="186480" y="4960301"/>
            <a:ext cx="2057400" cy="137160"/>
          </a:xfrm>
          <a:prstGeom prst="rect">
            <a:avLst/>
          </a:prstGeom>
        </p:spPr>
        <p:txBody>
          <a:bodyPr vert="horz" lIns="0" tIns="0" rIns="0" bIns="0" rtlCol="0" anchor="ctr"/>
          <a:lstStyle>
            <a:defPPr>
              <a:defRPr lang="en-US"/>
            </a:defPPr>
            <a:lvl1pPr marL="0" algn="l" defTabSz="685783" rtl="0" eaLnBrk="1" latinLnBrk="0" hangingPunct="1">
              <a:defRPr sz="600" kern="1200" baseline="0">
                <a:solidFill>
                  <a:schemeClr val="tx1"/>
                </a:solidFill>
                <a:latin typeface="+mn-lt"/>
                <a:ea typeface="Arial" charset="0"/>
                <a:cs typeface="Arial"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D0BE6F14-FF48-0F4F-A8AA-2E3F25371E4A}" type="slidenum">
              <a:rPr lang="en-US">
                <a:solidFill>
                  <a:schemeClr val="bg2">
                    <a:lumMod val="50000"/>
                  </a:schemeClr>
                </a:solidFill>
                <a:latin typeface="IBM Plex Sans"/>
              </a:rPr>
              <a:pPr>
                <a:defRPr/>
              </a:pPr>
              <a:t>8</a:t>
            </a:fld>
            <a:endParaRPr lang="en-US" dirty="0">
              <a:solidFill>
                <a:schemeClr val="bg2">
                  <a:lumMod val="50000"/>
                </a:schemeClr>
              </a:solidFill>
              <a:latin typeface="IBM Plex Sans"/>
            </a:endParaRPr>
          </a:p>
        </p:txBody>
      </p:sp>
      <p:sp>
        <p:nvSpPr>
          <p:cNvPr id="7" name="Rectangle 6"/>
          <p:cNvSpPr/>
          <p:nvPr/>
        </p:nvSpPr>
        <p:spPr>
          <a:xfrm>
            <a:off x="195731" y="610755"/>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Uniform Cluster automatic application rebalancing</a:t>
            </a:r>
          </a:p>
        </p:txBody>
      </p:sp>
      <p:sp>
        <p:nvSpPr>
          <p:cNvPr id="8" name="Rectangle 7"/>
          <p:cNvSpPr/>
          <p:nvPr/>
        </p:nvSpPr>
        <p:spPr>
          <a:xfrm>
            <a:off x="3719650" y="610755"/>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Automatic TLS CipherSpec negotiation</a:t>
            </a:r>
          </a:p>
        </p:txBody>
      </p:sp>
      <p:sp>
        <p:nvSpPr>
          <p:cNvPr id="9" name="Rectangle 8"/>
          <p:cNvSpPr/>
          <p:nvPr/>
        </p:nvSpPr>
        <p:spPr>
          <a:xfrm>
            <a:off x="1944560" y="610755"/>
            <a:ext cx="797194" cy="741694"/>
          </a:xfrm>
          <a:prstGeom prst="rect">
            <a:avLst/>
          </a:prstGeom>
          <a:solidFill>
            <a:srgbClr val="000D5D"/>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Client connectivity with zCEE</a:t>
            </a:r>
          </a:p>
        </p:txBody>
      </p:sp>
      <p:sp>
        <p:nvSpPr>
          <p:cNvPr id="10" name="Rectangle 9"/>
          <p:cNvSpPr/>
          <p:nvPr/>
        </p:nvSpPr>
        <p:spPr>
          <a:xfrm>
            <a:off x="1066267" y="610755"/>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Microsoft .NET Core support</a:t>
            </a:r>
          </a:p>
        </p:txBody>
      </p:sp>
      <p:sp>
        <p:nvSpPr>
          <p:cNvPr id="11" name="Rectangle 10"/>
          <p:cNvSpPr/>
          <p:nvPr/>
        </p:nvSpPr>
        <p:spPr>
          <a:xfrm>
            <a:off x="2836730" y="610755"/>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Developer toolkit for MacOS</a:t>
            </a:r>
          </a:p>
        </p:txBody>
      </p:sp>
      <p:sp>
        <p:nvSpPr>
          <p:cNvPr id="12" name="Rectangle 11"/>
          <p:cNvSpPr/>
          <p:nvPr/>
        </p:nvSpPr>
        <p:spPr>
          <a:xfrm>
            <a:off x="4611820" y="610755"/>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Enhanced Salesforce Bridge</a:t>
            </a:r>
          </a:p>
        </p:txBody>
      </p:sp>
      <p:sp>
        <p:nvSpPr>
          <p:cNvPr id="13" name="Rectangle 12"/>
          <p:cNvSpPr/>
          <p:nvPr/>
        </p:nvSpPr>
        <p:spPr>
          <a:xfrm>
            <a:off x="3728900" y="1438104"/>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Full JSON-syntax REST administration</a:t>
            </a:r>
          </a:p>
        </p:txBody>
      </p:sp>
      <p:sp>
        <p:nvSpPr>
          <p:cNvPr id="14" name="Rectangle 13"/>
          <p:cNvSpPr/>
          <p:nvPr/>
        </p:nvSpPr>
        <p:spPr>
          <a:xfrm>
            <a:off x="1953811" y="1438104"/>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Permitted TLS CipherSpec control</a:t>
            </a:r>
          </a:p>
        </p:txBody>
      </p:sp>
      <p:sp>
        <p:nvSpPr>
          <p:cNvPr id="15" name="Rectangle 14"/>
          <p:cNvSpPr/>
          <p:nvPr/>
        </p:nvSpPr>
        <p:spPr>
          <a:xfrm>
            <a:off x="2836730" y="1441189"/>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REST messaging performance enhancements</a:t>
            </a:r>
          </a:p>
        </p:txBody>
      </p:sp>
      <p:sp>
        <p:nvSpPr>
          <p:cNvPr id="16" name="Rectangle 15"/>
          <p:cNvSpPr/>
          <p:nvPr/>
        </p:nvSpPr>
        <p:spPr>
          <a:xfrm>
            <a:off x="1066267" y="1429519"/>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JSON format CCDT</a:t>
            </a:r>
          </a:p>
        </p:txBody>
      </p:sp>
      <p:sp>
        <p:nvSpPr>
          <p:cNvPr id="17" name="Rectangle 16"/>
          <p:cNvSpPr/>
          <p:nvPr/>
        </p:nvSpPr>
        <p:spPr>
          <a:xfrm>
            <a:off x="4611820" y="1438104"/>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MQ Appliance HA event notifications</a:t>
            </a:r>
          </a:p>
        </p:txBody>
      </p:sp>
      <p:sp>
        <p:nvSpPr>
          <p:cNvPr id="18" name="Rectangle 17"/>
          <p:cNvSpPr/>
          <p:nvPr/>
        </p:nvSpPr>
        <p:spPr>
          <a:xfrm>
            <a:off x="4615182" y="2265966"/>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WebSphere Liberty MDB pause</a:t>
            </a:r>
          </a:p>
        </p:txBody>
      </p:sp>
      <p:sp>
        <p:nvSpPr>
          <p:cNvPr id="19" name="Rectangle 18"/>
          <p:cNvSpPr/>
          <p:nvPr/>
        </p:nvSpPr>
        <p:spPr>
          <a:xfrm>
            <a:off x="1073415" y="2254745"/>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ini file and MQSC injection at startup</a:t>
            </a:r>
          </a:p>
        </p:txBody>
      </p:sp>
      <p:sp>
        <p:nvSpPr>
          <p:cNvPr id="20" name="Rectangle 19"/>
          <p:cNvSpPr/>
          <p:nvPr/>
        </p:nvSpPr>
        <p:spPr>
          <a:xfrm>
            <a:off x="1958858" y="2257518"/>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Escalating end queue manager</a:t>
            </a:r>
          </a:p>
        </p:txBody>
      </p:sp>
      <p:sp>
        <p:nvSpPr>
          <p:cNvPr id="21" name="Rectangle 20"/>
          <p:cNvSpPr/>
          <p:nvPr/>
        </p:nvSpPr>
        <p:spPr>
          <a:xfrm>
            <a:off x="2836730" y="2257518"/>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MQFT REST list resource monitors</a:t>
            </a:r>
          </a:p>
        </p:txBody>
      </p:sp>
      <p:sp>
        <p:nvSpPr>
          <p:cNvPr id="22" name="Rectangle 21"/>
          <p:cNvSpPr/>
          <p:nvPr/>
        </p:nvSpPr>
        <p:spPr>
          <a:xfrm>
            <a:off x="5494969" y="2265966"/>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New consistent MQ samples</a:t>
            </a:r>
          </a:p>
        </p:txBody>
      </p:sp>
      <p:sp>
        <p:nvSpPr>
          <p:cNvPr id="23" name="Rectangle 22"/>
          <p:cNvSpPr/>
          <p:nvPr/>
        </p:nvSpPr>
        <p:spPr>
          <a:xfrm>
            <a:off x="195731" y="2254745"/>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New application status checking</a:t>
            </a:r>
          </a:p>
        </p:txBody>
      </p:sp>
      <p:sp>
        <p:nvSpPr>
          <p:cNvPr id="24" name="Rectangle 23"/>
          <p:cNvSpPr/>
          <p:nvPr/>
        </p:nvSpPr>
        <p:spPr>
          <a:xfrm>
            <a:off x="195731" y="1429519"/>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Channel enabled AMS policies for z/OS</a:t>
            </a:r>
          </a:p>
        </p:txBody>
      </p:sp>
      <p:sp>
        <p:nvSpPr>
          <p:cNvPr id="25" name="Rectangle 24">
            <a:extLst>
              <a:ext uri="{FF2B5EF4-FFF2-40B4-BE49-F238E27FC236}">
                <a16:creationId xmlns:a16="http://schemas.microsoft.com/office/drawing/2014/main" id="{1C93FC3A-DDDA-1C46-AE97-71BDA64EDF63}"/>
              </a:ext>
            </a:extLst>
          </p:cNvPr>
          <p:cNvSpPr/>
          <p:nvPr/>
        </p:nvSpPr>
        <p:spPr>
          <a:xfrm>
            <a:off x="7260807" y="607982"/>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Browse messages using REST</a:t>
            </a:r>
          </a:p>
        </p:txBody>
      </p:sp>
      <p:sp>
        <p:nvSpPr>
          <p:cNvPr id="26" name="Rectangle 25">
            <a:extLst>
              <a:ext uri="{FF2B5EF4-FFF2-40B4-BE49-F238E27FC236}">
                <a16:creationId xmlns:a16="http://schemas.microsoft.com/office/drawing/2014/main" id="{66C63964-53C2-4A4D-879C-9594D650F74D}"/>
              </a:ext>
            </a:extLst>
          </p:cNvPr>
          <p:cNvSpPr/>
          <p:nvPr/>
        </p:nvSpPr>
        <p:spPr>
          <a:xfrm>
            <a:off x="5485719" y="607982"/>
            <a:ext cx="797194" cy="741694"/>
          </a:xfrm>
          <a:prstGeom prst="rect">
            <a:avLst/>
          </a:prstGeom>
          <a:solidFill>
            <a:srgbClr val="000D5D"/>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Build toolkit for zCEE</a:t>
            </a:r>
          </a:p>
        </p:txBody>
      </p:sp>
      <p:sp>
        <p:nvSpPr>
          <p:cNvPr id="27" name="Rectangle 26">
            <a:extLst>
              <a:ext uri="{FF2B5EF4-FFF2-40B4-BE49-F238E27FC236}">
                <a16:creationId xmlns:a16="http://schemas.microsoft.com/office/drawing/2014/main" id="{895C28C0-4D45-4849-BE65-C2CE9FAA9814}"/>
              </a:ext>
            </a:extLst>
          </p:cNvPr>
          <p:cNvSpPr/>
          <p:nvPr/>
        </p:nvSpPr>
        <p:spPr>
          <a:xfrm>
            <a:off x="6377889" y="607982"/>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Idempotent MQSC commands</a:t>
            </a:r>
          </a:p>
        </p:txBody>
      </p:sp>
      <p:sp>
        <p:nvSpPr>
          <p:cNvPr id="28" name="Rectangle 27">
            <a:extLst>
              <a:ext uri="{FF2B5EF4-FFF2-40B4-BE49-F238E27FC236}">
                <a16:creationId xmlns:a16="http://schemas.microsoft.com/office/drawing/2014/main" id="{C01589AC-1AE9-3D44-B35E-4F5991871E40}"/>
              </a:ext>
            </a:extLst>
          </p:cNvPr>
          <p:cNvSpPr/>
          <p:nvPr/>
        </p:nvSpPr>
        <p:spPr>
          <a:xfrm>
            <a:off x="7270059" y="1435330"/>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Rapid Uniform Cluster rebalancing</a:t>
            </a:r>
          </a:p>
        </p:txBody>
      </p:sp>
      <p:sp>
        <p:nvSpPr>
          <p:cNvPr id="29" name="Rectangle 28">
            <a:extLst>
              <a:ext uri="{FF2B5EF4-FFF2-40B4-BE49-F238E27FC236}">
                <a16:creationId xmlns:a16="http://schemas.microsoft.com/office/drawing/2014/main" id="{BE464A39-9BB6-704D-B1BF-AD0C8F3EBD72}"/>
              </a:ext>
            </a:extLst>
          </p:cNvPr>
          <p:cNvSpPr/>
          <p:nvPr/>
        </p:nvSpPr>
        <p:spPr>
          <a:xfrm>
            <a:off x="5494969" y="1435330"/>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Improved distributed queue manager restart times</a:t>
            </a:r>
          </a:p>
        </p:txBody>
      </p:sp>
      <p:sp>
        <p:nvSpPr>
          <p:cNvPr id="30" name="Rectangle 29">
            <a:extLst>
              <a:ext uri="{FF2B5EF4-FFF2-40B4-BE49-F238E27FC236}">
                <a16:creationId xmlns:a16="http://schemas.microsoft.com/office/drawing/2014/main" id="{4B65416D-287F-3247-B7E5-B65D78B3048F}"/>
              </a:ext>
            </a:extLst>
          </p:cNvPr>
          <p:cNvSpPr/>
          <p:nvPr/>
        </p:nvSpPr>
        <p:spPr>
          <a:xfrm>
            <a:off x="6377889" y="1438416"/>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Stream MQ Appliance error logs</a:t>
            </a:r>
          </a:p>
        </p:txBody>
      </p:sp>
      <p:sp>
        <p:nvSpPr>
          <p:cNvPr id="31" name="Rectangle 30">
            <a:extLst>
              <a:ext uri="{FF2B5EF4-FFF2-40B4-BE49-F238E27FC236}">
                <a16:creationId xmlns:a16="http://schemas.microsoft.com/office/drawing/2014/main" id="{4457CB7E-66AE-EE42-8E55-FFC0CB6EC1DD}"/>
              </a:ext>
            </a:extLst>
          </p:cNvPr>
          <p:cNvSpPr/>
          <p:nvPr/>
        </p:nvSpPr>
        <p:spPr>
          <a:xfrm>
            <a:off x="3736252" y="2254745"/>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Enhanced Blockchain Bridge</a:t>
            </a:r>
          </a:p>
        </p:txBody>
      </p:sp>
      <p:sp>
        <p:nvSpPr>
          <p:cNvPr id="32" name="Rectangle 31">
            <a:extLst>
              <a:ext uri="{FF2B5EF4-FFF2-40B4-BE49-F238E27FC236}">
                <a16:creationId xmlns:a16="http://schemas.microsoft.com/office/drawing/2014/main" id="{0F425A3A-7611-6A45-9DC6-5527A70006DB}"/>
              </a:ext>
            </a:extLst>
          </p:cNvPr>
          <p:cNvSpPr/>
          <p:nvPr/>
        </p:nvSpPr>
        <p:spPr>
          <a:xfrm>
            <a:off x="6377889" y="2254745"/>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MFT REST create file transfer</a:t>
            </a:r>
          </a:p>
        </p:txBody>
      </p:sp>
      <p:sp>
        <p:nvSpPr>
          <p:cNvPr id="33" name="Rectangle 32">
            <a:extLst>
              <a:ext uri="{FF2B5EF4-FFF2-40B4-BE49-F238E27FC236}">
                <a16:creationId xmlns:a16="http://schemas.microsoft.com/office/drawing/2014/main" id="{62B07D0E-35D6-B14A-ACD6-B8EADDA7764F}"/>
              </a:ext>
            </a:extLst>
          </p:cNvPr>
          <p:cNvSpPr/>
          <p:nvPr/>
        </p:nvSpPr>
        <p:spPr>
          <a:xfrm>
            <a:off x="7270059" y="2254745"/>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FTP server support on IBM I for MFT</a:t>
            </a:r>
          </a:p>
        </p:txBody>
      </p:sp>
      <p:sp>
        <p:nvSpPr>
          <p:cNvPr id="34" name="Rectangle 33">
            <a:extLst>
              <a:ext uri="{FF2B5EF4-FFF2-40B4-BE49-F238E27FC236}">
                <a16:creationId xmlns:a16="http://schemas.microsoft.com/office/drawing/2014/main" id="{A884E733-C3C4-CA47-9779-50DC42813874}"/>
              </a:ext>
            </a:extLst>
          </p:cNvPr>
          <p:cNvSpPr/>
          <p:nvPr/>
        </p:nvSpPr>
        <p:spPr>
          <a:xfrm>
            <a:off x="3736252" y="3071934"/>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Highly available MFT Agent deployments</a:t>
            </a:r>
          </a:p>
        </p:txBody>
      </p:sp>
      <p:sp>
        <p:nvSpPr>
          <p:cNvPr id="35" name="Rectangle 34">
            <a:extLst>
              <a:ext uri="{FF2B5EF4-FFF2-40B4-BE49-F238E27FC236}">
                <a16:creationId xmlns:a16="http://schemas.microsoft.com/office/drawing/2014/main" id="{97873A2C-F1D3-124F-A959-B615A298ABBB}"/>
              </a:ext>
            </a:extLst>
          </p:cNvPr>
          <p:cNvSpPr/>
          <p:nvPr/>
        </p:nvSpPr>
        <p:spPr>
          <a:xfrm>
            <a:off x="1961164" y="3071934"/>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Automatic Uniform Cluster configuration</a:t>
            </a:r>
          </a:p>
        </p:txBody>
      </p:sp>
      <p:sp>
        <p:nvSpPr>
          <p:cNvPr id="36" name="Rectangle 35">
            <a:extLst>
              <a:ext uri="{FF2B5EF4-FFF2-40B4-BE49-F238E27FC236}">
                <a16:creationId xmlns:a16="http://schemas.microsoft.com/office/drawing/2014/main" id="{8C32F693-8453-A147-AAE0-B09D0A5008B6}"/>
              </a:ext>
            </a:extLst>
          </p:cNvPr>
          <p:cNvSpPr/>
          <p:nvPr/>
        </p:nvSpPr>
        <p:spPr>
          <a:xfrm>
            <a:off x="2844082" y="3075020"/>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Packaged MQ Internet Passthru (IPT)</a:t>
            </a:r>
          </a:p>
        </p:txBody>
      </p:sp>
      <p:sp>
        <p:nvSpPr>
          <p:cNvPr id="37" name="Rectangle 36">
            <a:extLst>
              <a:ext uri="{FF2B5EF4-FFF2-40B4-BE49-F238E27FC236}">
                <a16:creationId xmlns:a16="http://schemas.microsoft.com/office/drawing/2014/main" id="{76F131FF-8067-CA48-99F3-A2968651E9CB}"/>
              </a:ext>
            </a:extLst>
          </p:cNvPr>
          <p:cNvSpPr/>
          <p:nvPr/>
        </p:nvSpPr>
        <p:spPr>
          <a:xfrm>
            <a:off x="1073620" y="3063349"/>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 XA support in Liberty for decoupled JMS connections</a:t>
            </a:r>
          </a:p>
        </p:txBody>
      </p:sp>
      <p:sp>
        <p:nvSpPr>
          <p:cNvPr id="38" name="Rectangle 37">
            <a:extLst>
              <a:ext uri="{FF2B5EF4-FFF2-40B4-BE49-F238E27FC236}">
                <a16:creationId xmlns:a16="http://schemas.microsoft.com/office/drawing/2014/main" id="{8C2E88D7-D75C-2144-9194-0495C36D34EE}"/>
              </a:ext>
            </a:extLst>
          </p:cNvPr>
          <p:cNvSpPr/>
          <p:nvPr/>
        </p:nvSpPr>
        <p:spPr>
          <a:xfrm>
            <a:off x="4619172" y="3071934"/>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z/OS data set encryption support</a:t>
            </a:r>
          </a:p>
        </p:txBody>
      </p:sp>
      <p:sp>
        <p:nvSpPr>
          <p:cNvPr id="39" name="Rectangle 38">
            <a:extLst>
              <a:ext uri="{FF2B5EF4-FFF2-40B4-BE49-F238E27FC236}">
                <a16:creationId xmlns:a16="http://schemas.microsoft.com/office/drawing/2014/main" id="{A8110918-FFF0-2645-A45D-26B28EAF1950}"/>
              </a:ext>
            </a:extLst>
          </p:cNvPr>
          <p:cNvSpPr/>
          <p:nvPr/>
        </p:nvSpPr>
        <p:spPr>
          <a:xfrm>
            <a:off x="203083" y="3063349"/>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MQ Appliance admin activity audit logging</a:t>
            </a:r>
          </a:p>
        </p:txBody>
      </p:sp>
      <p:sp>
        <p:nvSpPr>
          <p:cNvPr id="40" name="Rectangle 39">
            <a:extLst>
              <a:ext uri="{FF2B5EF4-FFF2-40B4-BE49-F238E27FC236}">
                <a16:creationId xmlns:a16="http://schemas.microsoft.com/office/drawing/2014/main" id="{52586C8A-0CB4-0D4F-867C-0970D15E9D0A}"/>
              </a:ext>
            </a:extLst>
          </p:cNvPr>
          <p:cNvSpPr/>
          <p:nvPr/>
        </p:nvSpPr>
        <p:spPr>
          <a:xfrm>
            <a:off x="6394492" y="3069160"/>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TLS 1.3 support …</a:t>
            </a:r>
          </a:p>
        </p:txBody>
      </p:sp>
      <p:sp>
        <p:nvSpPr>
          <p:cNvPr id="41" name="Rectangle 40">
            <a:extLst>
              <a:ext uri="{FF2B5EF4-FFF2-40B4-BE49-F238E27FC236}">
                <a16:creationId xmlns:a16="http://schemas.microsoft.com/office/drawing/2014/main" id="{A1E473BE-A6B2-CD44-A55D-334472BA295D}"/>
              </a:ext>
            </a:extLst>
          </p:cNvPr>
          <p:cNvSpPr/>
          <p:nvPr/>
        </p:nvSpPr>
        <p:spPr>
          <a:xfrm>
            <a:off x="5502322" y="3069160"/>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rgbClr val="FFFFFF"/>
                </a:solidFill>
                <a:latin typeface="IBM Plex Sans Light" panose="020B0403050203000203" pitchFamily="34" charset="77"/>
                <a:cs typeface="Arial"/>
              </a:rPr>
              <a:t>User controlled application naming</a:t>
            </a:r>
          </a:p>
        </p:txBody>
      </p:sp>
      <p:sp>
        <p:nvSpPr>
          <p:cNvPr id="42" name="Rectangle 41">
            <a:extLst>
              <a:ext uri="{FF2B5EF4-FFF2-40B4-BE49-F238E27FC236}">
                <a16:creationId xmlns:a16="http://schemas.microsoft.com/office/drawing/2014/main" id="{148B888F-D8E1-8440-8DDA-110ED1048CD9}"/>
              </a:ext>
            </a:extLst>
          </p:cNvPr>
          <p:cNvSpPr/>
          <p:nvPr/>
        </p:nvSpPr>
        <p:spPr>
          <a:xfrm>
            <a:off x="7267228" y="3079773"/>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High speed transfer over long distances with Fasp.io</a:t>
            </a:r>
          </a:p>
        </p:txBody>
      </p:sp>
      <p:sp>
        <p:nvSpPr>
          <p:cNvPr id="43" name="Rectangle 42">
            <a:extLst>
              <a:ext uri="{FF2B5EF4-FFF2-40B4-BE49-F238E27FC236}">
                <a16:creationId xmlns:a16="http://schemas.microsoft.com/office/drawing/2014/main" id="{2FCC24B7-C0D9-C747-8C25-248F12945032}"/>
              </a:ext>
            </a:extLst>
          </p:cNvPr>
          <p:cNvSpPr/>
          <p:nvPr/>
        </p:nvSpPr>
        <p:spPr>
          <a:xfrm>
            <a:off x="3719649" y="3918091"/>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chemeClr val="bg2"/>
                </a:solidFill>
                <a:latin typeface="IBM Plex Sans"/>
              </a:rPr>
              <a:t>Full HA-DR-HA replicated data queue manager deployments</a:t>
            </a:r>
          </a:p>
        </p:txBody>
      </p:sp>
      <p:sp>
        <p:nvSpPr>
          <p:cNvPr id="45" name="Rectangle 44">
            <a:extLst>
              <a:ext uri="{FF2B5EF4-FFF2-40B4-BE49-F238E27FC236}">
                <a16:creationId xmlns:a16="http://schemas.microsoft.com/office/drawing/2014/main" id="{8B3972AB-0342-8849-B3BA-059683D8467D}"/>
              </a:ext>
            </a:extLst>
          </p:cNvPr>
          <p:cNvSpPr/>
          <p:nvPr/>
        </p:nvSpPr>
        <p:spPr>
          <a:xfrm>
            <a:off x="1944560" y="3918091"/>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chemeClr val="bg2"/>
                </a:solidFill>
                <a:latin typeface="IBM Plex Sans Light" panose="020B0403050203000203" pitchFamily="34" charset="77"/>
                <a:cs typeface="Arial"/>
              </a:rPr>
              <a:t>Increased queue size support for Distributed</a:t>
            </a:r>
          </a:p>
        </p:txBody>
      </p:sp>
      <p:sp>
        <p:nvSpPr>
          <p:cNvPr id="46" name="Rectangle 45">
            <a:extLst>
              <a:ext uri="{FF2B5EF4-FFF2-40B4-BE49-F238E27FC236}">
                <a16:creationId xmlns:a16="http://schemas.microsoft.com/office/drawing/2014/main" id="{D72D6AD5-37F5-8E4E-9E93-CDD60DB05747}"/>
              </a:ext>
            </a:extLst>
          </p:cNvPr>
          <p:cNvSpPr/>
          <p:nvPr/>
        </p:nvSpPr>
        <p:spPr>
          <a:xfrm>
            <a:off x="2827479" y="3921177"/>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chemeClr val="bg2"/>
                </a:solidFill>
                <a:latin typeface="IBM Plex Sans Light" panose="020B0403050203000203" pitchFamily="34" charset="77"/>
                <a:cs typeface="Arial"/>
              </a:rPr>
              <a:t>New improved Web Console</a:t>
            </a:r>
          </a:p>
        </p:txBody>
      </p:sp>
      <p:sp>
        <p:nvSpPr>
          <p:cNvPr id="47" name="Rectangle 46">
            <a:extLst>
              <a:ext uri="{FF2B5EF4-FFF2-40B4-BE49-F238E27FC236}">
                <a16:creationId xmlns:a16="http://schemas.microsoft.com/office/drawing/2014/main" id="{F45E306E-61AB-BF43-9BA2-84CD843E0D3B}"/>
              </a:ext>
            </a:extLst>
          </p:cNvPr>
          <p:cNvSpPr/>
          <p:nvPr/>
        </p:nvSpPr>
        <p:spPr>
          <a:xfrm>
            <a:off x="6398969" y="3909236"/>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US" sz="800" dirty="0">
                <a:solidFill>
                  <a:schemeClr val="bg2"/>
                </a:solidFill>
                <a:latin typeface="IBM Plex Sans Light" panose="020B0403050203000203" pitchFamily="34" charset="77"/>
                <a:cs typeface="Arial"/>
              </a:rPr>
              <a:t>Distributed queue size control</a:t>
            </a:r>
          </a:p>
        </p:txBody>
      </p:sp>
      <p:sp>
        <p:nvSpPr>
          <p:cNvPr id="48" name="Rectangle 47">
            <a:extLst>
              <a:ext uri="{FF2B5EF4-FFF2-40B4-BE49-F238E27FC236}">
                <a16:creationId xmlns:a16="http://schemas.microsoft.com/office/drawing/2014/main" id="{693FBC91-3E74-224B-A1F1-C6FCD776CC29}"/>
              </a:ext>
            </a:extLst>
          </p:cNvPr>
          <p:cNvSpPr/>
          <p:nvPr/>
        </p:nvSpPr>
        <p:spPr>
          <a:xfrm>
            <a:off x="4602569" y="3918091"/>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chemeClr val="bg2"/>
                </a:solidFill>
                <a:latin typeface="IBM Plex Sans"/>
              </a:rPr>
              <a:t>Uniform Cluster application monitoring</a:t>
            </a:r>
          </a:p>
        </p:txBody>
      </p:sp>
      <p:sp>
        <p:nvSpPr>
          <p:cNvPr id="49" name="Rectangle 48">
            <a:extLst>
              <a:ext uri="{FF2B5EF4-FFF2-40B4-BE49-F238E27FC236}">
                <a16:creationId xmlns:a16="http://schemas.microsoft.com/office/drawing/2014/main" id="{E3CBF051-C618-E849-BC22-1476988EFB39}"/>
              </a:ext>
            </a:extLst>
          </p:cNvPr>
          <p:cNvSpPr/>
          <p:nvPr/>
        </p:nvSpPr>
        <p:spPr>
          <a:xfrm>
            <a:off x="186480" y="3909507"/>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chemeClr val="bg2"/>
                </a:solidFill>
                <a:latin typeface="IBM Plex Sans"/>
              </a:rPr>
              <a:t>Publish messages over REST</a:t>
            </a:r>
          </a:p>
        </p:txBody>
      </p:sp>
      <p:sp>
        <p:nvSpPr>
          <p:cNvPr id="50" name="Rectangle 49">
            <a:extLst>
              <a:ext uri="{FF2B5EF4-FFF2-40B4-BE49-F238E27FC236}">
                <a16:creationId xmlns:a16="http://schemas.microsoft.com/office/drawing/2014/main" id="{9C35F90D-CA74-AB41-85BB-9480A13F4CA1}"/>
              </a:ext>
            </a:extLst>
          </p:cNvPr>
          <p:cNvSpPr/>
          <p:nvPr/>
        </p:nvSpPr>
        <p:spPr>
          <a:xfrm>
            <a:off x="5502322" y="3909236"/>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chemeClr val="bg2"/>
                </a:solidFill>
                <a:latin typeface="IBM Plex Sans"/>
              </a:rPr>
              <a:t>Java 11 application support</a:t>
            </a:r>
          </a:p>
        </p:txBody>
      </p:sp>
      <p:sp>
        <p:nvSpPr>
          <p:cNvPr id="51" name="Rectangle 50">
            <a:extLst>
              <a:ext uri="{FF2B5EF4-FFF2-40B4-BE49-F238E27FC236}">
                <a16:creationId xmlns:a16="http://schemas.microsoft.com/office/drawing/2014/main" id="{B6D284C3-F652-874B-ADD6-C11453531C0D}"/>
              </a:ext>
            </a:extLst>
          </p:cNvPr>
          <p:cNvSpPr/>
          <p:nvPr/>
        </p:nvSpPr>
        <p:spPr>
          <a:xfrm>
            <a:off x="1066267" y="3909236"/>
            <a:ext cx="797194" cy="741694"/>
          </a:xfrm>
          <a:prstGeom prst="rect">
            <a:avLst/>
          </a:prstGeom>
          <a:solidFill>
            <a:srgbClr val="011488"/>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chemeClr val="bg2"/>
                </a:solidFill>
                <a:latin typeface="IBM Plex Sans"/>
              </a:rPr>
              <a:t>.NET project templates</a:t>
            </a:r>
          </a:p>
        </p:txBody>
      </p:sp>
      <p:sp>
        <p:nvSpPr>
          <p:cNvPr id="52" name="Rectangle 51">
            <a:extLst>
              <a:ext uri="{FF2B5EF4-FFF2-40B4-BE49-F238E27FC236}">
                <a16:creationId xmlns:a16="http://schemas.microsoft.com/office/drawing/2014/main" id="{02E478A2-B09B-5F42-A08C-D304949CB9A7}"/>
              </a:ext>
            </a:extLst>
          </p:cNvPr>
          <p:cNvSpPr/>
          <p:nvPr/>
        </p:nvSpPr>
        <p:spPr>
          <a:xfrm>
            <a:off x="8162229" y="1438104"/>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Improved MQIPT management</a:t>
            </a:r>
          </a:p>
        </p:txBody>
      </p:sp>
      <p:sp>
        <p:nvSpPr>
          <p:cNvPr id="53" name="Rectangle 52">
            <a:extLst>
              <a:ext uri="{FF2B5EF4-FFF2-40B4-BE49-F238E27FC236}">
                <a16:creationId xmlns:a16="http://schemas.microsoft.com/office/drawing/2014/main" id="{71335FBA-5569-7944-9A74-37864C4FE70E}"/>
              </a:ext>
            </a:extLst>
          </p:cNvPr>
          <p:cNvSpPr/>
          <p:nvPr/>
        </p:nvSpPr>
        <p:spPr>
          <a:xfrm>
            <a:off x="8151075" y="3079773"/>
            <a:ext cx="797194" cy="741694"/>
          </a:xfrm>
          <a:prstGeom prst="rect">
            <a:avLst/>
          </a:prstGeom>
          <a:solidFill>
            <a:srgbClr val="000E5E"/>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err="1">
                <a:solidFill>
                  <a:srgbClr val="FFFFFF"/>
                </a:solidFill>
                <a:latin typeface="IBM Plex Sans"/>
              </a:rPr>
              <a:t>Qpid</a:t>
            </a:r>
            <a:r>
              <a:rPr lang="en-GB" sz="800" dirty="0">
                <a:solidFill>
                  <a:srgbClr val="FFFFFF"/>
                </a:solidFill>
                <a:latin typeface="IBM Plex Sans"/>
              </a:rPr>
              <a:t> JMS  shared subscriptions</a:t>
            </a:r>
          </a:p>
        </p:txBody>
      </p:sp>
      <p:sp>
        <p:nvSpPr>
          <p:cNvPr id="54" name="Rectangle 53">
            <a:extLst>
              <a:ext uri="{FF2B5EF4-FFF2-40B4-BE49-F238E27FC236}">
                <a16:creationId xmlns:a16="http://schemas.microsoft.com/office/drawing/2014/main" id="{0EDFF271-93EA-7B41-941F-74317B0AB2A6}"/>
              </a:ext>
            </a:extLst>
          </p:cNvPr>
          <p:cNvSpPr/>
          <p:nvPr/>
        </p:nvSpPr>
        <p:spPr>
          <a:xfrm>
            <a:off x="8151075" y="607982"/>
            <a:ext cx="797194" cy="741694"/>
          </a:xfrm>
          <a:prstGeom prst="rect">
            <a:avLst/>
          </a:prstGeom>
          <a:solidFill>
            <a:schemeClr val="bg1">
              <a:lumMod val="75000"/>
              <a:lumOff val="25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MQ Appliance certificate expiry notifications </a:t>
            </a:r>
          </a:p>
        </p:txBody>
      </p:sp>
      <p:sp>
        <p:nvSpPr>
          <p:cNvPr id="55" name="Rectangle 54">
            <a:extLst>
              <a:ext uri="{FF2B5EF4-FFF2-40B4-BE49-F238E27FC236}">
                <a16:creationId xmlns:a16="http://schemas.microsoft.com/office/drawing/2014/main" id="{F20D529F-9677-7B42-A83B-A4201455F1C0}"/>
              </a:ext>
            </a:extLst>
          </p:cNvPr>
          <p:cNvSpPr/>
          <p:nvPr/>
        </p:nvSpPr>
        <p:spPr>
          <a:xfrm>
            <a:off x="8162229" y="2271099"/>
            <a:ext cx="797194" cy="741694"/>
          </a:xfrm>
          <a:prstGeom prst="rect">
            <a:avLst/>
          </a:prstGeom>
          <a:solidFill>
            <a:schemeClr val="bg1">
              <a:lumMod val="90000"/>
              <a:lumOff val="10000"/>
            </a:schemeClr>
          </a:solidFill>
          <a:effectLst>
            <a:outerShdw blurRad="50800" dist="76200" dir="2700000" algn="tl" rotWithShape="0">
              <a:prstClr val="black">
                <a:alpha val="40000"/>
              </a:prstClr>
            </a:outerShdw>
          </a:effectLst>
        </p:spPr>
        <p:txBody>
          <a:bodyPr wrap="square" lIns="36000" tIns="0" rIns="36000" bIns="0" rtlCol="0" anchor="ctr">
            <a:noAutofit/>
          </a:bodyPr>
          <a:lstStyle/>
          <a:p>
            <a:pPr algn="ctr" defTabSz="685783">
              <a:defRPr/>
            </a:pPr>
            <a:r>
              <a:rPr lang="en-GB" sz="800" dirty="0">
                <a:solidFill>
                  <a:srgbClr val="FFFFFF"/>
                </a:solidFill>
                <a:latin typeface="IBM Plex Sans"/>
              </a:rPr>
              <a:t>AMS HSM  with Oracle JRE</a:t>
            </a:r>
          </a:p>
        </p:txBody>
      </p:sp>
    </p:spTree>
    <p:extLst>
      <p:ext uri="{BB962C8B-B14F-4D97-AF65-F5344CB8AC3E}">
        <p14:creationId xmlns:p14="http://schemas.microsoft.com/office/powerpoint/2010/main" val="146633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
                                        <p:tgtEl>
                                          <p:spTgt spid="22"/>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
                                        <p:tgtEl>
                                          <p:spTgt spid="23"/>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
                                        <p:tgtEl>
                                          <p:spTgt spid="24"/>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
                                        <p:tgtEl>
                                          <p:spTgt spid="25"/>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
                                        <p:tgtEl>
                                          <p:spTgt spid="26"/>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100"/>
                                        <p:tgtEl>
                                          <p:spTgt spid="27"/>
                                        </p:tgtEl>
                                      </p:cBhvr>
                                    </p:animEffect>
                                  </p:childTnLst>
                                </p:cTn>
                              </p:par>
                            </p:childTnLst>
                          </p:cTn>
                        </p:par>
                        <p:par>
                          <p:cTn id="88" fill="hold">
                            <p:stCondLst>
                              <p:cond delay="2100"/>
                            </p:stCondLst>
                            <p:childTnLst>
                              <p:par>
                                <p:cTn id="89" presetID="10" presetClass="entr" presetSubtype="0"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
                                        <p:tgtEl>
                                          <p:spTgt spid="28"/>
                                        </p:tgtEl>
                                      </p:cBhvr>
                                    </p:animEffect>
                                  </p:childTnLst>
                                </p:cTn>
                              </p:par>
                            </p:childTnLst>
                          </p:cTn>
                        </p:par>
                        <p:par>
                          <p:cTn id="92" fill="hold">
                            <p:stCondLst>
                              <p:cond delay="2200"/>
                            </p:stCondLst>
                            <p:childTnLst>
                              <p:par>
                                <p:cTn id="93" presetID="10"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100"/>
                                        <p:tgtEl>
                                          <p:spTgt spid="29"/>
                                        </p:tgtEl>
                                      </p:cBhvr>
                                    </p:animEffect>
                                  </p:childTnLst>
                                </p:cTn>
                              </p:par>
                            </p:childTnLst>
                          </p:cTn>
                        </p:par>
                        <p:par>
                          <p:cTn id="96" fill="hold">
                            <p:stCondLst>
                              <p:cond delay="2300"/>
                            </p:stCondLst>
                            <p:childTnLst>
                              <p:par>
                                <p:cTn id="97" presetID="10" presetClass="entr" presetSubtype="0"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100"/>
                                        <p:tgtEl>
                                          <p:spTgt spid="30"/>
                                        </p:tgtEl>
                                      </p:cBhvr>
                                    </p:animEffect>
                                  </p:childTnLst>
                                </p:cTn>
                              </p:par>
                            </p:childTnLst>
                          </p:cTn>
                        </p:par>
                        <p:par>
                          <p:cTn id="100" fill="hold">
                            <p:stCondLst>
                              <p:cond delay="2400"/>
                            </p:stCondLst>
                            <p:childTnLst>
                              <p:par>
                                <p:cTn id="101" presetID="10" presetClass="entr" presetSubtype="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
                                        <p:tgtEl>
                                          <p:spTgt spid="31"/>
                                        </p:tgtEl>
                                      </p:cBhvr>
                                    </p:animEffect>
                                  </p:childTnLst>
                                </p:cTn>
                              </p:par>
                            </p:childTnLst>
                          </p:cTn>
                        </p:par>
                        <p:par>
                          <p:cTn id="104" fill="hold">
                            <p:stCondLst>
                              <p:cond delay="2500"/>
                            </p:stCondLst>
                            <p:childTnLst>
                              <p:par>
                                <p:cTn id="105" presetID="10" presetClass="entr" presetSubtype="0"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100"/>
                                        <p:tgtEl>
                                          <p:spTgt spid="32"/>
                                        </p:tgtEl>
                                      </p:cBhvr>
                                    </p:animEffect>
                                  </p:childTnLst>
                                </p:cTn>
                              </p:par>
                            </p:childTnLst>
                          </p:cTn>
                        </p:par>
                        <p:par>
                          <p:cTn id="108" fill="hold">
                            <p:stCondLst>
                              <p:cond delay="2600"/>
                            </p:stCondLst>
                            <p:childTnLst>
                              <p:par>
                                <p:cTn id="109" presetID="10" presetClass="entr" presetSubtype="0"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100"/>
                                        <p:tgtEl>
                                          <p:spTgt spid="33"/>
                                        </p:tgtEl>
                                      </p:cBhvr>
                                    </p:animEffect>
                                  </p:childTnLst>
                                </p:cTn>
                              </p:par>
                            </p:childTnLst>
                          </p:cTn>
                        </p:par>
                        <p:par>
                          <p:cTn id="112" fill="hold">
                            <p:stCondLst>
                              <p:cond delay="27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
                                        <p:tgtEl>
                                          <p:spTgt spid="34"/>
                                        </p:tgtEl>
                                      </p:cBhvr>
                                    </p:animEffect>
                                  </p:childTnLst>
                                </p:cTn>
                              </p:par>
                            </p:childTnLst>
                          </p:cTn>
                        </p:par>
                        <p:par>
                          <p:cTn id="116" fill="hold">
                            <p:stCondLst>
                              <p:cond delay="2800"/>
                            </p:stCondLst>
                            <p:childTnLst>
                              <p:par>
                                <p:cTn id="117" presetID="10" presetClass="entr" presetSubtype="0" fill="hold" grpId="0" nodeType="after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100"/>
                                        <p:tgtEl>
                                          <p:spTgt spid="35"/>
                                        </p:tgtEl>
                                      </p:cBhvr>
                                    </p:animEffect>
                                  </p:childTnLst>
                                </p:cTn>
                              </p:par>
                            </p:childTnLst>
                          </p:cTn>
                        </p:par>
                        <p:par>
                          <p:cTn id="120" fill="hold">
                            <p:stCondLst>
                              <p:cond delay="2900"/>
                            </p:stCondLst>
                            <p:childTnLst>
                              <p:par>
                                <p:cTn id="121" presetID="10" presetClass="entr" presetSubtype="0" fill="hold" grpId="0" nodeType="after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100"/>
                                        <p:tgtEl>
                                          <p:spTgt spid="36"/>
                                        </p:tgtEl>
                                      </p:cBhvr>
                                    </p:animEffect>
                                  </p:childTnLst>
                                </p:cTn>
                              </p:par>
                            </p:childTnLst>
                          </p:cTn>
                        </p:par>
                        <p:par>
                          <p:cTn id="124" fill="hold">
                            <p:stCondLst>
                              <p:cond delay="3000"/>
                            </p:stCondLst>
                            <p:childTnLst>
                              <p:par>
                                <p:cTn id="125" presetID="10" presetClass="entr" presetSubtype="0" fill="hold" grpId="0" nodeType="after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00"/>
                                        <p:tgtEl>
                                          <p:spTgt spid="37"/>
                                        </p:tgtEl>
                                      </p:cBhvr>
                                    </p:animEffect>
                                  </p:childTnLst>
                                </p:cTn>
                              </p:par>
                            </p:childTnLst>
                          </p:cTn>
                        </p:par>
                        <p:par>
                          <p:cTn id="128" fill="hold">
                            <p:stCondLst>
                              <p:cond delay="3100"/>
                            </p:stCondLst>
                            <p:childTnLst>
                              <p:par>
                                <p:cTn id="129" presetID="10" presetClass="entr" presetSubtype="0" fill="hold" grpId="0" nodeType="after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100"/>
                                        <p:tgtEl>
                                          <p:spTgt spid="38"/>
                                        </p:tgtEl>
                                      </p:cBhvr>
                                    </p:animEffect>
                                  </p:childTnLst>
                                </p:cTn>
                              </p:par>
                            </p:childTnLst>
                          </p:cTn>
                        </p:par>
                        <p:par>
                          <p:cTn id="132" fill="hold">
                            <p:stCondLst>
                              <p:cond delay="3200"/>
                            </p:stCondLst>
                            <p:childTnLst>
                              <p:par>
                                <p:cTn id="133" presetID="10" presetClass="entr" presetSubtype="0" fill="hold" grpId="0" nodeType="after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fade">
                                      <p:cBhvr>
                                        <p:cTn id="135" dur="100"/>
                                        <p:tgtEl>
                                          <p:spTgt spid="39"/>
                                        </p:tgtEl>
                                      </p:cBhvr>
                                    </p:animEffect>
                                  </p:childTnLst>
                                </p:cTn>
                              </p:par>
                            </p:childTnLst>
                          </p:cTn>
                        </p:par>
                        <p:par>
                          <p:cTn id="136" fill="hold">
                            <p:stCondLst>
                              <p:cond delay="3300"/>
                            </p:stCondLst>
                            <p:childTnLst>
                              <p:par>
                                <p:cTn id="137" presetID="10" presetClass="entr" presetSubtype="0" fill="hold" grpId="0" nodeType="after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fade">
                                      <p:cBhvr>
                                        <p:cTn id="139" dur="100"/>
                                        <p:tgtEl>
                                          <p:spTgt spid="40"/>
                                        </p:tgtEl>
                                      </p:cBhvr>
                                    </p:animEffect>
                                  </p:childTnLst>
                                </p:cTn>
                              </p:par>
                            </p:childTnLst>
                          </p:cTn>
                        </p:par>
                        <p:par>
                          <p:cTn id="140" fill="hold">
                            <p:stCondLst>
                              <p:cond delay="3400"/>
                            </p:stCondLst>
                            <p:childTnLst>
                              <p:par>
                                <p:cTn id="141" presetID="10" presetClass="entr" presetSubtype="0" fill="hold" grpId="0" nodeType="after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100"/>
                                        <p:tgtEl>
                                          <p:spTgt spid="41"/>
                                        </p:tgtEl>
                                      </p:cBhvr>
                                    </p:animEffect>
                                  </p:childTnLst>
                                </p:cTn>
                              </p:par>
                            </p:childTnLst>
                          </p:cTn>
                        </p:par>
                        <p:par>
                          <p:cTn id="144" fill="hold">
                            <p:stCondLst>
                              <p:cond delay="3500"/>
                            </p:stCondLst>
                            <p:childTnLst>
                              <p:par>
                                <p:cTn id="145" presetID="10" presetClass="entr" presetSubtype="0" fill="hold" grpId="0" nodeType="after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fade">
                                      <p:cBhvr>
                                        <p:cTn id="147" dur="100"/>
                                        <p:tgtEl>
                                          <p:spTgt spid="42"/>
                                        </p:tgtEl>
                                      </p:cBhvr>
                                    </p:animEffect>
                                  </p:childTnLst>
                                </p:cTn>
                              </p:par>
                            </p:childTnLst>
                          </p:cTn>
                        </p:par>
                        <p:par>
                          <p:cTn id="148" fill="hold">
                            <p:stCondLst>
                              <p:cond delay="3600"/>
                            </p:stCondLst>
                            <p:childTnLst>
                              <p:par>
                                <p:cTn id="149" presetID="10" presetClass="entr" presetSubtype="0" fill="hold" grpId="0" nodeType="after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fade">
                                      <p:cBhvr>
                                        <p:cTn id="151" dur="100"/>
                                        <p:tgtEl>
                                          <p:spTgt spid="43"/>
                                        </p:tgtEl>
                                      </p:cBhvr>
                                    </p:animEffect>
                                  </p:childTnLst>
                                </p:cTn>
                              </p:par>
                            </p:childTnLst>
                          </p:cTn>
                        </p:par>
                        <p:par>
                          <p:cTn id="152" fill="hold">
                            <p:stCondLst>
                              <p:cond delay="37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
                                        <p:tgtEl>
                                          <p:spTgt spid="45"/>
                                        </p:tgtEl>
                                      </p:cBhvr>
                                    </p:animEffect>
                                  </p:childTnLst>
                                </p:cTn>
                              </p:par>
                            </p:childTnLst>
                          </p:cTn>
                        </p:par>
                        <p:par>
                          <p:cTn id="156" fill="hold">
                            <p:stCondLst>
                              <p:cond delay="3800"/>
                            </p:stCondLst>
                            <p:childTnLst>
                              <p:par>
                                <p:cTn id="157" presetID="10" presetClass="entr" presetSubtype="0" fill="hold" grpId="0" nodeType="afterEffect">
                                  <p:stCondLst>
                                    <p:cond delay="0"/>
                                  </p:stCondLst>
                                  <p:childTnLst>
                                    <p:set>
                                      <p:cBhvr>
                                        <p:cTn id="158" dur="1" fill="hold">
                                          <p:stCondLst>
                                            <p:cond delay="0"/>
                                          </p:stCondLst>
                                        </p:cTn>
                                        <p:tgtEl>
                                          <p:spTgt spid="46"/>
                                        </p:tgtEl>
                                        <p:attrNameLst>
                                          <p:attrName>style.visibility</p:attrName>
                                        </p:attrNameLst>
                                      </p:cBhvr>
                                      <p:to>
                                        <p:strVal val="visible"/>
                                      </p:to>
                                    </p:set>
                                    <p:animEffect transition="in" filter="fade">
                                      <p:cBhvr>
                                        <p:cTn id="159" dur="100"/>
                                        <p:tgtEl>
                                          <p:spTgt spid="46"/>
                                        </p:tgtEl>
                                      </p:cBhvr>
                                    </p:animEffect>
                                  </p:childTnLst>
                                </p:cTn>
                              </p:par>
                            </p:childTnLst>
                          </p:cTn>
                        </p:par>
                        <p:par>
                          <p:cTn id="160" fill="hold">
                            <p:stCondLst>
                              <p:cond delay="3900"/>
                            </p:stCondLst>
                            <p:childTnLst>
                              <p:par>
                                <p:cTn id="161" presetID="10" presetClass="entr" presetSubtype="0" fill="hold" grpId="0" nodeType="after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fade">
                                      <p:cBhvr>
                                        <p:cTn id="163" dur="100"/>
                                        <p:tgtEl>
                                          <p:spTgt spid="47"/>
                                        </p:tgtEl>
                                      </p:cBhvr>
                                    </p:animEffect>
                                  </p:childTnLst>
                                </p:cTn>
                              </p:par>
                            </p:childTnLst>
                          </p:cTn>
                        </p:par>
                        <p:par>
                          <p:cTn id="164" fill="hold">
                            <p:stCondLst>
                              <p:cond delay="4000"/>
                            </p:stCondLst>
                            <p:childTnLst>
                              <p:par>
                                <p:cTn id="165" presetID="10" presetClass="entr" presetSubtype="0" fill="hold" grpId="0" nodeType="afterEffect">
                                  <p:stCondLst>
                                    <p:cond delay="0"/>
                                  </p:stCondLst>
                                  <p:childTnLst>
                                    <p:set>
                                      <p:cBhvr>
                                        <p:cTn id="166" dur="1" fill="hold">
                                          <p:stCondLst>
                                            <p:cond delay="0"/>
                                          </p:stCondLst>
                                        </p:cTn>
                                        <p:tgtEl>
                                          <p:spTgt spid="48"/>
                                        </p:tgtEl>
                                        <p:attrNameLst>
                                          <p:attrName>style.visibility</p:attrName>
                                        </p:attrNameLst>
                                      </p:cBhvr>
                                      <p:to>
                                        <p:strVal val="visible"/>
                                      </p:to>
                                    </p:set>
                                    <p:animEffect transition="in" filter="fade">
                                      <p:cBhvr>
                                        <p:cTn id="167" dur="100"/>
                                        <p:tgtEl>
                                          <p:spTgt spid="48"/>
                                        </p:tgtEl>
                                      </p:cBhvr>
                                    </p:animEffect>
                                  </p:childTnLst>
                                </p:cTn>
                              </p:par>
                            </p:childTnLst>
                          </p:cTn>
                        </p:par>
                        <p:par>
                          <p:cTn id="168" fill="hold">
                            <p:stCondLst>
                              <p:cond delay="4100"/>
                            </p:stCondLst>
                            <p:childTnLst>
                              <p:par>
                                <p:cTn id="169" presetID="10"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animEffect transition="in" filter="fade">
                                      <p:cBhvr>
                                        <p:cTn id="171" dur="100"/>
                                        <p:tgtEl>
                                          <p:spTgt spid="49"/>
                                        </p:tgtEl>
                                      </p:cBhvr>
                                    </p:animEffect>
                                  </p:childTnLst>
                                </p:cTn>
                              </p:par>
                            </p:childTnLst>
                          </p:cTn>
                        </p:par>
                        <p:par>
                          <p:cTn id="172" fill="hold">
                            <p:stCondLst>
                              <p:cond delay="4200"/>
                            </p:stCondLst>
                            <p:childTnLst>
                              <p:par>
                                <p:cTn id="173" presetID="10" presetClass="entr" presetSubtype="0" fill="hold" grpId="0" nodeType="after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100"/>
                                        <p:tgtEl>
                                          <p:spTgt spid="50"/>
                                        </p:tgtEl>
                                      </p:cBhvr>
                                    </p:animEffect>
                                  </p:childTnLst>
                                </p:cTn>
                              </p:par>
                            </p:childTnLst>
                          </p:cTn>
                        </p:par>
                        <p:par>
                          <p:cTn id="176" fill="hold">
                            <p:stCondLst>
                              <p:cond delay="4300"/>
                            </p:stCondLst>
                            <p:childTnLst>
                              <p:par>
                                <p:cTn id="177" presetID="10" presetClass="entr" presetSubtype="0" fill="hold" grpId="0" nodeType="afterEffect">
                                  <p:stCondLst>
                                    <p:cond delay="0"/>
                                  </p:stCondLst>
                                  <p:childTnLst>
                                    <p:set>
                                      <p:cBhvr>
                                        <p:cTn id="178" dur="1" fill="hold">
                                          <p:stCondLst>
                                            <p:cond delay="0"/>
                                          </p:stCondLst>
                                        </p:cTn>
                                        <p:tgtEl>
                                          <p:spTgt spid="51"/>
                                        </p:tgtEl>
                                        <p:attrNameLst>
                                          <p:attrName>style.visibility</p:attrName>
                                        </p:attrNameLst>
                                      </p:cBhvr>
                                      <p:to>
                                        <p:strVal val="visible"/>
                                      </p:to>
                                    </p:set>
                                    <p:animEffect transition="in" filter="fade">
                                      <p:cBhvr>
                                        <p:cTn id="179" dur="100"/>
                                        <p:tgtEl>
                                          <p:spTgt spid="51"/>
                                        </p:tgtEl>
                                      </p:cBhvr>
                                    </p:animEffect>
                                  </p:childTnLst>
                                </p:cTn>
                              </p:par>
                            </p:childTnLst>
                          </p:cTn>
                        </p:par>
                        <p:par>
                          <p:cTn id="180" fill="hold">
                            <p:stCondLst>
                              <p:cond delay="4400"/>
                            </p:stCondLst>
                            <p:childTnLst>
                              <p:par>
                                <p:cTn id="181" presetID="10" presetClass="entr" presetSubtype="0" fill="hold" grpId="0" nodeType="after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
                                        <p:tgtEl>
                                          <p:spTgt spid="52"/>
                                        </p:tgtEl>
                                      </p:cBhvr>
                                    </p:animEffect>
                                  </p:childTnLst>
                                </p:cTn>
                              </p:par>
                            </p:childTnLst>
                          </p:cTn>
                        </p:par>
                        <p:par>
                          <p:cTn id="184" fill="hold">
                            <p:stCondLst>
                              <p:cond delay="4500"/>
                            </p:stCondLst>
                            <p:childTnLst>
                              <p:par>
                                <p:cTn id="185" presetID="10" presetClass="entr" presetSubtype="0" fill="hold" grpId="0" nodeType="afterEffect">
                                  <p:stCondLst>
                                    <p:cond delay="0"/>
                                  </p:stCondLst>
                                  <p:childTnLst>
                                    <p:set>
                                      <p:cBhvr>
                                        <p:cTn id="186" dur="1" fill="hold">
                                          <p:stCondLst>
                                            <p:cond delay="0"/>
                                          </p:stCondLst>
                                        </p:cTn>
                                        <p:tgtEl>
                                          <p:spTgt spid="53"/>
                                        </p:tgtEl>
                                        <p:attrNameLst>
                                          <p:attrName>style.visibility</p:attrName>
                                        </p:attrNameLst>
                                      </p:cBhvr>
                                      <p:to>
                                        <p:strVal val="visible"/>
                                      </p:to>
                                    </p:set>
                                    <p:animEffect transition="in" filter="fade">
                                      <p:cBhvr>
                                        <p:cTn id="187" dur="100"/>
                                        <p:tgtEl>
                                          <p:spTgt spid="53"/>
                                        </p:tgtEl>
                                      </p:cBhvr>
                                    </p:animEffect>
                                  </p:childTnLst>
                                </p:cTn>
                              </p:par>
                            </p:childTnLst>
                          </p:cTn>
                        </p:par>
                        <p:par>
                          <p:cTn id="188" fill="hold">
                            <p:stCondLst>
                              <p:cond delay="4600"/>
                            </p:stCondLst>
                            <p:childTnLst>
                              <p:par>
                                <p:cTn id="189" presetID="10" presetClass="entr" presetSubtype="0" fill="hold" grpId="0"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fade">
                                      <p:cBhvr>
                                        <p:cTn id="191" dur="100"/>
                                        <p:tgtEl>
                                          <p:spTgt spid="54"/>
                                        </p:tgtEl>
                                      </p:cBhvr>
                                    </p:animEffect>
                                  </p:childTnLst>
                                </p:cTn>
                              </p:par>
                            </p:childTnLst>
                          </p:cTn>
                        </p:par>
                        <p:par>
                          <p:cTn id="192" fill="hold">
                            <p:stCondLst>
                              <p:cond delay="4700"/>
                            </p:stCondLst>
                            <p:childTnLst>
                              <p:par>
                                <p:cTn id="193" presetID="10" presetClass="entr" presetSubtype="0"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Effect transition="in" filter="fade">
                                      <p:cBhvr>
                                        <p:cTn id="195" dur="1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3856" y="1032580"/>
            <a:ext cx="4098311" cy="3186743"/>
          </a:xfrm>
        </p:spPr>
        <p:txBody>
          <a:bodyPr/>
          <a:lstStyle/>
          <a:p>
            <a:r>
              <a:rPr lang="en-GB" sz="1350" dirty="0">
                <a:solidFill>
                  <a:schemeClr val="bg2"/>
                </a:solidFill>
              </a:rPr>
              <a:t>Always read the </a:t>
            </a:r>
            <a:r>
              <a:rPr lang="en-GB" sz="1350" b="1" dirty="0">
                <a:solidFill>
                  <a:schemeClr val="accent6"/>
                </a:solidFill>
              </a:rPr>
              <a:t>What’s new and changed</a:t>
            </a:r>
            <a:r>
              <a:rPr lang="en-GB" sz="1350" dirty="0">
                <a:solidFill>
                  <a:schemeClr val="accent6"/>
                </a:solidFill>
              </a:rPr>
              <a:t> </a:t>
            </a:r>
            <a:r>
              <a:rPr lang="en-GB" sz="1350" dirty="0">
                <a:solidFill>
                  <a:schemeClr val="bg2"/>
                </a:solidFill>
              </a:rPr>
              <a:t>sections of the Knowledge Centre to see what each release adds</a:t>
            </a:r>
          </a:p>
        </p:txBody>
      </p:sp>
      <p:sp>
        <p:nvSpPr>
          <p:cNvPr id="7" name="Text Placeholder 6"/>
          <p:cNvSpPr>
            <a:spLocks noGrp="1"/>
          </p:cNvSpPr>
          <p:nvPr>
            <p:ph type="body" sz="quarter" idx="11"/>
          </p:nvPr>
        </p:nvSpPr>
        <p:spPr>
          <a:xfrm>
            <a:off x="202516" y="290926"/>
            <a:ext cx="4342481" cy="390917"/>
          </a:xfrm>
        </p:spPr>
        <p:txBody>
          <a:bodyPr/>
          <a:lstStyle/>
          <a:p>
            <a:r>
              <a:rPr lang="en-GB" dirty="0"/>
              <a:t>MQ release-to-release changes</a:t>
            </a:r>
          </a:p>
        </p:txBody>
      </p:sp>
      <p:pic>
        <p:nvPicPr>
          <p:cNvPr id="8" name="Picture 7"/>
          <p:cNvPicPr>
            <a:picLocks noChangeAspect="1"/>
          </p:cNvPicPr>
          <p:nvPr/>
        </p:nvPicPr>
        <p:blipFill rotWithShape="1">
          <a:blip r:embed="rId3"/>
          <a:srcRect l="1" r="652"/>
          <a:stretch/>
        </p:blipFill>
        <p:spPr>
          <a:xfrm>
            <a:off x="4544997" y="2787774"/>
            <a:ext cx="3861429" cy="1986954"/>
          </a:xfrm>
          <a:prstGeom prst="rect">
            <a:avLst/>
          </a:prstGeom>
        </p:spPr>
      </p:pic>
      <p:pic>
        <p:nvPicPr>
          <p:cNvPr id="9" name="Picture 8"/>
          <p:cNvPicPr>
            <a:picLocks noChangeAspect="1"/>
          </p:cNvPicPr>
          <p:nvPr/>
        </p:nvPicPr>
        <p:blipFill rotWithShape="1">
          <a:blip r:embed="rId4"/>
          <a:srcRect l="1416" r="1"/>
          <a:stretch/>
        </p:blipFill>
        <p:spPr>
          <a:xfrm>
            <a:off x="5535846" y="323326"/>
            <a:ext cx="1879732" cy="2174999"/>
          </a:xfrm>
          <a:prstGeom prst="rect">
            <a:avLst/>
          </a:prstGeom>
        </p:spPr>
      </p:pic>
      <p:sp>
        <p:nvSpPr>
          <p:cNvPr id="10" name="Rectangle 9"/>
          <p:cNvSpPr/>
          <p:nvPr/>
        </p:nvSpPr>
        <p:spPr>
          <a:xfrm>
            <a:off x="5598114" y="1140591"/>
            <a:ext cx="1817463" cy="1357734"/>
          </a:xfrm>
          <a:prstGeom prst="rect">
            <a:avLst/>
          </a:prstGeom>
          <a:noFill/>
          <a:ln w="38100">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base">
              <a:spcBef>
                <a:spcPct val="0"/>
              </a:spcBef>
              <a:spcAft>
                <a:spcPct val="0"/>
              </a:spcAft>
            </a:pPr>
            <a:endParaRPr lang="en-GB" b="1">
              <a:solidFill>
                <a:srgbClr val="000000"/>
              </a:solidFill>
              <a:latin typeface="Arial"/>
            </a:endParaRPr>
          </a:p>
        </p:txBody>
      </p:sp>
    </p:spTree>
    <p:extLst>
      <p:ext uri="{BB962C8B-B14F-4D97-AF65-F5344CB8AC3E}">
        <p14:creationId xmlns:p14="http://schemas.microsoft.com/office/powerpoint/2010/main" val="575575715"/>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50000"/>
            <a:lumOff val="50000"/>
          </a:schemeClr>
        </a:solidFill>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0.xml><?xml version="1.0" encoding="utf-8"?>
<a:theme xmlns:a="http://schemas.openxmlformats.org/drawingml/2006/main" name="1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1.xml><?xml version="1.0" encoding="utf-8"?>
<a:theme xmlns:a="http://schemas.openxmlformats.org/drawingml/2006/main" name="16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2.xml><?xml version="1.0" encoding="utf-8"?>
<a:theme xmlns:a="http://schemas.openxmlformats.org/drawingml/2006/main" name="17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3.xml><?xml version="1.0" encoding="utf-8"?>
<a:theme xmlns:a="http://schemas.openxmlformats.org/drawingml/2006/main" name="18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a:no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4.xml><?xml version="1.0" encoding="utf-8"?>
<a:theme xmlns:a="http://schemas.openxmlformats.org/drawingml/2006/main" name="8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15.xml><?xml version="1.0" encoding="utf-8"?>
<a:theme xmlns:a="http://schemas.openxmlformats.org/drawingml/2006/main" name="ACE VNext Neta Workshop 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9PnnPresentationTemplate" id="{35B0F6E3-F6B8-2B45-A23C-5FE0CF396B9F}" vid="{08C61610-E89A-D848-B2D3-B09176FFC443}"/>
    </a:ext>
  </a:extLst>
</a:theme>
</file>

<file path=ppt/theme/theme1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a:no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7.xml><?xml version="1.0" encoding="utf-8"?>
<a:theme xmlns:a="http://schemas.openxmlformats.org/drawingml/2006/main" name="5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18.xml><?xml version="1.0" encoding="utf-8"?>
<a:theme xmlns:a="http://schemas.openxmlformats.org/drawingml/2006/main" name="4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9.xml><?xml version="1.0" encoding="utf-8"?>
<a:theme xmlns:a="http://schemas.openxmlformats.org/drawingml/2006/main" name="19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a:no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0.xml><?xml version="1.0" encoding="utf-8"?>
<a:theme xmlns:a="http://schemas.openxmlformats.org/drawingml/2006/main" name="Title Slide">
  <a:themeElements>
    <a:clrScheme name="Custom 2">
      <a:dk1>
        <a:sysClr val="windowText" lastClr="000000"/>
      </a:dk1>
      <a:lt1>
        <a:sysClr val="window" lastClr="FFFFFF"/>
      </a:lt1>
      <a:dk2>
        <a:srgbClr val="76BC32"/>
      </a:dk2>
      <a:lt2>
        <a:srgbClr val="2FADDD"/>
      </a:lt2>
      <a:accent1>
        <a:srgbClr val="E16C20"/>
      </a:accent1>
      <a:accent2>
        <a:srgbClr val="77BE32"/>
      </a:accent2>
      <a:accent3>
        <a:srgbClr val="A5A5A5"/>
      </a:accent3>
      <a:accent4>
        <a:srgbClr val="2FAFDF"/>
      </a:accent4>
      <a:accent5>
        <a:srgbClr val="E1691B"/>
      </a:accent5>
      <a:accent6>
        <a:srgbClr val="70AD47"/>
      </a:accent6>
      <a:hlink>
        <a:srgbClr val="2FAFDF"/>
      </a:hlink>
      <a:folHlink>
        <a:srgbClr val="2FAF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E5E"/>
        </a:solidFill>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8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7.xml><?xml version="1.0" encoding="utf-8"?>
<a:theme xmlns:a="http://schemas.openxmlformats.org/drawingml/2006/main" name="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8.xml><?xml version="1.0" encoding="utf-8"?>
<a:theme xmlns:a="http://schemas.openxmlformats.org/drawingml/2006/main" name="15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a:no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9.xml><?xml version="1.0" encoding="utf-8"?>
<a:theme xmlns:a="http://schemas.openxmlformats.org/drawingml/2006/main" name="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docProps/app.xml><?xml version="1.0" encoding="utf-8"?>
<Properties xmlns="http://schemas.openxmlformats.org/officeDocument/2006/extended-properties" xmlns:vt="http://schemas.openxmlformats.org/officeDocument/2006/docPropsVTypes">
  <TotalTime>5815</TotalTime>
  <Words>5402</Words>
  <Application>Microsoft Office PowerPoint</Application>
  <PresentationFormat>On-screen Show (16:9)</PresentationFormat>
  <Paragraphs>889</Paragraphs>
  <Slides>54</Slides>
  <Notes>23</Notes>
  <HiddenSlides>1</HiddenSlides>
  <MMClips>0</MMClips>
  <ScaleCrop>false</ScaleCrop>
  <HeadingPairs>
    <vt:vector size="6" baseType="variant">
      <vt:variant>
        <vt:lpstr>Fonts Used</vt:lpstr>
      </vt:variant>
      <vt:variant>
        <vt:i4>13</vt:i4>
      </vt:variant>
      <vt:variant>
        <vt:lpstr>Theme</vt:lpstr>
      </vt:variant>
      <vt:variant>
        <vt:i4>20</vt:i4>
      </vt:variant>
      <vt:variant>
        <vt:lpstr>Slide Titles</vt:lpstr>
      </vt:variant>
      <vt:variant>
        <vt:i4>54</vt:i4>
      </vt:variant>
    </vt:vector>
  </HeadingPairs>
  <TitlesOfParts>
    <vt:vector size="87" baseType="lpstr">
      <vt:lpstr>Arial</vt:lpstr>
      <vt:lpstr>Calibri</vt:lpstr>
      <vt:lpstr>Calibri Light</vt:lpstr>
      <vt:lpstr>Consolas</vt:lpstr>
      <vt:lpstr>Helvetica</vt:lpstr>
      <vt:lpstr>IBM Plex Mono Text</vt:lpstr>
      <vt:lpstr>IBM Plex Sans</vt:lpstr>
      <vt:lpstr>IBM Plex Sans Condensed</vt:lpstr>
      <vt:lpstr>IBM Plex Sans ExtraLight</vt:lpstr>
      <vt:lpstr>IBM Plex Sans Light</vt:lpstr>
      <vt:lpstr>IBM Plex Sans Medium</vt:lpstr>
      <vt:lpstr>IBM Plex Sans Thin</vt:lpstr>
      <vt:lpstr>Wingdings</vt:lpstr>
      <vt:lpstr>blk_background_2017</vt:lpstr>
      <vt:lpstr>gry_background_2017</vt:lpstr>
      <vt:lpstr>4_dk_blu_background_2017</vt:lpstr>
      <vt:lpstr>4_gry_background_2017</vt:lpstr>
      <vt:lpstr>8_gry_background_2017</vt:lpstr>
      <vt:lpstr>11_gry_background_2017</vt:lpstr>
      <vt:lpstr>2_blk_background_2017</vt:lpstr>
      <vt:lpstr>15_gry_background_2017</vt:lpstr>
      <vt:lpstr>3_blk_background_2017</vt:lpstr>
      <vt:lpstr>14_gry_background_2017</vt:lpstr>
      <vt:lpstr>16_gry_background_2017</vt:lpstr>
      <vt:lpstr>17_gry_background_2017</vt:lpstr>
      <vt:lpstr>18_gry_background_2017</vt:lpstr>
      <vt:lpstr>8_dk_blu_background_2017</vt:lpstr>
      <vt:lpstr>ACE VNext Neta Workshop 2018</vt:lpstr>
      <vt:lpstr>1_gry_background_2017</vt:lpstr>
      <vt:lpstr>5_dk_blu_background_2017</vt:lpstr>
      <vt:lpstr>4_blk_background_2017</vt:lpstr>
      <vt:lpstr>19_gry_background_2017</vt:lpstr>
      <vt:lpstr>Title Slide</vt:lpstr>
      <vt:lpstr>What’s new with IBM MQ: Messaging for the Modern Era August 2020 – includes MQ 9.2      </vt:lpstr>
      <vt:lpstr>28143: What's New in IBM Messaging August 2020 – includes IBM MQ 9.2   </vt:lpstr>
      <vt:lpstr>What is MQ – the 1995 version</vt:lpstr>
      <vt:lpstr>PowerPoint Presentation</vt:lpstr>
      <vt:lpstr>IBM MQ Transformation </vt:lpstr>
      <vt:lpstr>IBM MQ: long term support and continuous delivery</vt:lpstr>
      <vt:lpstr>MQ 9.0.x CD content, included with V9.1 LTS</vt:lpstr>
      <vt:lpstr>MQ 9.2 LTS content…</vt:lpstr>
      <vt:lpstr>PowerPoint Presentation</vt:lpstr>
      <vt:lpstr>PowerPoint Presentation</vt:lpstr>
      <vt:lpstr>MQ Operator</vt:lpstr>
      <vt:lpstr>MQ on Cloud service</vt:lpstr>
      <vt:lpstr>The evolution on the MQ on Cloud service</vt:lpstr>
      <vt:lpstr>PowerPoint Presentation</vt:lpstr>
      <vt:lpstr>Since 9.1</vt:lpstr>
      <vt:lpstr>PowerPoint Presentation</vt:lpstr>
      <vt:lpstr>PowerPoint Presentation</vt:lpstr>
      <vt:lpstr>Fault Tolerance</vt:lpstr>
      <vt:lpstr>Combining HA with DR</vt:lpstr>
      <vt:lpstr>High Availability with Kubernetes</vt:lpstr>
      <vt:lpstr>High Availability with Kubernetes</vt:lpstr>
      <vt:lpstr>High Availability with Kubernetes</vt:lpstr>
      <vt:lpstr>Increasing your availability further</vt:lpstr>
      <vt:lpstr>PowerPoint Presentation</vt:lpstr>
      <vt:lpstr>Building scalable, fault tolerant, solutions</vt:lpstr>
      <vt:lpstr>Building scalable, fault tolerant, solutions</vt:lpstr>
      <vt:lpstr>Automatic Application balancing</vt:lpstr>
      <vt:lpstr>Automatic Application balancing</vt:lpstr>
      <vt:lpstr>View application status</vt:lpstr>
      <vt:lpstr>PowerPoint Presentation</vt:lpstr>
      <vt:lpstr>A Global Messaging Network  IBM MQ Advanced and Aspera</vt:lpstr>
      <vt:lpstr>A Global Messaging Network  Internet Pass Through</vt:lpstr>
      <vt:lpstr>IBM MQ with IBM Event Streams</vt:lpstr>
      <vt:lpstr>PowerPoint Presentation</vt:lpstr>
      <vt:lpstr>Automation with MQ</vt:lpstr>
      <vt:lpstr>REST administration</vt:lpstr>
      <vt:lpstr>Code as Config for the applications too</vt:lpstr>
      <vt:lpstr>Queue size control</vt:lpstr>
      <vt:lpstr>New Web Console</vt:lpstr>
      <vt:lpstr>Managing channel CipherSpecs</vt:lpstr>
      <vt:lpstr>Passwords and Credentials</vt:lpstr>
      <vt:lpstr>Advanced Message Security</vt:lpstr>
      <vt:lpstr>Advanced Message Security</vt:lpstr>
      <vt:lpstr>Advanced Message Security</vt:lpstr>
      <vt:lpstr>Dataset encryption with MQ on z/OS</vt:lpstr>
      <vt:lpstr>z/OS zHyperwrite</vt:lpstr>
      <vt:lpstr>Managed File Transfer</vt:lpstr>
      <vt:lpstr>PowerPoint Presentation</vt:lpstr>
      <vt:lpstr>PowerPoint Presentation</vt:lpstr>
      <vt:lpstr>Demonstrating the simplicity of MQ</vt:lpstr>
      <vt:lpstr>Developing applications</vt:lpstr>
      <vt:lpstr>Writing new applications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continual evolution on IBM MQ   David Ware</dc:title>
  <dc:creator>DAVID Ware</dc:creator>
  <cp:lastModifiedBy>Mark Taylor</cp:lastModifiedBy>
  <cp:revision>89</cp:revision>
  <dcterms:created xsi:type="dcterms:W3CDTF">2020-06-19T11:11:51Z</dcterms:created>
  <dcterms:modified xsi:type="dcterms:W3CDTF">2020-10-09T15:22:04Z</dcterms:modified>
</cp:coreProperties>
</file>